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77" r:id="rId2"/>
    <p:sldId id="268" r:id="rId3"/>
    <p:sldId id="280" r:id="rId4"/>
    <p:sldId id="273" r:id="rId5"/>
    <p:sldId id="257" r:id="rId6"/>
    <p:sldId id="262" r:id="rId7"/>
    <p:sldId id="261" r:id="rId8"/>
    <p:sldId id="285" r:id="rId9"/>
    <p:sldId id="265" r:id="rId10"/>
    <p:sldId id="282" r:id="rId11"/>
    <p:sldId id="263" r:id="rId12"/>
    <p:sldId id="284" r:id="rId13"/>
    <p:sldId id="281" r:id="rId14"/>
    <p:sldId id="276" r:id="rId15"/>
    <p:sldId id="272" r:id="rId16"/>
    <p:sldId id="283" r:id="rId17"/>
    <p:sldId id="278" r:id="rId18"/>
    <p:sldId id="286" r:id="rId19"/>
    <p:sldId id="271" r:id="rId20"/>
    <p:sldId id="275" r:id="rId21"/>
    <p:sldId id="259" r:id="rId22"/>
    <p:sldId id="267" r:id="rId23"/>
    <p:sldId id="256" r:id="rId24"/>
    <p:sldId id="287" r:id="rId25"/>
    <p:sldId id="288" r:id="rId26"/>
    <p:sldId id="289" r:id="rId27"/>
    <p:sldId id="290" r:id="rId28"/>
    <p:sldId id="291" r:id="rId29"/>
    <p:sldId id="292" r:id="rId30"/>
    <p:sldId id="293" r:id="rId31"/>
    <p:sldId id="294" r:id="rId32"/>
    <p:sldId id="295"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05" autoAdjust="0"/>
    <p:restoredTop sz="94656"/>
  </p:normalViewPr>
  <p:slideViewPr>
    <p:cSldViewPr snapToGrid="0" snapToObjects="1">
      <p:cViewPr varScale="1">
        <p:scale>
          <a:sx n="76" d="100"/>
          <a:sy n="76" d="100"/>
        </p:scale>
        <p:origin x="114" y="54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2025/3/3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2025/3/3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2025/3/3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2025/3/3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2025/3/3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bmp"/><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bmp"/><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7.bmp"/><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8.bmp"/><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2.bmp"/><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bmp"/><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bmp"/><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パワーマグネットフック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・磁石・鉄・</a:t>
            </a:r>
            <a:r>
              <a:rPr lang="en-US" altLang="ja-JP" sz="900" b="0" i="0" dirty="0">
                <a:solidFill>
                  <a:srgbClr val="333333"/>
                </a:solidFill>
                <a:effectLst/>
                <a:latin typeface="-apple-system"/>
              </a:rPr>
              <a:t>PE</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75×55×35mm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/82×63×38mm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耐荷重目安</a:t>
            </a:r>
            <a:r>
              <a:rPr lang="en-US" altLang="ja-JP" sz="1600" b="0" i="0" dirty="0">
                <a:solidFill>
                  <a:srgbClr val="333333"/>
                </a:solidFill>
                <a:effectLst/>
                <a:latin typeface="-apple-system"/>
              </a:rPr>
              <a:t>3kg</a:t>
            </a:r>
            <a:r>
              <a:rPr lang="ja-JP" altLang="en-US" sz="1600" b="0" i="0" dirty="0">
                <a:solidFill>
                  <a:srgbClr val="333333"/>
                </a:solidFill>
                <a:effectLst/>
                <a:latin typeface="-apple-system"/>
              </a:rPr>
              <a:t>と、強力マグネットでパワフルで心強いシンプルなフックです。カラーバリエーションはピンクとブルーの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色展開。名入れプリント可能ですので、オリジナルグッズ用にも是非！</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4208695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おそうじクロスボンバー除菌ウェットクロス 大判</a:t>
            </a: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枚入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36054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水、除菌剤、防腐剤、保湿剤、界面活性剤</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W210×H125mm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凸版印刷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26311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138176"/>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10</a:t>
            </a:r>
            <a:r>
              <a:rPr lang="ja-JP" altLang="en-US" sz="1600" dirty="0"/>
              <a:t>枚入りのお掃除ウェットティッシュです。除菌効果が高いためウイルスや菌からしっかり身を守ってくれます。フラップ部分にオリジナル名入れ可能で販促用に最適！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6D67C50F-6A49-E6C2-3F19-981F587BD2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83" y="1407327"/>
            <a:ext cx="3646126" cy="364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824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防犯対策 ドーム型ダミーカメラ</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素材：ポリプロピレン・ポリスチレン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11.5×11.5×7.1cm</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ボルト</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・アンカー</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付属</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形アルカリ乾電池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1.5</a:t>
            </a:r>
            <a:r>
              <a:rPr lang="ja-JP" altLang="en-US" sz="1600" dirty="0"/>
              <a:t>秒間隔で赤色</a:t>
            </a:r>
            <a:r>
              <a:rPr lang="en-US" altLang="ja-JP" sz="1600" dirty="0"/>
              <a:t>LED</a:t>
            </a:r>
            <a:r>
              <a:rPr lang="ja-JP" altLang="en-US" sz="1600" dirty="0"/>
              <a:t>が点滅するため非常にリアルなダミーカメラ。防犯意識の高さをアピールするのに最適なアイテムです。リフォームなどのタイミングで設置するのがおすすめです。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8F38AAE4-23A7-F2C7-4EEF-F2DDD47935A6}"/>
              </a:ext>
            </a:extLst>
          </p:cNvPr>
          <p:cNvPicPr>
            <a:picLocks noChangeAspect="1"/>
          </p:cNvPicPr>
          <p:nvPr/>
        </p:nvPicPr>
        <p:blipFill>
          <a:blip r:embed="rId5"/>
          <a:stretch>
            <a:fillRect/>
          </a:stretch>
        </p:blipFill>
        <p:spPr>
          <a:xfrm>
            <a:off x="703626" y="1349976"/>
            <a:ext cx="3616182" cy="3616182"/>
          </a:xfrm>
          <a:prstGeom prst="rect">
            <a:avLst/>
          </a:prstGeom>
        </p:spPr>
      </p:pic>
    </p:spTree>
    <p:extLst>
      <p:ext uri="{BB962C8B-B14F-4D97-AF65-F5344CB8AC3E}">
        <p14:creationId xmlns:p14="http://schemas.microsoft.com/office/powerpoint/2010/main" val="3064457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オリジナル絆創膏</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47346"/>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ポリオレフィン白</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73×91</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OP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オンデマンド</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4992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24981"/>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物販用にもノベルティ用にも人気の高い、フルカラーでどんなオリジナルデザインでも精巧に名入れ可能な絆創膏です。小さな怪我を良くするお子様向けなどに最適なアイテムです。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5414965C-4A70-6C9C-278D-B4B3A024CB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583" y="1385150"/>
            <a:ext cx="3539831" cy="3539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125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小ロット！除菌ウェットハンディ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サイズ：シート：約</a:t>
            </a:r>
            <a:r>
              <a:rPr lang="en-US" altLang="ja-JP" sz="900" dirty="0">
                <a:latin typeface="Meiryo UI" panose="020B0604030504040204" pitchFamily="34" charset="-128"/>
                <a:ea typeface="Meiryo UI" panose="020B0604030504040204" pitchFamily="34" charset="-128"/>
              </a:rPr>
              <a:t>150×200mm</a:t>
            </a:r>
            <a:r>
              <a:rPr lang="ja-JP" altLang="en-US" sz="900" dirty="0">
                <a:latin typeface="Meiryo UI" panose="020B0604030504040204" pitchFamily="34" charset="-128"/>
                <a:ea typeface="Meiryo UI" panose="020B0604030504040204" pitchFamily="34" charset="-128"/>
              </a:rPr>
              <a:t>、外装：約</a:t>
            </a:r>
            <a:r>
              <a:rPr lang="en-US" altLang="ja-JP" sz="900" dirty="0">
                <a:latin typeface="Meiryo UI" panose="020B0604030504040204" pitchFamily="34" charset="-128"/>
                <a:ea typeface="Meiryo UI" panose="020B0604030504040204" pitchFamily="34" charset="-128"/>
              </a:rPr>
              <a:t>W140×D10×H65mm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34g</a:t>
            </a:r>
          </a:p>
          <a:p>
            <a:r>
              <a:rPr lang="ja-JP" altLang="en-US" sz="900" dirty="0">
                <a:latin typeface="Meiryo UI" panose="020B0604030504040204" pitchFamily="34" charset="-128"/>
                <a:ea typeface="Meiryo UI" panose="020B0604030504040204" pitchFamily="34" charset="-128"/>
              </a:rPr>
              <a:t>包装：なし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アルコール配合の除菌ウェットティッシュは配布しやすい</a:t>
            </a:r>
            <a:r>
              <a:rPr lang="en-US" altLang="ja-JP" sz="1600" dirty="0"/>
              <a:t>10</a:t>
            </a:r>
            <a:r>
              <a:rPr lang="ja-JP" altLang="en-US" sz="1600" dirty="0"/>
              <a:t>枚入りのハンディサイズです。フラップ部分にオリジナル名入れをして、業種を問わず販促品として幅広くご活用ください。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FC59730D-260D-B63E-220F-1750BC9DFAA5}"/>
              </a:ext>
            </a:extLst>
          </p:cNvPr>
          <p:cNvPicPr>
            <a:picLocks noChangeAspect="1"/>
          </p:cNvPicPr>
          <p:nvPr/>
        </p:nvPicPr>
        <p:blipFill>
          <a:blip r:embed="rId5"/>
          <a:stretch>
            <a:fillRect/>
          </a:stretch>
        </p:blipFill>
        <p:spPr>
          <a:xfrm>
            <a:off x="622370" y="1341142"/>
            <a:ext cx="3618923" cy="3618923"/>
          </a:xfrm>
          <a:prstGeom prst="rect">
            <a:avLst/>
          </a:prstGeom>
        </p:spPr>
      </p:pic>
    </p:spTree>
    <p:extLst>
      <p:ext uri="{BB962C8B-B14F-4D97-AF65-F5344CB8AC3E}">
        <p14:creationId xmlns:p14="http://schemas.microsoft.com/office/powerpoint/2010/main" val="888337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カップ付シェイカーボトル</a:t>
            </a:r>
            <a:r>
              <a:rPr lang="en-US" altLang="ja-JP" sz="2000" dirty="0">
                <a:solidFill>
                  <a:schemeClr val="bg1"/>
                </a:solidFill>
                <a:latin typeface="Meiryo UI" panose="020B0604030504040204" pitchFamily="34" charset="-128"/>
                <a:ea typeface="Meiryo UI" panose="020B0604030504040204" pitchFamily="34" charset="-128"/>
              </a:rPr>
              <a:t>500ml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PP</a:t>
            </a:r>
            <a:r>
              <a:rPr lang="ja-JP" altLang="en-US" sz="900" spc="200" dirty="0">
                <a:latin typeface="Meiryo UI" panose="020B0604030504040204" pitchFamily="34" charset="-128"/>
                <a:ea typeface="Meiryo UI" panose="020B0604030504040204" pitchFamily="34" charset="-128"/>
              </a:rPr>
              <a:t>・</a:t>
            </a:r>
            <a:r>
              <a:rPr lang="en-US" altLang="ja-JP" sz="900" spc="200" dirty="0">
                <a:latin typeface="Meiryo UI" panose="020B0604030504040204" pitchFamily="34" charset="-128"/>
                <a:ea typeface="Meiryo UI" panose="020B0604030504040204" pitchFamily="34" charset="-128"/>
              </a:rPr>
              <a:t>PE</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φ94×220mm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包装袋</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中国</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容量</a:t>
            </a:r>
            <a:r>
              <a:rPr lang="en-US" altLang="ja-JP" sz="900" spc="200" dirty="0">
                <a:latin typeface="Meiryo UI" panose="020B0604030504040204" pitchFamily="34" charset="-128"/>
                <a:ea typeface="Meiryo UI" panose="020B0604030504040204" pitchFamily="34" charset="-128"/>
              </a:rPr>
              <a:t>/500ml</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目盛り付きが便利な</a:t>
            </a:r>
            <a:r>
              <a:rPr lang="en-US" altLang="ja-JP" sz="1600" b="0" i="0" dirty="0">
                <a:solidFill>
                  <a:srgbClr val="333333"/>
                </a:solidFill>
                <a:effectLst/>
                <a:latin typeface="-apple-system"/>
              </a:rPr>
              <a:t>500ml</a:t>
            </a:r>
            <a:r>
              <a:rPr lang="ja-JP" altLang="en-US" sz="1600" b="0" i="0" dirty="0">
                <a:solidFill>
                  <a:srgbClr val="333333"/>
                </a:solidFill>
                <a:effectLst/>
                <a:latin typeface="-apple-system"/>
              </a:rPr>
              <a:t>サイズのシェイカーボトル。粉末飲料などを分けて入れられる収納カップや、直飲みしやすい飲み口付きキャップが便利！特典用や景品用などにも人気です。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35A6BAF6-9072-F564-9E5E-F7937143CCC0}"/>
              </a:ext>
            </a:extLst>
          </p:cNvPr>
          <p:cNvPicPr>
            <a:picLocks noChangeAspect="1"/>
          </p:cNvPicPr>
          <p:nvPr/>
        </p:nvPicPr>
        <p:blipFill>
          <a:blip r:embed="rId5"/>
          <a:stretch>
            <a:fillRect/>
          </a:stretch>
        </p:blipFill>
        <p:spPr>
          <a:xfrm>
            <a:off x="711663" y="1438447"/>
            <a:ext cx="3533601" cy="3533601"/>
          </a:xfrm>
          <a:prstGeom prst="rect">
            <a:avLst/>
          </a:prstGeom>
        </p:spPr>
      </p:pic>
    </p:spTree>
    <p:extLst>
      <p:ext uri="{BB962C8B-B14F-4D97-AF65-F5344CB8AC3E}">
        <p14:creationId xmlns:p14="http://schemas.microsoft.com/office/powerpoint/2010/main" val="2702294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アイスクリームスプーン ラージ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素材：アルミ</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27×150×11(mm)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袋、台紙</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熱伝導性に優れたアルミ素材を使用しているため、握る手の熱が先まで伝わりやすく、固いアイスも楽々食べられるスプーンです。記念品やノベルティアイテムとしてもおすすめのアイテムです。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2798A7DC-668A-C74D-AA1F-502463A93025}"/>
              </a:ext>
            </a:extLst>
          </p:cNvPr>
          <p:cNvPicPr>
            <a:picLocks noChangeAspect="1"/>
          </p:cNvPicPr>
          <p:nvPr/>
        </p:nvPicPr>
        <p:blipFill>
          <a:blip r:embed="rId5"/>
          <a:stretch>
            <a:fillRect/>
          </a:stretch>
        </p:blipFill>
        <p:spPr>
          <a:xfrm>
            <a:off x="770951" y="1371901"/>
            <a:ext cx="3476532" cy="3476532"/>
          </a:xfrm>
          <a:prstGeom prst="rect">
            <a:avLst/>
          </a:prstGeom>
        </p:spPr>
      </p:pic>
    </p:spTree>
    <p:extLst>
      <p:ext uri="{BB962C8B-B14F-4D97-AF65-F5344CB8AC3E}">
        <p14:creationId xmlns:p14="http://schemas.microsoft.com/office/powerpoint/2010/main" val="118798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オリジナルマチ付きフリージングパック </a:t>
            </a:r>
            <a:r>
              <a:rPr lang="en-US" altLang="ja-JP" sz="2000" dirty="0">
                <a:solidFill>
                  <a:schemeClr val="bg1"/>
                </a:solidFill>
                <a:latin typeface="Meiryo UI" panose="020B0604030504040204" pitchFamily="34" charset="-128"/>
                <a:ea typeface="Meiryo UI" panose="020B0604030504040204" pitchFamily="34" charset="-128"/>
              </a:rPr>
              <a:t>2P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素材：ポリエステル、ポリウレタン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W150×D80×H20mm</a:t>
            </a:r>
          </a:p>
          <a:p>
            <a:r>
              <a:rPr lang="ja-JP" altLang="en-US" sz="900" dirty="0">
                <a:latin typeface="Meiryo UI" panose="020B0604030504040204" pitchFamily="34" charset="-128"/>
                <a:ea typeface="Meiryo UI" panose="020B0604030504040204" pitchFamily="34" charset="-128"/>
              </a:rPr>
              <a:t>包装：本体＋既製ラベル／</a:t>
            </a:r>
            <a:r>
              <a:rPr lang="en-US" altLang="ja-JP" sz="900" dirty="0">
                <a:latin typeface="Meiryo UI" panose="020B0604030504040204" pitchFamily="34" charset="-128"/>
                <a:ea typeface="Meiryo UI" panose="020B0604030504040204" pitchFamily="34" charset="-128"/>
              </a:rPr>
              <a:t>OP</a:t>
            </a:r>
            <a:r>
              <a:rPr lang="ja-JP" altLang="en-US" sz="900" dirty="0">
                <a:latin typeface="Meiryo UI" panose="020B0604030504040204" pitchFamily="34" charset="-128"/>
                <a:ea typeface="Meiryo UI" panose="020B0604030504040204" pitchFamily="34" charset="-128"/>
              </a:rPr>
              <a:t>袋入</a:t>
            </a:r>
          </a:p>
          <a:p>
            <a:r>
              <a:rPr lang="ja-JP" altLang="en-US" sz="900" dirty="0">
                <a:latin typeface="Meiryo UI" panose="020B0604030504040204" pitchFamily="34" charset="-128"/>
                <a:ea typeface="Meiryo UI" panose="020B0604030504040204" pitchFamily="34" charset="-128"/>
              </a:rPr>
              <a:t>備考：印刷：オフセット印刷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底マチ付なので、冷蔵庫や冷凍庫内でも口部分を上にして、立てて収納ができる便利なフリージングパック。オリジナルデザインのパッケージは注文数</a:t>
            </a:r>
            <a:r>
              <a:rPr lang="en-US" altLang="ja-JP" sz="1600" dirty="0"/>
              <a:t>100</a:t>
            </a:r>
            <a:r>
              <a:rPr lang="ja-JP" altLang="en-US" sz="1600" dirty="0"/>
              <a:t>個から製作することが可能です。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69BE7E2C-1991-D1CE-D024-8728AEBFAB96}"/>
              </a:ext>
            </a:extLst>
          </p:cNvPr>
          <p:cNvPicPr>
            <a:picLocks noChangeAspect="1"/>
          </p:cNvPicPr>
          <p:nvPr/>
        </p:nvPicPr>
        <p:blipFill>
          <a:blip r:embed="rId5"/>
          <a:stretch>
            <a:fillRect/>
          </a:stretch>
        </p:blipFill>
        <p:spPr>
          <a:xfrm>
            <a:off x="688705" y="1417624"/>
            <a:ext cx="3583326" cy="3583326"/>
          </a:xfrm>
          <a:prstGeom prst="rect">
            <a:avLst/>
          </a:prstGeom>
        </p:spPr>
      </p:pic>
    </p:spTree>
    <p:extLst>
      <p:ext uri="{BB962C8B-B14F-4D97-AF65-F5344CB8AC3E}">
        <p14:creationId xmlns:p14="http://schemas.microsoft.com/office/powerpoint/2010/main" val="1728703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デイリーレジャートート</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ベージュ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オリーブ</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400×250×170(mm)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38×400(mm)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10L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68194" cy="2224969"/>
          </a:xfrm>
          <a:prstGeom prst="rect">
            <a:avLst/>
          </a:prstGeom>
          <a:noFill/>
        </p:spPr>
        <p:txBody>
          <a:bodyPr wrap="square" lIns="0" tIns="46800" rIns="0" spcCol="360000" rtlCol="0">
            <a:spAutoFit/>
          </a:bodyPr>
          <a:lstStyle/>
          <a:p>
            <a:pPr algn="just">
              <a:lnSpc>
                <a:spcPts val="2400"/>
              </a:lnSpc>
            </a:pPr>
            <a:r>
              <a:rPr lang="en-US" altLang="ja-JP" sz="1600" dirty="0"/>
              <a:t>M</a:t>
            </a:r>
            <a:r>
              <a:rPr lang="ja-JP" altLang="en-US" sz="1600" dirty="0"/>
              <a:t>サイズのシンプルなトートバッグです。再生</a:t>
            </a:r>
            <a:r>
              <a:rPr lang="en-US" altLang="ja-JP" sz="1600" dirty="0"/>
              <a:t>PP</a:t>
            </a:r>
            <a:r>
              <a:rPr lang="ja-JP" altLang="en-US" sz="1600" dirty="0"/>
              <a:t>を使用しているため環境にも優しく、軽量で耐久性に優れている点も使い勝手抜群。全</a:t>
            </a:r>
            <a:r>
              <a:rPr lang="en-US" altLang="ja-JP" sz="1600" dirty="0"/>
              <a:t>4</a:t>
            </a:r>
            <a:r>
              <a:rPr lang="ja-JP" altLang="en-US" sz="1600" dirty="0"/>
              <a:t>色展開のカラーバリエーションから選択可能です。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D246F92-E33E-7036-B1B7-A8C6AD53D205}"/>
              </a:ext>
            </a:extLst>
          </p:cNvPr>
          <p:cNvPicPr>
            <a:picLocks noChangeAspect="1"/>
          </p:cNvPicPr>
          <p:nvPr/>
        </p:nvPicPr>
        <p:blipFill>
          <a:blip r:embed="rId5"/>
          <a:stretch>
            <a:fillRect/>
          </a:stretch>
        </p:blipFill>
        <p:spPr>
          <a:xfrm>
            <a:off x="726763" y="1422052"/>
            <a:ext cx="3547110" cy="3547110"/>
          </a:xfrm>
          <a:prstGeom prst="rect">
            <a:avLst/>
          </a:prstGeom>
        </p:spPr>
      </p:pic>
    </p:spTree>
    <p:extLst>
      <p:ext uri="{BB962C8B-B14F-4D97-AF65-F5344CB8AC3E}">
        <p14:creationId xmlns:p14="http://schemas.microsoft.com/office/powerpoint/2010/main" val="429869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75EF4403-4E69-C141-B9E1-DBB0867D33C7}"/>
              </a:ext>
            </a:extLst>
          </p:cNvPr>
          <p:cNvPicPr>
            <a:picLocks noChangeAspect="1"/>
          </p:cNvPicPr>
          <p:nvPr/>
        </p:nvPicPr>
        <p:blipFill>
          <a:blip r:embed="rId3"/>
          <a:stretch>
            <a:fillRect/>
          </a:stretch>
        </p:blipFill>
        <p:spPr>
          <a:xfrm>
            <a:off x="616673" y="1413129"/>
            <a:ext cx="3830976" cy="3759443"/>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書き込める保存</a:t>
            </a:r>
            <a:r>
              <a:rPr lang="ja-JP" altLang="en-US" sz="2000" dirty="0">
                <a:solidFill>
                  <a:schemeClr val="bg1"/>
                </a:solidFill>
                <a:latin typeface="Meiryo UI" panose="020B0604030504040204" pitchFamily="34" charset="-128"/>
                <a:ea typeface="Meiryo UI" panose="020B0604030504040204" pitchFamily="34" charset="-128"/>
              </a:rPr>
              <a:t>容器 </a:t>
            </a:r>
            <a:r>
              <a:rPr lang="en-US" altLang="ja-JP" sz="2000" dirty="0">
                <a:solidFill>
                  <a:schemeClr val="bg1"/>
                </a:solidFill>
                <a:latin typeface="Meiryo UI" panose="020B0604030504040204" pitchFamily="34" charset="-128"/>
                <a:ea typeface="Meiryo UI" panose="020B0604030504040204" pitchFamily="34" charset="-128"/>
              </a:rPr>
              <a:t>280ml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シリコーンゴム</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108×53×108mm </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280ml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電子レンジ対応可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68194"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蓋に油性ボールペンで書き込める上、簡単に洗い落とせて何度でも繰り返し使える、</a:t>
            </a:r>
            <a:r>
              <a:rPr lang="en-US" altLang="ja-JP" sz="1600" dirty="0">
                <a:latin typeface="Meiryo UI" panose="020B0604030504040204" pitchFamily="34" charset="-128"/>
                <a:ea typeface="Meiryo UI" panose="020B0604030504040204" pitchFamily="34" charset="-128"/>
              </a:rPr>
              <a:t>280ml</a:t>
            </a:r>
            <a:r>
              <a:rPr lang="ja-JP" altLang="en-US" sz="1600">
                <a:latin typeface="Meiryo UI" panose="020B0604030504040204" pitchFamily="34" charset="-128"/>
                <a:ea typeface="Meiryo UI" panose="020B0604030504040204" pitchFamily="34" charset="-128"/>
              </a:rPr>
              <a:t>サイズの保存容器。オリジナル名入れは側面に可能で、カラーはブラックとホワイトから選択可能。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3449671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フロストスクエアミラー</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PS､</a:t>
            </a:r>
            <a:r>
              <a:rPr lang="ja-JP" altLang="en-US" sz="900">
                <a:latin typeface="Meiryo UI" panose="020B0604030504040204" pitchFamily="34" charset="-128"/>
                <a:ea typeface="Meiryo UI" panose="020B0604030504040204" pitchFamily="34" charset="-128"/>
              </a:rPr>
              <a:t>ガラス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125×166×8mm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考：フロストレッド・フロストブラック・フロストホワイト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透け感のあるフロストな見た目がオシャレなスクエアタイプの</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サイズミラーです。カバー部分にはフルカラーのオリジナルプリントが可能ですので、特に女性向けのノベルティグッズにおすすめ！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D2DEAE0-257B-E640-9CFC-42B305E9216B}"/>
              </a:ext>
            </a:extLst>
          </p:cNvPr>
          <p:cNvPicPr>
            <a:picLocks noChangeAspect="1"/>
          </p:cNvPicPr>
          <p:nvPr/>
        </p:nvPicPr>
        <p:blipFill>
          <a:blip r:embed="rId5"/>
          <a:stretch>
            <a:fillRect/>
          </a:stretch>
        </p:blipFill>
        <p:spPr>
          <a:xfrm>
            <a:off x="423555" y="1397841"/>
            <a:ext cx="4145797" cy="3615520"/>
          </a:xfrm>
          <a:prstGeom prst="rect">
            <a:avLst/>
          </a:prstGeom>
        </p:spPr>
      </p:pic>
    </p:spTree>
    <p:extLst>
      <p:ext uri="{BB962C8B-B14F-4D97-AF65-F5344CB8AC3E}">
        <p14:creationId xmlns:p14="http://schemas.microsoft.com/office/powerpoint/2010/main" val="3980808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エコモ・フワリエ 再生</a:t>
            </a:r>
            <a:r>
              <a:rPr lang="en-US" altLang="ja-JP" sz="2000" dirty="0">
                <a:solidFill>
                  <a:schemeClr val="bg1"/>
                </a:solidFill>
                <a:latin typeface="Meiryo UI" panose="020B0604030504040204" pitchFamily="34" charset="-128"/>
                <a:ea typeface="Meiryo UI" panose="020B0604030504040204" pitchFamily="34" charset="-128"/>
              </a:rPr>
              <a:t>PET A4</a:t>
            </a:r>
            <a:r>
              <a:rPr lang="ja-JP" altLang="en-US" sz="2000" dirty="0">
                <a:solidFill>
                  <a:schemeClr val="bg1"/>
                </a:solidFill>
                <a:latin typeface="Meiryo UI" panose="020B0604030504040204" pitchFamily="34" charset="-128"/>
                <a:ea typeface="Meiryo UI" panose="020B0604030504040204" pitchFamily="34" charset="-128"/>
              </a:rPr>
              <a:t>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/295×235mm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φ45×85mm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生産国：中国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A4</a:t>
            </a:r>
            <a:r>
              <a:rPr lang="ja-JP" altLang="en-US" sz="1600" dirty="0"/>
              <a:t>サイズのノートやファイルが綺麗に収まるトートバッグ。回収されたペットボトルなどを原料した再生</a:t>
            </a:r>
            <a:r>
              <a:rPr lang="en-US" altLang="ja-JP" sz="1600" dirty="0"/>
              <a:t>PET</a:t>
            </a:r>
            <a:r>
              <a:rPr lang="ja-JP" altLang="en-US" sz="1600" dirty="0"/>
              <a:t>素材を使用しているため地球環境に優しく</a:t>
            </a:r>
            <a:r>
              <a:rPr lang="en-US" altLang="ja-JP" sz="1600" dirty="0"/>
              <a:t>SDGs</a:t>
            </a:r>
            <a:r>
              <a:rPr lang="ja-JP" altLang="en-US" sz="1600" dirty="0"/>
              <a:t>に貢献できるアイテムです。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0" name="図 69">
            <a:extLst>
              <a:ext uri="{FF2B5EF4-FFF2-40B4-BE49-F238E27FC236}">
                <a16:creationId xmlns:a16="http://schemas.microsoft.com/office/drawing/2014/main" id="{8D0435A8-EE2E-C784-FC34-7EB4FD6F47D3}"/>
              </a:ext>
            </a:extLst>
          </p:cNvPr>
          <p:cNvPicPr>
            <a:picLocks noChangeAspect="1"/>
          </p:cNvPicPr>
          <p:nvPr/>
        </p:nvPicPr>
        <p:blipFill>
          <a:blip r:embed="rId5"/>
          <a:stretch>
            <a:fillRect/>
          </a:stretch>
        </p:blipFill>
        <p:spPr>
          <a:xfrm>
            <a:off x="724119" y="1381930"/>
            <a:ext cx="3592790" cy="3592790"/>
          </a:xfrm>
          <a:prstGeom prst="rect">
            <a:avLst/>
          </a:prstGeom>
        </p:spPr>
      </p:pic>
    </p:spTree>
    <p:extLst>
      <p:ext uri="{BB962C8B-B14F-4D97-AF65-F5344CB8AC3E}">
        <p14:creationId xmlns:p14="http://schemas.microsoft.com/office/powerpoint/2010/main" val="1682516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フェイススキンリフトバー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素材：亜鉛合金</a:t>
            </a:r>
          </a:p>
          <a:p>
            <a:r>
              <a:rPr lang="ja-JP" altLang="en-US" sz="900" dirty="0">
                <a:latin typeface="Meiryo UI" panose="020B0604030504040204" pitchFamily="34" charset="-128"/>
                <a:ea typeface="Meiryo UI" panose="020B0604030504040204" pitchFamily="34" charset="-128"/>
              </a:rPr>
              <a:t>サイズ：全長</a:t>
            </a:r>
            <a:r>
              <a:rPr lang="en-US" altLang="ja-JP" sz="900" dirty="0">
                <a:latin typeface="Meiryo UI" panose="020B0604030504040204" pitchFamily="34" charset="-128"/>
                <a:ea typeface="Meiryo UI" panose="020B0604030504040204" pitchFamily="34" charset="-128"/>
              </a:rPr>
              <a:t>96mm</a:t>
            </a:r>
          </a:p>
          <a:p>
            <a:r>
              <a:rPr lang="ja-JP" altLang="en-US" sz="900" dirty="0">
                <a:latin typeface="Meiryo UI" panose="020B0604030504040204" pitchFamily="34" charset="-128"/>
                <a:ea typeface="Meiryo UI" panose="020B0604030504040204" pitchFamily="34" charset="-128"/>
              </a:rPr>
              <a:t>包装：ポリ袋入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スパチェラとしてもリフトバーとしても利用できるため使い勝手がよく、また見た目もすっきりとしていてオシャレなアイテムです。オリジナルの名入れプリントも格安で可能です。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D7C19E1-732B-BFCF-0238-FE9AAE4D8FA2}"/>
              </a:ext>
            </a:extLst>
          </p:cNvPr>
          <p:cNvPicPr>
            <a:picLocks noChangeAspect="1"/>
          </p:cNvPicPr>
          <p:nvPr/>
        </p:nvPicPr>
        <p:blipFill>
          <a:blip r:embed="rId5"/>
          <a:stretch>
            <a:fillRect/>
          </a:stretch>
        </p:blipFill>
        <p:spPr>
          <a:xfrm>
            <a:off x="647104" y="1322655"/>
            <a:ext cx="3695700" cy="3695700"/>
          </a:xfrm>
          <a:prstGeom prst="rect">
            <a:avLst/>
          </a:prstGeom>
        </p:spPr>
      </p:pic>
    </p:spTree>
    <p:extLst>
      <p:ext uri="{BB962C8B-B14F-4D97-AF65-F5344CB8AC3E}">
        <p14:creationId xmlns:p14="http://schemas.microsoft.com/office/powerpoint/2010/main" val="3956918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ぬりえ色紙（</a:t>
            </a:r>
            <a:r>
              <a:rPr lang="en-US" altLang="ja-JP" sz="2000" dirty="0">
                <a:solidFill>
                  <a:schemeClr val="bg1"/>
                </a:solidFill>
                <a:latin typeface="Meiryo UI" panose="020B0604030504040204" pitchFamily="34" charset="-128"/>
                <a:ea typeface="Meiryo UI" panose="020B0604030504040204" pitchFamily="34" charset="-128"/>
              </a:rPr>
              <a:t>12</a:t>
            </a:r>
            <a:r>
              <a:rPr lang="ja-JP" altLang="en-US" sz="2000" dirty="0">
                <a:solidFill>
                  <a:schemeClr val="bg1"/>
                </a:solidFill>
                <a:latin typeface="Meiryo UI" panose="020B0604030504040204" pitchFamily="34" charset="-128"/>
                <a:ea typeface="Meiryo UI" panose="020B0604030504040204" pitchFamily="34" charset="-128"/>
              </a:rPr>
              <a:t>色えんぴつ）</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素材：間伐材（色鉛筆）、紙</a:t>
            </a:r>
          </a:p>
          <a:p>
            <a:r>
              <a:rPr lang="ja-JP" altLang="en-US" sz="900" dirty="0">
                <a:latin typeface="Meiryo UI" panose="020B0604030504040204" pitchFamily="34" charset="-128"/>
                <a:ea typeface="Meiryo UI" panose="020B0604030504040204" pitchFamily="34" charset="-128"/>
              </a:rPr>
              <a:t>サイズ：色紙：</a:t>
            </a:r>
            <a:r>
              <a:rPr lang="en-US" altLang="ja-JP" sz="900" dirty="0">
                <a:latin typeface="Meiryo UI" panose="020B0604030504040204" pitchFamily="34" charset="-128"/>
                <a:ea typeface="Meiryo UI" panose="020B0604030504040204" pitchFamily="34" charset="-128"/>
              </a:rPr>
              <a:t>135×120</a:t>
            </a:r>
            <a:r>
              <a:rPr lang="ja-JP" altLang="en-US" sz="900" dirty="0">
                <a:latin typeface="Meiryo UI" panose="020B0604030504040204" pitchFamily="34" charset="-128"/>
                <a:ea typeface="Meiryo UI" panose="020B0604030504040204" pitchFamily="34" charset="-128"/>
              </a:rPr>
              <a:t>色鉛筆：</a:t>
            </a:r>
            <a:r>
              <a:rPr lang="en-US" altLang="ja-JP" sz="900" dirty="0">
                <a:latin typeface="Meiryo UI" panose="020B0604030504040204" pitchFamily="34" charset="-128"/>
                <a:ea typeface="Meiryo UI" panose="020B0604030504040204" pitchFamily="34" charset="-128"/>
              </a:rPr>
              <a:t>100×100</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42g</a:t>
            </a:r>
          </a:p>
          <a:p>
            <a:r>
              <a:rPr lang="ja-JP" altLang="en-US" sz="900" dirty="0">
                <a:latin typeface="Meiryo UI" panose="020B0604030504040204" pitchFamily="34" charset="-128"/>
                <a:ea typeface="Meiryo UI" panose="020B0604030504040204" pitchFamily="34" charset="-128"/>
              </a:rPr>
              <a:t>包装：ポリ袋入り</a:t>
            </a:r>
          </a:p>
          <a:p>
            <a:r>
              <a:rPr lang="ja-JP" altLang="en-US" sz="900" dirty="0">
                <a:latin typeface="Meiryo UI" panose="020B0604030504040204" pitchFamily="34" charset="-128"/>
                <a:ea typeface="Meiryo UI" panose="020B0604030504040204" pitchFamily="34" charset="-128"/>
              </a:rPr>
              <a:t>備考：オプション：色紙スタンド＋＠</a:t>
            </a:r>
            <a:r>
              <a:rPr lang="en-US" altLang="ja-JP" sz="900" dirty="0">
                <a:latin typeface="Meiryo UI" panose="020B0604030504040204" pitchFamily="34" charset="-128"/>
                <a:ea typeface="Meiryo UI" panose="020B0604030504040204" pitchFamily="34" charset="-128"/>
              </a:rPr>
              <a:t>50</a:t>
            </a:r>
            <a:r>
              <a:rPr lang="ja-JP" altLang="en-US" sz="900" dirty="0">
                <a:latin typeface="Meiryo UI" panose="020B0604030504040204" pitchFamily="34" charset="-128"/>
                <a:ea typeface="Meiryo UI" panose="020B0604030504040204" pitchFamily="34" charset="-128"/>
              </a:rPr>
              <a:t>円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12</a:t>
            </a:r>
            <a:r>
              <a:rPr lang="ja-JP" altLang="en-US" sz="1600" dirty="0"/>
              <a:t>色の色えんぴつとぬりえ用色紙のギフトセット。お子様が自由な発想で色を塗ったりお絵描きをして楽しむことができます。</a:t>
            </a:r>
            <a:r>
              <a:rPr lang="en-US" altLang="ja-JP" sz="1600" dirty="0"/>
              <a:t>500</a:t>
            </a:r>
            <a:r>
              <a:rPr lang="ja-JP" altLang="en-US" sz="1600" dirty="0"/>
              <a:t>枚から色紙のオリジナルデザイン対応が可能です。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5" name="図 84">
            <a:extLst>
              <a:ext uri="{FF2B5EF4-FFF2-40B4-BE49-F238E27FC236}">
                <a16:creationId xmlns:a16="http://schemas.microsoft.com/office/drawing/2014/main" id="{9E04F7F4-3CFB-2E82-95C6-3D20A7C51428}"/>
              </a:ext>
            </a:extLst>
          </p:cNvPr>
          <p:cNvPicPr>
            <a:picLocks noChangeAspect="1"/>
          </p:cNvPicPr>
          <p:nvPr/>
        </p:nvPicPr>
        <p:blipFill>
          <a:blip r:embed="rId5"/>
          <a:stretch>
            <a:fillRect/>
          </a:stretch>
        </p:blipFill>
        <p:spPr>
          <a:xfrm>
            <a:off x="714540" y="1371901"/>
            <a:ext cx="3638550" cy="3638550"/>
          </a:xfrm>
          <a:prstGeom prst="rect">
            <a:avLst/>
          </a:prstGeom>
        </p:spPr>
      </p:pic>
    </p:spTree>
    <p:extLst>
      <p:ext uri="{BB962C8B-B14F-4D97-AF65-F5344CB8AC3E}">
        <p14:creationId xmlns:p14="http://schemas.microsoft.com/office/powerpoint/2010/main" val="2430504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リラックススパバッグ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ナイロン・ポリプロピレン・ポリエステル ファスナー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ナイロン・亜鉛合金</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26(</a:t>
            </a:r>
            <a:r>
              <a:rPr lang="ja-JP" altLang="en-US" sz="900" dirty="0">
                <a:latin typeface="Meiryo UI" panose="020B0604030504040204" pitchFamily="34" charset="-128"/>
                <a:ea typeface="Meiryo UI" panose="020B0604030504040204" pitchFamily="34" charset="-128"/>
              </a:rPr>
              <a:t>底</a:t>
            </a:r>
            <a:r>
              <a:rPr lang="en-US" altLang="ja-JP" sz="900" dirty="0">
                <a:latin typeface="Meiryo UI" panose="020B0604030504040204" pitchFamily="34" charset="-128"/>
                <a:ea typeface="Meiryo UI" panose="020B0604030504040204" pitchFamily="34" charset="-128"/>
              </a:rPr>
              <a:t>15)×10×21.5cm</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メッシュ素材で中に入れたものを外からでもひと目でわかるスパバッグです。すっきりとしたシンプルなデザインのためジェンダーレスに使用可能。イベント等での特典用などにもおすすめです。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3DDE0EA-D648-1EB6-5C29-34C19FDAF4BD}"/>
              </a:ext>
            </a:extLst>
          </p:cNvPr>
          <p:cNvPicPr>
            <a:picLocks noChangeAspect="1"/>
          </p:cNvPicPr>
          <p:nvPr/>
        </p:nvPicPr>
        <p:blipFill>
          <a:blip r:embed="rId5"/>
          <a:stretch>
            <a:fillRect/>
          </a:stretch>
        </p:blipFill>
        <p:spPr>
          <a:xfrm>
            <a:off x="705052" y="1411148"/>
            <a:ext cx="3556931" cy="3556931"/>
          </a:xfrm>
          <a:prstGeom prst="rect">
            <a:avLst/>
          </a:prstGeom>
        </p:spPr>
      </p:pic>
    </p:spTree>
    <p:extLst>
      <p:ext uri="{BB962C8B-B14F-4D97-AF65-F5344CB8AC3E}">
        <p14:creationId xmlns:p14="http://schemas.microsoft.com/office/powerpoint/2010/main" val="4173174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クリーンセット</a:t>
            </a:r>
            <a:r>
              <a:rPr lang="en-US" altLang="ja-JP" sz="2000" dirty="0">
                <a:solidFill>
                  <a:schemeClr val="bg1"/>
                </a:solidFill>
                <a:latin typeface="Meiryo UI" panose="020B0604030504040204" pitchFamily="34" charset="-128"/>
                <a:ea typeface="Meiryo UI" panose="020B0604030504040204" pitchFamily="34" charset="-128"/>
              </a:rPr>
              <a:t>G</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123g</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キッチンにもリビングにもバスルームにも、室内のあらゆる場所の掃除に最適なアイテムのセットです。イベントやキャンペーンでの特典用や景品用などにもおすすめの商品です。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C56B0DAF-9B1D-EA47-FEBA-F446AE7E10A1}"/>
              </a:ext>
            </a:extLst>
          </p:cNvPr>
          <p:cNvPicPr>
            <a:picLocks noChangeAspect="1"/>
          </p:cNvPicPr>
          <p:nvPr/>
        </p:nvPicPr>
        <p:blipFill>
          <a:blip r:embed="rId5"/>
          <a:stretch>
            <a:fillRect/>
          </a:stretch>
        </p:blipFill>
        <p:spPr>
          <a:xfrm>
            <a:off x="724120" y="1411958"/>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マイショッピングバッグ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640×420×60mm</a:t>
            </a:r>
          </a:p>
          <a:p>
            <a:r>
              <a:rPr lang="ja-JP" altLang="en-US" sz="900" dirty="0">
                <a:latin typeface="Meiryo UI" panose="020B0604030504040204" pitchFamily="34" charset="-128"/>
                <a:ea typeface="Meiryo UI" panose="020B0604030504040204" pitchFamily="34" charset="-128"/>
              </a:rPr>
              <a:t>包装：ポリ入（</a:t>
            </a:r>
            <a:r>
              <a:rPr lang="en-US" altLang="ja-JP" sz="900" dirty="0">
                <a:latin typeface="Meiryo UI" panose="020B0604030504040204" pitchFamily="34" charset="-128"/>
                <a:ea typeface="Meiryo UI" panose="020B0604030504040204" pitchFamily="34" charset="-128"/>
              </a:rPr>
              <a:t>20</a:t>
            </a:r>
            <a:r>
              <a:rPr lang="ja-JP" altLang="en-US" sz="900" dirty="0">
                <a:latin typeface="Meiryo UI" panose="020B0604030504040204" pitchFamily="34" charset="-128"/>
                <a:ea typeface="Meiryo UI" panose="020B0604030504040204" pitchFamily="34" charset="-128"/>
              </a:rPr>
              <a:t>枚で）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コンパクトに折りたためるのに大きく使える、毎日のお買い物で大活躍すること間違いなしのショッピングバッグです。シンプルなアイテムのためジェンダーレスに活用できる点も◎！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5F9B47C-376E-B15D-6432-520B535E298D}"/>
              </a:ext>
            </a:extLst>
          </p:cNvPr>
          <p:cNvPicPr>
            <a:picLocks noChangeAspect="1"/>
          </p:cNvPicPr>
          <p:nvPr/>
        </p:nvPicPr>
        <p:blipFill>
          <a:blip r:embed="rId5"/>
          <a:stretch>
            <a:fillRect/>
          </a:stretch>
        </p:blipFill>
        <p:spPr>
          <a:xfrm>
            <a:off x="682097" y="1381015"/>
            <a:ext cx="3577059" cy="3577059"/>
          </a:xfrm>
          <a:prstGeom prst="rect">
            <a:avLst/>
          </a:prstGeom>
        </p:spPr>
      </p:pic>
    </p:spTree>
    <p:extLst>
      <p:ext uri="{BB962C8B-B14F-4D97-AF65-F5344CB8AC3E}">
        <p14:creationId xmlns:p14="http://schemas.microsoft.com/office/powerpoint/2010/main" val="4083823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ブランジェリー メール・</a:t>
            </a:r>
            <a:r>
              <a:rPr lang="en-US" altLang="ja-JP" sz="2000" dirty="0">
                <a:solidFill>
                  <a:schemeClr val="bg1"/>
                </a:solidFill>
                <a:latin typeface="Meiryo UI" panose="020B0604030504040204" pitchFamily="34" charset="-128"/>
                <a:ea typeface="Meiryo UI" panose="020B0604030504040204" pitchFamily="34" charset="-128"/>
              </a:rPr>
              <a:t>6in1</a:t>
            </a:r>
            <a:r>
              <a:rPr lang="ja-JP" altLang="en-US" sz="2000" dirty="0">
                <a:solidFill>
                  <a:schemeClr val="bg1"/>
                </a:solidFill>
                <a:latin typeface="Meiryo UI" panose="020B0604030504040204" pitchFamily="34" charset="-128"/>
                <a:ea typeface="Meiryo UI" panose="020B0604030504040204" pitchFamily="34" charset="-128"/>
              </a:rPr>
              <a:t>オープナー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素材：ポリプロピレン、熱可塑性エラストマー、ステンレス鋼</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144×63×23mm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170×85×36mm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瓶の蓋・ボトルキャップ・プルトップ・栓抜き・袋カッター・シールの開封、</a:t>
            </a:r>
            <a:r>
              <a:rPr lang="en-US" altLang="ja-JP" sz="1600" dirty="0"/>
              <a:t>6</a:t>
            </a:r>
            <a:r>
              <a:rPr lang="ja-JP" altLang="en-US" sz="1600" dirty="0"/>
              <a:t>通りの方法で色々開けられるオープナー。女性やファミリー層を対象にしたキャンペーングッズにおススメです。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6" name="図 1035">
            <a:extLst>
              <a:ext uri="{FF2B5EF4-FFF2-40B4-BE49-F238E27FC236}">
                <a16:creationId xmlns:a16="http://schemas.microsoft.com/office/drawing/2014/main" id="{9D25CE1C-2EAD-990B-45A4-60A606BE8112}"/>
              </a:ext>
            </a:extLst>
          </p:cNvPr>
          <p:cNvPicPr>
            <a:picLocks noChangeAspect="1"/>
          </p:cNvPicPr>
          <p:nvPr/>
        </p:nvPicPr>
        <p:blipFill>
          <a:blip r:embed="rId5"/>
          <a:stretch>
            <a:fillRect/>
          </a:stretch>
        </p:blipFill>
        <p:spPr>
          <a:xfrm>
            <a:off x="637428" y="1376343"/>
            <a:ext cx="3646632" cy="3646632"/>
          </a:xfrm>
          <a:prstGeom prst="rect">
            <a:avLst/>
          </a:prstGeom>
        </p:spPr>
      </p:pic>
    </p:spTree>
    <p:extLst>
      <p:ext uri="{BB962C8B-B14F-4D97-AF65-F5344CB8AC3E}">
        <p14:creationId xmlns:p14="http://schemas.microsoft.com/office/powerpoint/2010/main" val="2042303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保温保冷ショルダーポーチ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材：ポリエステル、アルミ蒸着フィルム、ポリプロピレン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240×140×80</a:t>
            </a:r>
            <a:r>
              <a:rPr lang="en" altLang="ja-JP" sz="900" dirty="0">
                <a:latin typeface="Meiryo UI" panose="020B0604030504040204" pitchFamily="34" charset="-128"/>
                <a:ea typeface="Meiryo UI" panose="020B0604030504040204" pitchFamily="34" charset="-128"/>
              </a:rPr>
              <a:t>mm </a:t>
            </a:r>
            <a:r>
              <a:rPr lang="ja-JP" altLang="en-US" sz="900">
                <a:latin typeface="Meiryo UI" panose="020B0604030504040204" pitchFamily="34" charset="-128"/>
                <a:ea typeface="Meiryo UI" panose="020B0604030504040204" pitchFamily="34" charset="-128"/>
              </a:rPr>
              <a:t> （包装形態：ポリ袋入）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500ml</a:t>
            </a:r>
            <a:r>
              <a:rPr lang="ja-JP" altLang="en-US" sz="1600">
                <a:latin typeface="Meiryo UI" panose="020B0604030504040204" pitchFamily="34" charset="-128"/>
                <a:ea typeface="Meiryo UI" panose="020B0604030504040204" pitchFamily="34" charset="-128"/>
              </a:rPr>
              <a:t>ペットボトルが</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本入る丁度良いサイズ感で使い勝手も抜群な保冷温ショルダーバッグです。アウトドアなどでも活躍することからイベントやキャンペーンの特典用にもおすすめ。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2970BE7B-1BEC-8E49-B41F-DB7C19DCF0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921" y="1439286"/>
            <a:ext cx="3644693" cy="3644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050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 バンブーファイバー入タイプ</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50" charset="-128"/>
                <a:ea typeface="Meiryo UI" panose="020B0604030504040204" pitchFamily="50" charset="-128"/>
              </a:rPr>
              <a:t>素材：</a:t>
            </a:r>
            <a:r>
              <a:rPr lang="en-US" altLang="ja-JP" sz="900" dirty="0">
                <a:latin typeface="Meiryo UI" panose="020B0604030504040204" pitchFamily="50" charset="-128"/>
                <a:ea typeface="Meiryo UI" panose="020B0604030504040204" pitchFamily="50" charset="-128"/>
              </a:rPr>
              <a:t>PP</a:t>
            </a:r>
            <a:r>
              <a:rPr lang="ja-JP" altLang="en-US" sz="900" dirty="0">
                <a:latin typeface="Meiryo UI" panose="020B0604030504040204" pitchFamily="50" charset="-128"/>
                <a:ea typeface="Meiryo UI" panose="020B0604030504040204" pitchFamily="50" charset="-128"/>
              </a:rPr>
              <a:t>、バンブーファイバー 他</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サイズ：ケース</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約</a:t>
            </a:r>
            <a:r>
              <a:rPr lang="en-US" altLang="ja-JP" sz="900" dirty="0">
                <a:latin typeface="Meiryo UI" panose="020B0604030504040204" pitchFamily="50" charset="-128"/>
                <a:ea typeface="Meiryo UI" panose="020B0604030504040204" pitchFamily="50" charset="-128"/>
              </a:rPr>
              <a:t>W54×H26×D207(mm)</a:t>
            </a:r>
            <a:r>
              <a:rPr lang="ja-JP" altLang="en-US" sz="900" dirty="0">
                <a:latin typeface="Meiryo UI" panose="020B0604030504040204" pitchFamily="50" charset="-128"/>
                <a:ea typeface="Meiryo UI" panose="020B0604030504040204" pitchFamily="50" charset="-128"/>
              </a:rPr>
              <a:t>、スプーン</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組み立て時約</a:t>
            </a:r>
            <a:r>
              <a:rPr lang="en-US" altLang="ja-JP" sz="900" dirty="0">
                <a:latin typeface="Meiryo UI" panose="020B0604030504040204" pitchFamily="50" charset="-128"/>
                <a:ea typeface="Meiryo UI" panose="020B0604030504040204" pitchFamily="50" charset="-128"/>
              </a:rPr>
              <a:t>W31×H160(mm)</a:t>
            </a:r>
            <a:r>
              <a:rPr lang="ja-JP" altLang="en-US" sz="900" dirty="0">
                <a:latin typeface="Meiryo UI" panose="020B0604030504040204" pitchFamily="50" charset="-128"/>
                <a:ea typeface="Meiryo UI" panose="020B0604030504040204" pitchFamily="50" charset="-128"/>
              </a:rPr>
              <a:t>、フォーク</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約</a:t>
            </a:r>
            <a:r>
              <a:rPr lang="en-US" altLang="ja-JP" sz="900" dirty="0">
                <a:latin typeface="Meiryo UI" panose="020B0604030504040204" pitchFamily="50" charset="-128"/>
                <a:ea typeface="Meiryo UI" panose="020B0604030504040204" pitchFamily="50" charset="-128"/>
              </a:rPr>
              <a:t>W27×H154(mm)</a:t>
            </a:r>
            <a:r>
              <a:rPr lang="ja-JP" altLang="en-US" sz="900" dirty="0">
                <a:latin typeface="Meiryo UI" panose="020B0604030504040204" pitchFamily="50" charset="-128"/>
                <a:ea typeface="Meiryo UI" panose="020B0604030504040204" pitchFamily="50" charset="-128"/>
              </a:rPr>
              <a:t>、箸</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約</a:t>
            </a:r>
            <a:r>
              <a:rPr lang="en-US" altLang="ja-JP" sz="900" dirty="0">
                <a:latin typeface="Meiryo UI" panose="020B0604030504040204" pitchFamily="50" charset="-128"/>
                <a:ea typeface="Meiryo UI" panose="020B0604030504040204" pitchFamily="50" charset="-128"/>
              </a:rPr>
              <a:t>185(mm)</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付属：取説付き</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包装：</a:t>
            </a:r>
            <a:r>
              <a:rPr lang="en-US" altLang="ja-JP" sz="900" dirty="0">
                <a:latin typeface="Meiryo UI" panose="020B0604030504040204" pitchFamily="50" charset="-128"/>
                <a:ea typeface="Meiryo UI" panose="020B0604030504040204" pitchFamily="50" charset="-128"/>
              </a:rPr>
              <a:t>PP</a:t>
            </a:r>
            <a:r>
              <a:rPr lang="ja-JP" altLang="en-US" sz="900" dirty="0">
                <a:latin typeface="Meiryo UI" panose="020B0604030504040204" pitchFamily="50" charset="-128"/>
                <a:ea typeface="Meiryo UI" panose="020B0604030504040204" pitchFamily="50" charset="-128"/>
              </a:rPr>
              <a:t>袋</a:t>
            </a:r>
            <a:endParaRPr lang="en-US" altLang="ja-JP" sz="900" b="0" i="0" dirty="0">
              <a:solidFill>
                <a:srgbClr val="333333"/>
              </a:solidFill>
              <a:effectLst/>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スプーン、フォーク、お箸の</a:t>
            </a:r>
            <a:r>
              <a:rPr lang="en-US" altLang="ja-JP" sz="1600" b="0" i="0" dirty="0">
                <a:solidFill>
                  <a:srgbClr val="333333"/>
                </a:solidFill>
                <a:effectLst/>
                <a:latin typeface="Meiryo UI" panose="020B0604030504040204" pitchFamily="50" charset="-128"/>
                <a:ea typeface="Meiryo UI" panose="020B0604030504040204" pitchFamily="50" charset="-128"/>
              </a:rPr>
              <a:t>3</a:t>
            </a:r>
            <a:r>
              <a:rPr lang="ja-JP" altLang="en-US" sz="1600" b="0" i="0" dirty="0">
                <a:solidFill>
                  <a:srgbClr val="333333"/>
                </a:solidFill>
                <a:effectLst/>
                <a:latin typeface="Meiryo UI" panose="020B0604030504040204" pitchFamily="50" charset="-128"/>
                <a:ea typeface="Meiryo UI" panose="020B0604030504040204" pitchFamily="50" charset="-128"/>
              </a:rPr>
              <a:t>点をコンパクトに携帯できる、折りたたみ式のカトラリーセットです。繰り返し使用できるため地球環境に優しく、</a:t>
            </a:r>
            <a:r>
              <a:rPr lang="en-US" altLang="ja-JP" sz="1600" b="0" i="0" dirty="0">
                <a:solidFill>
                  <a:srgbClr val="333333"/>
                </a:solidFill>
                <a:effectLst/>
                <a:latin typeface="Meiryo UI" panose="020B0604030504040204" pitchFamily="50" charset="-128"/>
                <a:ea typeface="Meiryo UI" panose="020B0604030504040204" pitchFamily="50" charset="-128"/>
              </a:rPr>
              <a:t>3</a:t>
            </a:r>
            <a:r>
              <a:rPr lang="ja-JP" altLang="en-US" sz="1600" b="0" i="0" dirty="0">
                <a:solidFill>
                  <a:srgbClr val="333333"/>
                </a:solidFill>
                <a:effectLst/>
                <a:latin typeface="Meiryo UI" panose="020B0604030504040204" pitchFamily="50" charset="-128"/>
                <a:ea typeface="Meiryo UI" panose="020B0604030504040204" pitchFamily="50" charset="-128"/>
              </a:rPr>
              <a:t>色のカラー展開から自由にお選びいただけます。</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7222A8FE-14AB-815C-C5B7-04AA4E485851}"/>
              </a:ext>
            </a:extLst>
          </p:cNvPr>
          <p:cNvPicPr>
            <a:picLocks noChangeAspect="1"/>
          </p:cNvPicPr>
          <p:nvPr/>
        </p:nvPicPr>
        <p:blipFill>
          <a:blip r:embed="rId5"/>
          <a:stretch>
            <a:fillRect/>
          </a:stretch>
        </p:blipFill>
        <p:spPr>
          <a:xfrm>
            <a:off x="686818" y="1411959"/>
            <a:ext cx="3560089" cy="3560089"/>
          </a:xfrm>
          <a:prstGeom prst="rect">
            <a:avLst/>
          </a:prstGeom>
        </p:spPr>
      </p:pic>
    </p:spTree>
    <p:extLst>
      <p:ext uri="{BB962C8B-B14F-4D97-AF65-F5344CB8AC3E}">
        <p14:creationId xmlns:p14="http://schemas.microsoft.com/office/powerpoint/2010/main" val="1961453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VIVID </a:t>
            </a:r>
            <a:r>
              <a:rPr lang="ja-JP" altLang="en-US" sz="2000" dirty="0">
                <a:solidFill>
                  <a:schemeClr val="bg1"/>
                </a:solidFill>
                <a:latin typeface="Meiryo UI" panose="020B0604030504040204" pitchFamily="34" charset="-128"/>
                <a:ea typeface="Meiryo UI" panose="020B0604030504040204" pitchFamily="34" charset="-128"/>
              </a:rPr>
              <a:t>マイクロダスター</a:t>
            </a: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枚セット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80</a:t>
            </a:r>
            <a:r>
              <a:rPr lang="ja-JP" altLang="en-US" sz="900" dirty="0">
                <a:latin typeface="Meiryo UI" panose="020B0604030504040204" pitchFamily="34" charset="-128"/>
                <a:ea typeface="Meiryo UI" panose="020B0604030504040204" pitchFamily="34" charset="-128"/>
              </a:rPr>
              <a:t>％・ナイロン</a:t>
            </a:r>
            <a:r>
              <a:rPr lang="en-US" altLang="ja-JP" sz="900" dirty="0">
                <a:latin typeface="Meiryo UI" panose="020B0604030504040204" pitchFamily="34" charset="-128"/>
                <a:ea typeface="Meiryo UI" panose="020B0604030504040204" pitchFamily="34" charset="-128"/>
              </a:rPr>
              <a:t>20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30×30cm</a:t>
            </a:r>
          </a:p>
          <a:p>
            <a:r>
              <a:rPr lang="ja-JP" altLang="en-US" sz="900" dirty="0">
                <a:latin typeface="Meiryo UI" panose="020B0604030504040204" pitchFamily="34" charset="-128"/>
                <a:ea typeface="Meiryo UI" panose="020B0604030504040204" pitchFamily="34" charset="-128"/>
              </a:rPr>
              <a:t>包装：ヘーダー付</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超極細繊維で吸水性も抜群なマイクロダスターの</a:t>
            </a:r>
            <a:r>
              <a:rPr lang="en-US" altLang="ja-JP" sz="1600" dirty="0"/>
              <a:t>5</a:t>
            </a:r>
            <a:r>
              <a:rPr lang="ja-JP" altLang="en-US" sz="1600" dirty="0"/>
              <a:t>枚セットです。キッチン仕事にも部屋中のお掃除にも幅広く使えるため、イベントやキャンペーンで配布するノベルティ用としておすすめです。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F7B3DFF4-3BC3-4365-56C9-DBD372C2BCBC}"/>
              </a:ext>
            </a:extLst>
          </p:cNvPr>
          <p:cNvPicPr>
            <a:picLocks noChangeAspect="1"/>
          </p:cNvPicPr>
          <p:nvPr/>
        </p:nvPicPr>
        <p:blipFill>
          <a:blip r:embed="rId5"/>
          <a:stretch>
            <a:fillRect/>
          </a:stretch>
        </p:blipFill>
        <p:spPr>
          <a:xfrm>
            <a:off x="793662" y="1487000"/>
            <a:ext cx="3431574" cy="3431574"/>
          </a:xfrm>
          <a:prstGeom prst="rect">
            <a:avLst/>
          </a:prstGeom>
        </p:spPr>
      </p:pic>
    </p:spTree>
    <p:extLst>
      <p:ext uri="{BB962C8B-B14F-4D97-AF65-F5344CB8AC3E}">
        <p14:creationId xmlns:p14="http://schemas.microsoft.com/office/powerpoint/2010/main" val="3595733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伸縮モップ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素材：モップ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ポリエステル、グリップ</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、伸縮部分</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270mm×60mm×60mm</a:t>
            </a:r>
          </a:p>
          <a:p>
            <a:r>
              <a:rPr lang="ja-JP" altLang="en-US" sz="900" dirty="0">
                <a:latin typeface="Meiryo UI" panose="020B0604030504040204" pitchFamily="34" charset="-128"/>
                <a:ea typeface="Meiryo UI" panose="020B0604030504040204" pitchFamily="34" charset="-128"/>
              </a:rPr>
              <a:t>包装：化粧箱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柄の部分を伸縮させることが出来、最長で約</a:t>
            </a:r>
            <a:r>
              <a:rPr lang="en-US" altLang="ja-JP" sz="1600" dirty="0"/>
              <a:t>75cm</a:t>
            </a:r>
            <a:r>
              <a:rPr lang="ja-JP" altLang="en-US" sz="1600" dirty="0"/>
              <a:t>にもなるため、あらゆる箇所のお掃除に非常に便利なモップです。各家庭にひとつあると役立ちますので販促用にもおすすめです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5" name="図 4">
            <a:extLst>
              <a:ext uri="{FF2B5EF4-FFF2-40B4-BE49-F238E27FC236}">
                <a16:creationId xmlns:a16="http://schemas.microsoft.com/office/drawing/2014/main" id="{336B1CD0-A9A5-850A-714A-83E62C9110B5}"/>
              </a:ext>
            </a:extLst>
          </p:cNvPr>
          <p:cNvPicPr>
            <a:picLocks noChangeAspect="1"/>
          </p:cNvPicPr>
          <p:nvPr/>
        </p:nvPicPr>
        <p:blipFill>
          <a:blip r:embed="rId5"/>
          <a:stretch>
            <a:fillRect/>
          </a:stretch>
        </p:blipFill>
        <p:spPr>
          <a:xfrm>
            <a:off x="709624" y="1361571"/>
            <a:ext cx="3625850" cy="3625850"/>
          </a:xfrm>
          <a:prstGeom prst="rect">
            <a:avLst/>
          </a:prstGeom>
        </p:spPr>
      </p:pic>
    </p:spTree>
    <p:extLst>
      <p:ext uri="{BB962C8B-B14F-4D97-AF65-F5344CB8AC3E}">
        <p14:creationId xmlns:p14="http://schemas.microsoft.com/office/powerpoint/2010/main" val="1912261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Re:PET</a:t>
            </a:r>
            <a:r>
              <a:rPr lang="ja-JP" altLang="en-US" sz="2000" dirty="0">
                <a:solidFill>
                  <a:schemeClr val="bg1"/>
                </a:solidFill>
                <a:latin typeface="Meiryo UI" panose="020B0604030504040204" pitchFamily="34" charset="-128"/>
                <a:ea typeface="Meiryo UI" panose="020B0604030504040204" pitchFamily="34" charset="-128"/>
              </a:rPr>
              <a:t>ポータブルバッグ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カラー展開：アッシュブルー、グレージュ、アッシュグリーン、スモーキーピンク</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PET)</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620×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380×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100mm</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使用済ペットボトルを再生した明るい色のポリエステル素材のポータブルエコバッグ。</a:t>
            </a:r>
            <a:r>
              <a:rPr lang="en-US" altLang="ja-JP" sz="1600" dirty="0"/>
              <a:t>2L</a:t>
            </a:r>
            <a:r>
              <a:rPr lang="ja-JP" altLang="en-US" sz="1600" dirty="0"/>
              <a:t>のペットボトルが</a:t>
            </a:r>
            <a:r>
              <a:rPr lang="en-US" altLang="ja-JP" sz="1600" dirty="0"/>
              <a:t>6</a:t>
            </a:r>
            <a:r>
              <a:rPr lang="ja-JP" altLang="en-US" sz="1600" dirty="0"/>
              <a:t>本入る大容量で、腕に優しい幅広の持ち手が特徴です。内ポケットに小さく畳めます。</a:t>
            </a:r>
            <a:endParaRPr lang="en-US" altLang="ja-JP" sz="1600" dirty="0"/>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619C381-BAD2-EBCE-DAD1-1BB9FA98DA9D}"/>
              </a:ext>
            </a:extLst>
          </p:cNvPr>
          <p:cNvPicPr>
            <a:picLocks noChangeAspect="1"/>
          </p:cNvPicPr>
          <p:nvPr/>
        </p:nvPicPr>
        <p:blipFill>
          <a:blip r:embed="rId5"/>
          <a:stretch>
            <a:fillRect/>
          </a:stretch>
        </p:blipFill>
        <p:spPr>
          <a:xfrm>
            <a:off x="671793" y="1481829"/>
            <a:ext cx="3512820" cy="3512820"/>
          </a:xfrm>
          <a:prstGeom prst="rect">
            <a:avLst/>
          </a:prstGeom>
        </p:spPr>
      </p:pic>
    </p:spTree>
    <p:extLst>
      <p:ext uri="{BB962C8B-B14F-4D97-AF65-F5344CB8AC3E}">
        <p14:creationId xmlns:p14="http://schemas.microsoft.com/office/powerpoint/2010/main" val="3523367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便利な仕分けポーチ</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サイズセット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撥水加工</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撥水加工</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L:</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190×270mm M:</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135×190mm S:</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100×135mm</a:t>
            </a:r>
          </a:p>
          <a:p>
            <a:r>
              <a:rPr lang="ja-JP" altLang="en-US" sz="900" dirty="0">
                <a:latin typeface="Meiryo UI" panose="020B0604030504040204" pitchFamily="34" charset="-128"/>
                <a:ea typeface="Meiryo UI" panose="020B0604030504040204" pitchFamily="34" charset="-128"/>
              </a:rPr>
              <a:t>包装：ポリ袋入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用途に合わせて使い分けができる、</a:t>
            </a:r>
            <a:r>
              <a:rPr lang="en-US" altLang="ja-JP" sz="1600" dirty="0"/>
              <a:t>S</a:t>
            </a:r>
            <a:r>
              <a:rPr lang="ja-JP" altLang="en-US" sz="1600" dirty="0"/>
              <a:t>・</a:t>
            </a:r>
            <a:r>
              <a:rPr lang="en-US" altLang="ja-JP" sz="1600" dirty="0"/>
              <a:t>M</a:t>
            </a:r>
            <a:r>
              <a:rPr lang="ja-JP" altLang="en-US" sz="1600" dirty="0"/>
              <a:t>・</a:t>
            </a:r>
            <a:r>
              <a:rPr lang="en-US" altLang="ja-JP" sz="1600" dirty="0"/>
              <a:t>L</a:t>
            </a:r>
            <a:r>
              <a:rPr lang="ja-JP" altLang="en-US" sz="1600" dirty="0"/>
              <a:t>の</a:t>
            </a:r>
            <a:r>
              <a:rPr lang="en-US" altLang="ja-JP" sz="1600" dirty="0"/>
              <a:t>3</a:t>
            </a:r>
            <a:r>
              <a:rPr lang="ja-JP" altLang="en-US" sz="1600" dirty="0"/>
              <a:t>サイズセットのポーチです。非常にシンプルなブラック一色ですが、オリジナルの名入れプリントが良く映えて、販促用などにはおすすめです。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07856C16-0C4F-724F-0D2D-775279967C5B}"/>
              </a:ext>
            </a:extLst>
          </p:cNvPr>
          <p:cNvPicPr>
            <a:picLocks noChangeAspect="1"/>
          </p:cNvPicPr>
          <p:nvPr/>
        </p:nvPicPr>
        <p:blipFill>
          <a:blip r:embed="rId5"/>
          <a:stretch>
            <a:fillRect/>
          </a:stretch>
        </p:blipFill>
        <p:spPr>
          <a:xfrm>
            <a:off x="709624" y="1389829"/>
            <a:ext cx="3639927" cy="3639927"/>
          </a:xfrm>
          <a:prstGeom prst="rect">
            <a:avLst/>
          </a:prstGeom>
        </p:spPr>
      </p:pic>
    </p:spTree>
    <p:extLst>
      <p:ext uri="{BB962C8B-B14F-4D97-AF65-F5344CB8AC3E}">
        <p14:creationId xmlns:p14="http://schemas.microsoft.com/office/powerpoint/2010/main" val="2489938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洗剤が出るキッチンお掃除スポンジ</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ブラシ</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ポリプロピレン・ポリスチレン・熱可塑性エラストマー スポンジアタッチメント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ポリエステル・ポリウレタン・ポリプロピレン ブラシアタッチメント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22.5cm </a:t>
            </a:r>
            <a:r>
              <a:rPr lang="ja-JP" altLang="en-US" sz="900" dirty="0">
                <a:latin typeface="Meiryo UI" panose="020B0604030504040204" pitchFamily="34" charset="-128"/>
                <a:ea typeface="Meiryo UI" panose="020B0604030504040204" pitchFamily="34" charset="-128"/>
              </a:rPr>
              <a:t>スポンジアタッチメント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9.5×5.5×3.5cm </a:t>
            </a:r>
            <a:r>
              <a:rPr lang="ja-JP" altLang="en-US" sz="900" dirty="0">
                <a:latin typeface="Meiryo UI" panose="020B0604030504040204" pitchFamily="34" charset="-128"/>
                <a:ea typeface="Meiryo UI" panose="020B0604030504040204" pitchFamily="34" charset="-128"/>
              </a:rPr>
              <a:t>ブラシアタッチメント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7.8×4×4cm</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ハンドル内に洗剤が入っており、ボタンをワンプッシュするだけで先端から洗剤が出るため、食器洗いには非常に便利なお掃除スポンジ＆ブラシです。先端は用途に合わせて付け替えられます。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8" name="図 7">
            <a:extLst>
              <a:ext uri="{FF2B5EF4-FFF2-40B4-BE49-F238E27FC236}">
                <a16:creationId xmlns:a16="http://schemas.microsoft.com/office/drawing/2014/main" id="{DA1BF425-FC0A-D260-72B7-6361FD3C2C21}"/>
              </a:ext>
            </a:extLst>
          </p:cNvPr>
          <p:cNvPicPr>
            <a:picLocks noChangeAspect="1"/>
          </p:cNvPicPr>
          <p:nvPr/>
        </p:nvPicPr>
        <p:blipFill>
          <a:blip r:embed="rId5"/>
          <a:stretch>
            <a:fillRect/>
          </a:stretch>
        </p:blipFill>
        <p:spPr>
          <a:xfrm>
            <a:off x="739240" y="1420332"/>
            <a:ext cx="3609424" cy="3609424"/>
          </a:xfrm>
          <a:prstGeom prst="rect">
            <a:avLst/>
          </a:prstGeom>
        </p:spPr>
      </p:pic>
    </p:spTree>
    <p:extLst>
      <p:ext uri="{BB962C8B-B14F-4D97-AF65-F5344CB8AC3E}">
        <p14:creationId xmlns:p14="http://schemas.microsoft.com/office/powerpoint/2010/main" val="3991581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シンプルマグカップ </a:t>
            </a:r>
            <a:r>
              <a:rPr lang="en-US" altLang="ja-JP" sz="2000" dirty="0">
                <a:solidFill>
                  <a:schemeClr val="bg1"/>
                </a:solidFill>
                <a:latin typeface="Meiryo UI" panose="020B0604030504040204" pitchFamily="34" charset="-128"/>
                <a:ea typeface="Meiryo UI" panose="020B0604030504040204" pitchFamily="34" charset="-128"/>
              </a:rPr>
              <a:t>350ml(</a:t>
            </a:r>
            <a:r>
              <a:rPr lang="ja-JP" altLang="en-US" sz="2000" dirty="0">
                <a:solidFill>
                  <a:schemeClr val="bg1"/>
                </a:solidFill>
                <a:latin typeface="Meiryo UI" panose="020B0604030504040204" pitchFamily="34" charset="-128"/>
                <a:ea typeface="Meiryo UI" panose="020B0604030504040204" pitchFamily="34" charset="-128"/>
              </a:rPr>
              <a:t>コーヒー配合タイプ</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カラー展開：ブラック、ベージュ、ブラウン</a:t>
            </a:r>
          </a:p>
          <a:p>
            <a:r>
              <a:rPr lang="ja-JP" altLang="en-US" sz="900" dirty="0">
                <a:latin typeface="Meiryo UI" panose="020B0604030504040204" pitchFamily="34" charset="-128"/>
                <a:ea typeface="Meiryo UI" panose="020B0604030504040204" pitchFamily="34" charset="-128"/>
              </a:rPr>
              <a:t>素材：ポリプロピレン、コーヒー粒</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φ80×90(mm)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350ml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、本体耐熱温度</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、食衛衛生検査済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環境に配慮した、廃棄予定のコーヒーかすを有効活用したマグカップ。オリジナルの名入れやプリントをすれば、性別を問わず使えるクラシックな雰囲気の物販・ノベルティグッズを製作できます。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99DF03CF-50E7-A385-434F-06B4D158CD72}"/>
              </a:ext>
            </a:extLst>
          </p:cNvPr>
          <p:cNvPicPr>
            <a:picLocks noChangeAspect="1"/>
          </p:cNvPicPr>
          <p:nvPr/>
        </p:nvPicPr>
        <p:blipFill>
          <a:blip r:embed="rId5"/>
          <a:stretch>
            <a:fillRect/>
          </a:stretch>
        </p:blipFill>
        <p:spPr>
          <a:xfrm>
            <a:off x="704549" y="1357214"/>
            <a:ext cx="3641208" cy="3641208"/>
          </a:xfrm>
          <a:prstGeom prst="rect">
            <a:avLst/>
          </a:prstGeom>
        </p:spPr>
      </p:pic>
    </p:spTree>
    <p:extLst>
      <p:ext uri="{BB962C8B-B14F-4D97-AF65-F5344CB8AC3E}">
        <p14:creationId xmlns:p14="http://schemas.microsoft.com/office/powerpoint/2010/main" val="2530013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マットスクエアミラー</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PS､</a:t>
            </a:r>
            <a:r>
              <a:rPr lang="ja-JP" altLang="en-US" sz="900">
                <a:latin typeface="Meiryo UI" panose="020B0604030504040204" pitchFamily="34" charset="-128"/>
                <a:ea typeface="Meiryo UI" panose="020B0604030504040204" pitchFamily="34" charset="-128"/>
              </a:rPr>
              <a:t>ガラス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125×166×8mm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 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考：レッド・マットブラック・ピュアホワイト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マットな質感がクールで大人な印象を与えてくれる</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サイズのスクエアミラーです。名入れするオリジナルデザインはフルカラー対応ですので、グッズ用やノベルティ用におすすめです。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448A07D-4A0D-7241-B3B7-149DF1260541}"/>
              </a:ext>
            </a:extLst>
          </p:cNvPr>
          <p:cNvPicPr>
            <a:picLocks noChangeAspect="1"/>
          </p:cNvPicPr>
          <p:nvPr/>
        </p:nvPicPr>
        <p:blipFill>
          <a:blip r:embed="rId5"/>
          <a:stretch>
            <a:fillRect/>
          </a:stretch>
        </p:blipFill>
        <p:spPr>
          <a:xfrm>
            <a:off x="552623" y="1422052"/>
            <a:ext cx="3688563" cy="3618608"/>
          </a:xfrm>
          <a:prstGeom prst="rect">
            <a:avLst/>
          </a:prstGeom>
        </p:spPr>
      </p:pic>
    </p:spTree>
    <p:extLst>
      <p:ext uri="{BB962C8B-B14F-4D97-AF65-F5344CB8AC3E}">
        <p14:creationId xmlns:p14="http://schemas.microsoft.com/office/powerpoint/2010/main" val="1494390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コットンリネン巾着</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麻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220×305</a:t>
            </a:r>
            <a:r>
              <a:rPr lang="en" altLang="ja-JP" sz="900" dirty="0">
                <a:latin typeface="Meiryo UI" panose="020B0604030504040204" pitchFamily="34" charset="-128"/>
                <a:ea typeface="Meiryo UI" panose="020B0604030504040204" pitchFamily="34" charset="-128"/>
              </a:rPr>
              <a:t>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紐を引くと口をきゅっと閉めることが出来て見た目も可愛らしい</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サイズの巾着袋を、コットンとリネンの混紡素材でご用意いたしました。ギフト包装用などに是非、ご活用ください。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D8D0C3A-BBB0-2EB9-207E-1C5F84D73286}"/>
              </a:ext>
            </a:extLst>
          </p:cNvPr>
          <p:cNvPicPr>
            <a:picLocks noChangeAspect="1"/>
          </p:cNvPicPr>
          <p:nvPr/>
        </p:nvPicPr>
        <p:blipFill>
          <a:blip r:embed="rId5"/>
          <a:stretch>
            <a:fillRect/>
          </a:stretch>
        </p:blipFill>
        <p:spPr>
          <a:xfrm>
            <a:off x="718039" y="1319759"/>
            <a:ext cx="3718560" cy="3718560"/>
          </a:xfrm>
          <a:prstGeom prst="rect">
            <a:avLst/>
          </a:prstGeom>
        </p:spPr>
      </p:pic>
    </p:spTree>
    <p:extLst>
      <p:ext uri="{BB962C8B-B14F-4D97-AF65-F5344CB8AC3E}">
        <p14:creationId xmlns:p14="http://schemas.microsoft.com/office/powerpoint/2010/main" val="745792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オーロラ感じて デザートスプーンペアセット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12.7cm</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ステンレス製で、角度によって様々な色に見えるデザートスプーンのペアセットです。柄の部分にオリジナルデザインの名入れも可能なため、販促用やノベルティ用などにもおすすめです。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BC352867-1562-F31B-8CD4-746F7F13CC0F}"/>
              </a:ext>
            </a:extLst>
          </p:cNvPr>
          <p:cNvPicPr>
            <a:picLocks noChangeAspect="1"/>
          </p:cNvPicPr>
          <p:nvPr/>
        </p:nvPicPr>
        <p:blipFill>
          <a:blip r:embed="rId5"/>
          <a:stretch>
            <a:fillRect/>
          </a:stretch>
        </p:blipFill>
        <p:spPr>
          <a:xfrm>
            <a:off x="723292" y="1330274"/>
            <a:ext cx="3601679" cy="3601679"/>
          </a:xfrm>
          <a:prstGeom prst="rect">
            <a:avLst/>
          </a:prstGeom>
        </p:spPr>
      </p:pic>
    </p:spTree>
    <p:extLst>
      <p:ext uri="{BB962C8B-B14F-4D97-AF65-F5344CB8AC3E}">
        <p14:creationId xmlns:p14="http://schemas.microsoft.com/office/powerpoint/2010/main" val="3614813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和柄ひょうのう</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柄指定不可</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ポリプロピレン・</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・ポリエステル・アルミ</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φ145×40</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カラフルでポップながらどこか懐かしさを感じさせる和柄デザインがとってもオシャレなひょうのうです。名入れプリントも可能ですので、オリジナルグッズやノベルティアイテムとしてもおすすめ。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076685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オリジナルフェイスマスク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またはレーヨンポリ</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:150×200mm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シール部：オンデマンド印刷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フェイスマスクのパッケージに添付するシールに、オリジナルデザインをフルカラープリントできます。シートマスクの素材は</a:t>
            </a:r>
            <a:r>
              <a:rPr lang="en-US" altLang="ja-JP" sz="1600" b="0" i="0" dirty="0">
                <a:solidFill>
                  <a:srgbClr val="333333"/>
                </a:solidFill>
                <a:effectLst/>
                <a:highlight>
                  <a:srgbClr val="FFFFFF"/>
                </a:highlight>
                <a:latin typeface="-apple-system"/>
              </a:rPr>
              <a:t>2</a:t>
            </a:r>
            <a:r>
              <a:rPr lang="ja-JP" altLang="en-US" sz="1600" b="0" i="0" dirty="0">
                <a:solidFill>
                  <a:srgbClr val="333333"/>
                </a:solidFill>
                <a:effectLst/>
                <a:highlight>
                  <a:srgbClr val="FFFFFF"/>
                </a:highlight>
                <a:latin typeface="-apple-system"/>
              </a:rPr>
              <a:t>種、処方は</a:t>
            </a:r>
            <a:r>
              <a:rPr lang="en-US" altLang="ja-JP" sz="1600" b="0" i="0" dirty="0">
                <a:solidFill>
                  <a:srgbClr val="333333"/>
                </a:solidFill>
                <a:effectLst/>
                <a:highlight>
                  <a:srgbClr val="FFFFFF"/>
                </a:highlight>
                <a:latin typeface="-apple-system"/>
              </a:rPr>
              <a:t>6</a:t>
            </a:r>
            <a:r>
              <a:rPr lang="ja-JP" altLang="en-US" sz="1600" b="0" i="0" dirty="0">
                <a:solidFill>
                  <a:srgbClr val="333333"/>
                </a:solidFill>
                <a:effectLst/>
                <a:highlight>
                  <a:srgbClr val="FFFFFF"/>
                </a:highlight>
                <a:latin typeface="-apple-system"/>
              </a:rPr>
              <a:t>種類と豊富に選べて、配布ノベルティや記念品にオススメです。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4D1AC961-A534-3AE3-49B9-B4DC228071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149" y="1441704"/>
            <a:ext cx="3560089" cy="3560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017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3type</a:t>
            </a:r>
            <a:r>
              <a:rPr lang="ja-JP" altLang="en-US" sz="2000" dirty="0">
                <a:solidFill>
                  <a:schemeClr val="bg1"/>
                </a:solidFill>
                <a:latin typeface="Meiryo UI" panose="020B0604030504040204" pitchFamily="34" charset="-128"/>
                <a:ea typeface="Meiryo UI" panose="020B0604030504040204" pitchFamily="34" charset="-128"/>
              </a:rPr>
              <a:t>充電ケーブル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素材：ケーブル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熱可塑性エラストマー 収納ケース</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 キャップ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ポリエチレン</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110cm(</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25cm(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包装：ヘッダー付ジッパーポリ袋入り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609416"/>
          </a:xfrm>
          <a:prstGeom prst="rect">
            <a:avLst/>
          </a:prstGeom>
          <a:noFill/>
        </p:spPr>
        <p:txBody>
          <a:bodyPr wrap="square" lIns="0" tIns="46800" rIns="0" spcCol="360000" rtlCol="0">
            <a:spAutoFit/>
          </a:bodyPr>
          <a:lstStyle/>
          <a:p>
            <a:pPr algn="just">
              <a:lnSpc>
                <a:spcPts val="2400"/>
              </a:lnSpc>
            </a:pPr>
            <a:r>
              <a:rPr lang="en-US" altLang="ja-JP" sz="1600" dirty="0"/>
              <a:t>Lightning</a:t>
            </a:r>
            <a:r>
              <a:rPr lang="ja-JP" altLang="en-US" sz="1600" dirty="0"/>
              <a:t>、</a:t>
            </a:r>
            <a:r>
              <a:rPr lang="en-US" altLang="ja-JP" sz="1600" dirty="0" err="1"/>
              <a:t>microUSB</a:t>
            </a:r>
            <a:r>
              <a:rPr lang="ja-JP" altLang="en-US" sz="1600" dirty="0"/>
              <a:t>、</a:t>
            </a:r>
            <a:r>
              <a:rPr lang="en-US" altLang="ja-JP" sz="1600" dirty="0"/>
              <a:t>Type-C</a:t>
            </a:r>
            <a:r>
              <a:rPr lang="ja-JP" altLang="en-US" sz="1600" dirty="0"/>
              <a:t>のコネクタをこれひとつで持ち歩ける非常に便利な充電ケーブルです。給電コードは</a:t>
            </a:r>
            <a:r>
              <a:rPr lang="en-US" altLang="ja-JP" sz="1600" dirty="0"/>
              <a:t>110</a:t>
            </a:r>
            <a:r>
              <a:rPr lang="ja-JP" altLang="en-US" sz="1600" dirty="0"/>
              <a:t>センチまで引き出すことができます。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50E384A2-AAB1-95AE-5A8A-58919B5BAE06}"/>
              </a:ext>
            </a:extLst>
          </p:cNvPr>
          <p:cNvPicPr>
            <a:picLocks noChangeAspect="1"/>
          </p:cNvPicPr>
          <p:nvPr/>
        </p:nvPicPr>
        <p:blipFill>
          <a:blip r:embed="rId5"/>
          <a:stretch>
            <a:fillRect/>
          </a:stretch>
        </p:blipFill>
        <p:spPr>
          <a:xfrm>
            <a:off x="689548" y="1374413"/>
            <a:ext cx="3639806" cy="3639806"/>
          </a:xfrm>
          <a:prstGeom prst="rect">
            <a:avLst/>
          </a:prstGeom>
        </p:spPr>
      </p:pic>
    </p:spTree>
    <p:extLst>
      <p:ext uri="{BB962C8B-B14F-4D97-AF65-F5344CB8AC3E}">
        <p14:creationId xmlns:p14="http://schemas.microsoft.com/office/powerpoint/2010/main" val="212694473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672</TotalTime>
  <Words>2607</Words>
  <Application>Microsoft Office PowerPoint</Application>
  <PresentationFormat>画面に合わせる (4:3)</PresentationFormat>
  <Paragraphs>439</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241</cp:revision>
  <cp:lastPrinted>2021-07-20T08:57:41Z</cp:lastPrinted>
  <dcterms:created xsi:type="dcterms:W3CDTF">2021-06-21T09:41:39Z</dcterms:created>
  <dcterms:modified xsi:type="dcterms:W3CDTF">2025-03-03T08:47:58Z</dcterms:modified>
</cp:coreProperties>
</file>