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89" r:id="rId4"/>
    <p:sldId id="290" r:id="rId5"/>
    <p:sldId id="28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68" d="100"/>
          <a:sy n="68" d="100"/>
        </p:scale>
        <p:origin x="312"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271243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オリジナル扇子（布）</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布貼りの扇面の片面にインクジェットでフルカラーのプリントが可能です。他とは違う、個性的な見た目で独自性の高いノベルティ用オリジナル扇子を作りたい方にオススメです。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4E8CC84-B6EC-2B81-0866-6902B0059EA2}"/>
              </a:ext>
            </a:extLst>
          </p:cNvPr>
          <p:cNvPicPr>
            <a:picLocks noChangeAspect="1"/>
          </p:cNvPicPr>
          <p:nvPr/>
        </p:nvPicPr>
        <p:blipFill>
          <a:blip r:embed="rId5"/>
          <a:stretch>
            <a:fillRect/>
          </a:stretch>
        </p:blipFill>
        <p:spPr>
          <a:xfrm>
            <a:off x="647263" y="1348300"/>
            <a:ext cx="3681456" cy="3681456"/>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カフェタンブラースタッキング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カラー展開：ブラック、ホワイト、カーキ、ネイビー、アンバー</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φ83×126(mm)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80℃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バンブーファイバー配合のエシカルなカフェタンブラー。ホット用の小飲み口とアイス用の大飲み口付きで、分解＆重ねてコンパクトに収納できます。オリジナルの名入れをすれば物販品に最適です。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2293A24-039C-E568-BE43-753FCA0E6890}"/>
              </a:ext>
            </a:extLst>
          </p:cNvPr>
          <p:cNvPicPr>
            <a:picLocks noChangeAspect="1"/>
          </p:cNvPicPr>
          <p:nvPr/>
        </p:nvPicPr>
        <p:blipFill>
          <a:blip r:embed="rId5"/>
          <a:stretch>
            <a:fillRect/>
          </a:stretch>
        </p:blipFill>
        <p:spPr>
          <a:xfrm>
            <a:off x="724180" y="1411148"/>
            <a:ext cx="3628910" cy="3628910"/>
          </a:xfrm>
          <a:prstGeom prst="rect">
            <a:avLst/>
          </a:prstGeom>
        </p:spPr>
      </p:pic>
    </p:spTree>
    <p:extLst>
      <p:ext uri="{BB962C8B-B14F-4D97-AF65-F5344CB8AC3E}">
        <p14:creationId xmlns:p14="http://schemas.microsoft.com/office/powerpoint/2010/main" val="370579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フォールディングカトラリー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:106×39×30mm/</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177mm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185m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スプーンとフォークを一体型にして纏めて持ち歩くことができるカトラリーセットです。アウトドア系イベントやキャンペーンの特典用やノベルティ用としておすすめです。是非ご活用ください。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56939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ポケッタブルトート</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ポーチ付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W450×H400×D130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ポーチ／約</a:t>
            </a:r>
            <a:r>
              <a:rPr lang="en-US" altLang="ja-JP" sz="900" dirty="0">
                <a:latin typeface="Meiryo UI" panose="020B0604030504040204" pitchFamily="34" charset="-128"/>
                <a:ea typeface="Meiryo UI" panose="020B0604030504040204" pitchFamily="34" charset="-128"/>
              </a:rPr>
              <a:t>W130×H160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16L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2L</a:t>
            </a:r>
            <a:r>
              <a:rPr lang="ja-JP" altLang="en-US" sz="1600" dirty="0"/>
              <a:t>のペットボトルを縦に収納しても余裕がある</a:t>
            </a:r>
            <a:r>
              <a:rPr lang="en-US" altLang="ja-JP" sz="1600" dirty="0"/>
              <a:t>L</a:t>
            </a:r>
            <a:r>
              <a:rPr lang="ja-JP" altLang="en-US" sz="1600" dirty="0"/>
              <a:t>サイズのポケッタブルトートバッグ。バッグ本体はもちろん、付属の収納＆持ち歩き専用ポーチにもそれぞれフルカラーで印刷できます。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E9F3474-4054-0379-D291-5956C616FB98}"/>
              </a:ext>
            </a:extLst>
          </p:cNvPr>
          <p:cNvPicPr>
            <a:picLocks noChangeAspect="1"/>
          </p:cNvPicPr>
          <p:nvPr/>
        </p:nvPicPr>
        <p:blipFill>
          <a:blip r:embed="rId5"/>
          <a:stretch>
            <a:fillRect/>
          </a:stretch>
        </p:blipFill>
        <p:spPr>
          <a:xfrm>
            <a:off x="649709" y="1366469"/>
            <a:ext cx="3684545" cy="3684545"/>
          </a:xfrm>
          <a:prstGeom prst="rect">
            <a:avLst/>
          </a:prstGeom>
        </p:spPr>
      </p:pic>
    </p:spTree>
    <p:extLst>
      <p:ext uri="{BB962C8B-B14F-4D97-AF65-F5344CB8AC3E}">
        <p14:creationId xmlns:p14="http://schemas.microsoft.com/office/powerpoint/2010/main" val="3862513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涼感フェイスタオル</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巾着付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他</a:t>
            </a:r>
          </a:p>
          <a:p>
            <a:r>
              <a:rPr lang="ja-JP" altLang="en-US" sz="900" dirty="0">
                <a:latin typeface="Meiryo UI" panose="020B0604030504040204" pitchFamily="34" charset="-128"/>
                <a:ea typeface="Meiryo UI" panose="020B0604030504040204" pitchFamily="34" charset="-128"/>
              </a:rPr>
              <a:t>サイズ：タオル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850×340(mm)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120×160〈mm〉</a:t>
            </a:r>
            <a:r>
              <a:rPr lang="ja-JP" altLang="en-US" sz="900" dirty="0">
                <a:latin typeface="Meiryo UI" panose="020B0604030504040204" pitchFamily="34" charset="-128"/>
                <a:ea typeface="Meiryo UI" panose="020B0604030504040204" pitchFamily="34" charset="-128"/>
              </a:rPr>
              <a:t>、巾着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底面</a:t>
            </a:r>
            <a:r>
              <a:rPr lang="en-US" altLang="ja-JP" sz="900" dirty="0">
                <a:latin typeface="Meiryo UI" panose="020B0604030504040204" pitchFamily="34" charset="-128"/>
                <a:ea typeface="Meiryo UI" panose="020B0604030504040204" pitchFamily="34" charset="-128"/>
              </a:rPr>
              <a:t>)/φ57(mm)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台紙</a:t>
            </a:r>
          </a:p>
          <a:p>
            <a:r>
              <a:rPr lang="ja-JP" altLang="en-US" sz="900" dirty="0">
                <a:latin typeface="Meiryo UI" panose="020B0604030504040204" pitchFamily="34" charset="-128"/>
                <a:ea typeface="Meiryo UI" panose="020B0604030504040204" pitchFamily="34" charset="-128"/>
              </a:rPr>
              <a:t>備考：取説付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水に濡らすとひんやりとした涼感を得ることができるフェイスタオルです。暑い夏の屋外イベントなどでは熱中症対策用としても非常に有効なため、ノベルティ用としてもおすすめです。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81836EF-2A23-5D85-AC74-A52244ECECD2}"/>
              </a:ext>
            </a:extLst>
          </p:cNvPr>
          <p:cNvPicPr>
            <a:picLocks noChangeAspect="1"/>
          </p:cNvPicPr>
          <p:nvPr/>
        </p:nvPicPr>
        <p:blipFill>
          <a:blip r:embed="rId5"/>
          <a:stretch>
            <a:fillRect/>
          </a:stretch>
        </p:blipFill>
        <p:spPr>
          <a:xfrm>
            <a:off x="724120" y="1395261"/>
            <a:ext cx="3619302" cy="3619302"/>
          </a:xfrm>
          <a:prstGeom prst="rect">
            <a:avLst/>
          </a:prstGeom>
        </p:spPr>
      </p:pic>
    </p:spTree>
    <p:extLst>
      <p:ext uri="{BB962C8B-B14F-4D97-AF65-F5344CB8AC3E}">
        <p14:creationId xmlns:p14="http://schemas.microsoft.com/office/powerpoint/2010/main" val="3893843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ED40A794-5619-1F44-8F34-21BE3777276C}"/>
              </a:ext>
            </a:extLst>
          </p:cNvPr>
          <p:cNvPicPr>
            <a:picLocks noChangeAspect="1"/>
          </p:cNvPicPr>
          <p:nvPr/>
        </p:nvPicPr>
        <p:blipFill>
          <a:blip r:embed="rId5"/>
          <a:stretch>
            <a:fillRect/>
          </a:stretch>
        </p:blipFill>
        <p:spPr>
          <a:xfrm>
            <a:off x="709624" y="1390470"/>
            <a:ext cx="3643520" cy="3643520"/>
          </a:xfrm>
          <a:prstGeom prst="rect">
            <a:avLst/>
          </a:prstGeom>
        </p:spPr>
      </p:pic>
    </p:spTree>
    <p:extLst>
      <p:ext uri="{BB962C8B-B14F-4D97-AF65-F5344CB8AC3E}">
        <p14:creationId xmlns:p14="http://schemas.microsoft.com/office/powerpoint/2010/main" val="2000358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ハンドストラップ付き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樹脂、ポリプロピレンハンドストラップ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サイズ：ハンディファン時</a:t>
            </a:r>
            <a:r>
              <a:rPr lang="en-US" altLang="ja-JP" sz="900" dirty="0">
                <a:latin typeface="Meiryo UI" panose="020B0604030504040204" pitchFamily="34" charset="-128"/>
                <a:ea typeface="Meiryo UI" panose="020B0604030504040204" pitchFamily="34" charset="-128"/>
              </a:rPr>
              <a:t>:160×78×60mm</a:t>
            </a:r>
            <a:r>
              <a:rPr lang="ja-JP" altLang="en-US" sz="900" dirty="0">
                <a:latin typeface="Meiryo UI" panose="020B0604030504040204" pitchFamily="34" charset="-128"/>
                <a:ea typeface="Meiryo UI" panose="020B0604030504040204" pitchFamily="34" charset="-128"/>
              </a:rPr>
              <a:t>卓上ファン時</a:t>
            </a:r>
            <a:r>
              <a:rPr lang="en-US" altLang="ja-JP" sz="900" dirty="0">
                <a:latin typeface="Meiryo UI" panose="020B0604030504040204" pitchFamily="34" charset="-128"/>
                <a:ea typeface="Meiryo UI" panose="020B0604030504040204" pitchFamily="34" charset="-128"/>
              </a:rPr>
              <a:t>:115×78×60mm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124×84×64mm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本体、ハンドストラップ</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持ち手を回すことでスタンドファンとしても利用可能で便利なハンディファンです。今や暑い夏の必須アイテムでもあり、何個あっても困らないためイベント等の特典用としておすすめです。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18C61AA-8785-50FA-3498-3B8CA43DCE30}"/>
              </a:ext>
            </a:extLst>
          </p:cNvPr>
          <p:cNvPicPr>
            <a:picLocks noChangeAspect="1"/>
          </p:cNvPicPr>
          <p:nvPr/>
        </p:nvPicPr>
        <p:blipFill>
          <a:blip r:embed="rId5"/>
          <a:stretch>
            <a:fillRect/>
          </a:stretch>
        </p:blipFill>
        <p:spPr>
          <a:xfrm>
            <a:off x="749528" y="1420639"/>
            <a:ext cx="3534532" cy="3534532"/>
          </a:xfrm>
          <a:prstGeom prst="rect">
            <a:avLst/>
          </a:prstGeom>
        </p:spPr>
      </p:pic>
    </p:spTree>
    <p:extLst>
      <p:ext uri="{BB962C8B-B14F-4D97-AF65-F5344CB8AC3E}">
        <p14:creationId xmlns:p14="http://schemas.microsoft.com/office/powerpoint/2010/main" val="217070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可動式ハンディファン</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ネックストラップ付き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樹脂ネックストラップ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143×93×68mm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147×77×70mm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本体、ネックストラップ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首を真上に向けることも可能なため、ネックストラップで首から下げて、下から顔に風を当てることもできる上、両手も自由になるのが非常に便利なハンディファンです。夏の販促用に是非！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588E058-B3BB-2901-B962-8E68232EB1BE}"/>
              </a:ext>
            </a:extLst>
          </p:cNvPr>
          <p:cNvPicPr>
            <a:picLocks noChangeAspect="1"/>
          </p:cNvPicPr>
          <p:nvPr/>
        </p:nvPicPr>
        <p:blipFill>
          <a:blip r:embed="rId5"/>
          <a:stretch>
            <a:fillRect/>
          </a:stretch>
        </p:blipFill>
        <p:spPr>
          <a:xfrm>
            <a:off x="776305" y="1430235"/>
            <a:ext cx="3560089" cy="3560089"/>
          </a:xfrm>
          <a:prstGeom prst="rect">
            <a:avLst/>
          </a:prstGeom>
        </p:spPr>
      </p:pic>
    </p:spTree>
    <p:extLst>
      <p:ext uri="{BB962C8B-B14F-4D97-AF65-F5344CB8AC3E}">
        <p14:creationId xmlns:p14="http://schemas.microsoft.com/office/powerpoint/2010/main" val="2678841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バンブータンブラー </a:t>
            </a:r>
            <a:r>
              <a:rPr lang="en-US" altLang="ja-JP" sz="2000" dirty="0">
                <a:solidFill>
                  <a:schemeClr val="bg1"/>
                </a:solidFill>
                <a:latin typeface="Meiryo UI" panose="020B0604030504040204" pitchFamily="34" charset="-128"/>
                <a:ea typeface="Meiryo UI" panose="020B0604030504040204" pitchFamily="34" charset="-128"/>
              </a:rPr>
              <a:t>280ml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材：バンブーファイバー、コーンパウダー、メラミン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φ78×94</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280ml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90℃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考：レッド・ブラック・カーキ・ホワイト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軽くて割れにくいバンブー素材を使ったシンプルな</a:t>
            </a:r>
            <a:r>
              <a:rPr lang="en-US" altLang="ja-JP" sz="1600" dirty="0">
                <a:latin typeface="Meiryo UI" panose="020B0604030504040204" pitchFamily="34" charset="-128"/>
                <a:ea typeface="Meiryo UI" panose="020B0604030504040204" pitchFamily="34" charset="-128"/>
              </a:rPr>
              <a:t>280ml</a:t>
            </a:r>
            <a:r>
              <a:rPr lang="ja-JP" altLang="en-US" sz="1600">
                <a:latin typeface="Meiryo UI" panose="020B0604030504040204" pitchFamily="34" charset="-128"/>
                <a:ea typeface="Meiryo UI" panose="020B0604030504040204" pitchFamily="34" charset="-128"/>
              </a:rPr>
              <a:t>タンブラーです。マットな質感はどんな名入れデザインとも相性が良いため、様々なイベントやキャンペーンの販促用におすすめです！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6" name="図 15">
            <a:extLst>
              <a:ext uri="{FF2B5EF4-FFF2-40B4-BE49-F238E27FC236}">
                <a16:creationId xmlns:a16="http://schemas.microsoft.com/office/drawing/2014/main" id="{3E1AB08D-2128-2D47-B54D-2EE49FA31C3F}"/>
              </a:ext>
            </a:extLst>
          </p:cNvPr>
          <p:cNvPicPr>
            <a:picLocks noChangeAspect="1"/>
          </p:cNvPicPr>
          <p:nvPr/>
        </p:nvPicPr>
        <p:blipFill>
          <a:blip r:embed="rId5"/>
          <a:stretch>
            <a:fillRect/>
          </a:stretch>
        </p:blipFill>
        <p:spPr>
          <a:xfrm>
            <a:off x="535803" y="1674176"/>
            <a:ext cx="3919219" cy="3112321"/>
          </a:xfrm>
          <a:prstGeom prst="rect">
            <a:avLst/>
          </a:prstGeom>
        </p:spPr>
      </p:pic>
    </p:spTree>
    <p:extLst>
      <p:ext uri="{BB962C8B-B14F-4D97-AF65-F5344CB8AC3E}">
        <p14:creationId xmlns:p14="http://schemas.microsoft.com/office/powerpoint/2010/main" val="2231117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安眠</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ネイビー</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・ポリエステル・ポリウレタン</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ポーチ</a:t>
            </a:r>
            <a:r>
              <a:rPr lang="en-US" altLang="ja-JP" sz="900" b="0" i="0" dirty="0">
                <a:solidFill>
                  <a:srgbClr val="333333"/>
                </a:solidFill>
                <a:effectLst/>
                <a:latin typeface="-apple-system"/>
              </a:rPr>
              <a:t>:172×120mm </a:t>
            </a:r>
            <a:r>
              <a:rPr lang="ja-JP" altLang="en-US" sz="900" b="0" i="0" dirty="0">
                <a:solidFill>
                  <a:srgbClr val="333333"/>
                </a:solidFill>
                <a:effectLst/>
                <a:latin typeface="-apple-system"/>
              </a:rPr>
              <a:t>ネックピロー</a:t>
            </a:r>
            <a:r>
              <a:rPr lang="en-US" altLang="ja-JP" sz="900" b="0" i="0" dirty="0">
                <a:solidFill>
                  <a:srgbClr val="333333"/>
                </a:solidFill>
                <a:effectLst/>
                <a:latin typeface="-apple-system"/>
              </a:rPr>
              <a:t>:435×270mm </a:t>
            </a:r>
            <a:r>
              <a:rPr lang="ja-JP" altLang="en-US" sz="900" b="0" i="0" dirty="0">
                <a:solidFill>
                  <a:srgbClr val="333333"/>
                </a:solidFill>
                <a:effectLst/>
                <a:latin typeface="-apple-system"/>
              </a:rPr>
              <a:t>アイマス</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ク</a:t>
            </a:r>
            <a:r>
              <a:rPr lang="en-US" altLang="ja-JP" sz="900" b="0" i="0" dirty="0">
                <a:solidFill>
                  <a:srgbClr val="333333"/>
                </a:solidFill>
                <a:effectLst/>
                <a:latin typeface="-apple-system"/>
              </a:rPr>
              <a:t>:179×90mm </a:t>
            </a:r>
            <a:r>
              <a:rPr lang="ja-JP" altLang="en-US" sz="900" b="0" i="0" dirty="0">
                <a:solidFill>
                  <a:srgbClr val="333333"/>
                </a:solidFill>
                <a:effectLst/>
                <a:latin typeface="-apple-system"/>
              </a:rPr>
              <a:t>耳栓</a:t>
            </a:r>
            <a:r>
              <a:rPr lang="en-US" altLang="ja-JP" sz="900" b="0" i="0" dirty="0">
                <a:solidFill>
                  <a:srgbClr val="333333"/>
                </a:solidFill>
                <a:effectLst/>
                <a:latin typeface="-apple-system"/>
              </a:rPr>
              <a:t>:φ10×25mm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旅行の移動時や災害時などにとっても役立ち安眠できる、便利な</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点セットです。専用ケースには名入れプリントも可能ですので、オリジナルアイテムやノベルティグッズとしてもおすすめです。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63292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変身シンプルファン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サイズ：ハンディファン</a:t>
            </a:r>
            <a:r>
              <a:rPr lang="en-US" altLang="ja-JP" sz="900" dirty="0">
                <a:latin typeface="Meiryo UI" panose="020B0604030504040204" pitchFamily="34" charset="-128"/>
                <a:ea typeface="Meiryo UI" panose="020B0604030504040204" pitchFamily="34" charset="-128"/>
              </a:rPr>
              <a:t>/173×87×33mm</a:t>
            </a:r>
            <a:r>
              <a:rPr lang="ja-JP" altLang="en-US" sz="900" dirty="0">
                <a:latin typeface="Meiryo UI" panose="020B0604030504040204" pitchFamily="34" charset="-128"/>
                <a:ea typeface="Meiryo UI" panose="020B0604030504040204" pitchFamily="34" charset="-128"/>
              </a:rPr>
              <a:t>、デスクファン</a:t>
            </a:r>
            <a:r>
              <a:rPr lang="en-US" altLang="ja-JP" sz="900" dirty="0">
                <a:latin typeface="Meiryo UI" panose="020B0604030504040204" pitchFamily="34" charset="-128"/>
                <a:ea typeface="Meiryo UI" panose="020B0604030504040204" pitchFamily="34" charset="-128"/>
              </a:rPr>
              <a:t>/122×89×33mm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持ち手部分をくるっと回すとコンパクトになる上にスタンドとしても利用でくる</a:t>
            </a:r>
            <a:r>
              <a:rPr lang="en-US" altLang="ja-JP" sz="1600" dirty="0"/>
              <a:t>2WAY</a:t>
            </a:r>
            <a:r>
              <a:rPr lang="ja-JP" altLang="en-US" sz="1600" dirty="0"/>
              <a:t>ファンです。暑い夏のイベントやキャンペーンにおける特典や景品などにもおすすめのアイテムです。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B9BE0872-CF7A-D275-CFA6-17A804E55BA1}"/>
              </a:ext>
            </a:extLst>
          </p:cNvPr>
          <p:cNvPicPr>
            <a:picLocks noChangeAspect="1"/>
          </p:cNvPicPr>
          <p:nvPr/>
        </p:nvPicPr>
        <p:blipFill>
          <a:blip r:embed="rId5"/>
          <a:stretch>
            <a:fillRect/>
          </a:stretch>
        </p:blipFill>
        <p:spPr>
          <a:xfrm>
            <a:off x="776031" y="1473483"/>
            <a:ext cx="3498565" cy="3498565"/>
          </a:xfrm>
          <a:prstGeom prst="rect">
            <a:avLst/>
          </a:prstGeom>
        </p:spPr>
      </p:pic>
    </p:spTree>
    <p:extLst>
      <p:ext uri="{BB962C8B-B14F-4D97-AF65-F5344CB8AC3E}">
        <p14:creationId xmlns:p14="http://schemas.microsoft.com/office/powerpoint/2010/main" val="235683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オリジナル手ぬぐい（反応染め）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備考：印刷：反応染め　１色　塗り</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％以内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綿</a:t>
            </a:r>
            <a:r>
              <a:rPr lang="en-US" altLang="ja-JP" sz="1600" dirty="0"/>
              <a:t>100%</a:t>
            </a:r>
            <a:r>
              <a:rPr lang="ja-JP" altLang="en-US" sz="1600" dirty="0"/>
              <a:t>素材で柔らかい風合いの本格的な反応染め手ぬぐい。インクがしっかり生地を通り抜けるので、裏も表も同じ様にキレイなプリントに仕上ります。展示会やイベントノベルティに人気です。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7E8BB79-6167-2AD0-B92F-0E79396C6004}"/>
              </a:ext>
            </a:extLst>
          </p:cNvPr>
          <p:cNvPicPr>
            <a:picLocks noChangeAspect="1"/>
          </p:cNvPicPr>
          <p:nvPr/>
        </p:nvPicPr>
        <p:blipFill>
          <a:blip r:embed="rId5"/>
          <a:stretch>
            <a:fillRect/>
          </a:stretch>
        </p:blipFill>
        <p:spPr>
          <a:xfrm>
            <a:off x="732317" y="1427331"/>
            <a:ext cx="3560090" cy="3560090"/>
          </a:xfrm>
          <a:prstGeom prst="rect">
            <a:avLst/>
          </a:prstGeom>
        </p:spPr>
      </p:pic>
    </p:spTree>
    <p:extLst>
      <p:ext uri="{BB962C8B-B14F-4D97-AF65-F5344CB8AC3E}">
        <p14:creationId xmlns:p14="http://schemas.microsoft.com/office/powerpoint/2010/main" val="1878392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バンブータイプ</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149406"/>
            <a:ext cx="4140913" cy="12025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コットン、スプーン・箸・フォーク・ストロー</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天然竹、スト</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ローブラシ</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ステンレス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展開時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255×135(mm)</a:t>
            </a:r>
            <a:r>
              <a:rPr lang="ja-JP" altLang="en-US" sz="900" b="0" i="0" dirty="0">
                <a:solidFill>
                  <a:srgbClr val="333333"/>
                </a:solidFill>
                <a:effectLst/>
                <a:latin typeface="-apple-system"/>
              </a:rPr>
              <a:t>・ひも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260(mm)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		W30×H160×D7(mm)</a:t>
            </a:r>
            <a:r>
              <a:rPr lang="ja-JP" altLang="en-US" sz="900" b="0" i="0" dirty="0">
                <a:solidFill>
                  <a:srgbClr val="333333"/>
                </a:solidFill>
                <a:effectLst/>
                <a:latin typeface="-apple-system"/>
              </a:rPr>
              <a:t>、箸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200(mm)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			W25×H160×D7(mm)</a:t>
            </a:r>
            <a:r>
              <a:rPr lang="ja-JP" altLang="en-US" sz="900" b="0" i="0" dirty="0">
                <a:solidFill>
                  <a:srgbClr val="333333"/>
                </a:solidFill>
                <a:effectLst/>
                <a:latin typeface="-apple-system"/>
              </a:rPr>
              <a:t>、ストロー</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Φ8×H200(mm)</a:t>
            </a:r>
            <a:r>
              <a:rPr lang="ja-JP" altLang="en-US" sz="900" b="0" i="0" dirty="0">
                <a:solidFill>
                  <a:srgbClr val="333333"/>
                </a:solidFill>
                <a:effectLst/>
                <a:latin typeface="-apple-system"/>
              </a:rPr>
              <a:t>、ストローブ</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ラシ</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4245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704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スプーン、フォーク、お箸、ストロー、ストローブラシの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点を纏めて手軽に携帯できるカトラリーセットです。地球環境に優しいバンブー素材を使用しており、見た目もナチュラルでオシャレ！</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39646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シンプルタンブラー </a:t>
            </a:r>
            <a:r>
              <a:rPr lang="en-US" altLang="ja-JP" sz="2000" dirty="0">
                <a:solidFill>
                  <a:schemeClr val="bg1"/>
                </a:solidFill>
                <a:latin typeface="Meiryo UI" panose="020B0604030504040204" pitchFamily="34" charset="-128"/>
                <a:ea typeface="Meiryo UI" panose="020B0604030504040204" pitchFamily="34" charset="-128"/>
              </a:rPr>
              <a:t>480ml(</a:t>
            </a:r>
            <a:r>
              <a:rPr lang="ja-JP" altLang="en-US" sz="2000" dirty="0">
                <a:solidFill>
                  <a:schemeClr val="bg1"/>
                </a:solidFill>
                <a:latin typeface="Meiryo UI" panose="020B0604030504040204" pitchFamily="34" charset="-128"/>
                <a:ea typeface="Meiryo UI" panose="020B0604030504040204" pitchFamily="34" charset="-128"/>
              </a:rPr>
              <a:t>コーヒー配合タイプ</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カラー展開：ブラック、ベージュ、ブラウン</a:t>
            </a:r>
          </a:p>
          <a:p>
            <a:r>
              <a:rPr lang="ja-JP" altLang="en-US" sz="900" dirty="0">
                <a:latin typeface="Meiryo UI" panose="020B0604030504040204" pitchFamily="34" charset="-128"/>
                <a:ea typeface="Meiryo UI" panose="020B0604030504040204" pitchFamily="34" charset="-128"/>
              </a:rPr>
              <a:t>素材：ポリプロピレン、コーヒー粒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φ88×128(mm)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480ml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、本体耐熱温度</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、食衛衛生検査済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大容量の</a:t>
            </a:r>
            <a:r>
              <a:rPr lang="en-US" altLang="ja-JP" sz="1600" dirty="0"/>
              <a:t>480ml</a:t>
            </a:r>
            <a:r>
              <a:rPr lang="ja-JP" altLang="en-US" sz="1600" dirty="0"/>
              <a:t>サイズで、軽くて割れ難く長く愛用できる素材のエコタンブラー。廃棄予定のコーヒー粒を有効活用。名入れやプリンをすれば物販・ノベルティなど多用途で使用できます。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5AB3E4F4-AD47-0230-FA44-570BE52FBE7E}"/>
              </a:ext>
            </a:extLst>
          </p:cNvPr>
          <p:cNvPicPr>
            <a:picLocks noChangeAspect="1"/>
          </p:cNvPicPr>
          <p:nvPr/>
        </p:nvPicPr>
        <p:blipFill>
          <a:blip r:embed="rId5"/>
          <a:stretch>
            <a:fillRect/>
          </a:stretch>
        </p:blipFill>
        <p:spPr>
          <a:xfrm>
            <a:off x="714588" y="1411148"/>
            <a:ext cx="3606877" cy="3606877"/>
          </a:xfrm>
          <a:prstGeom prst="rect">
            <a:avLst/>
          </a:prstGeom>
        </p:spPr>
      </p:pic>
    </p:spTree>
    <p:extLst>
      <p:ext uri="{BB962C8B-B14F-4D97-AF65-F5344CB8AC3E}">
        <p14:creationId xmlns:p14="http://schemas.microsoft.com/office/powerpoint/2010/main" val="2822638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チャームバッグハンガー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a:t>
            </a:r>
            <a:r>
              <a:rPr lang="en-US" altLang="ja-JP" sz="900" dirty="0">
                <a:latin typeface="Meiryo UI" panose="020B0604030504040204" pitchFamily="34" charset="-128"/>
                <a:ea typeface="Meiryo UI" panose="020B0604030504040204" pitchFamily="34" charset="-128"/>
              </a:rPr>
              <a:t>､ABS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40×40×8mm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能：耐荷重</a:t>
            </a:r>
            <a:r>
              <a:rPr lang="en-US" altLang="ja-JP" sz="900" dirty="0">
                <a:latin typeface="Meiryo UI" panose="020B0604030504040204" pitchFamily="34" charset="-128"/>
                <a:ea typeface="Meiryo UI" panose="020B0604030504040204" pitchFamily="34" charset="-128"/>
              </a:rPr>
              <a:t>5kg</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考：モノブラック・モノホワイト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キーホルダーとして持ち歩くことができ、カフェなどのテーブルの端にバッグをかけるフックにさせられる便利アイテムです。ブラックとホワイトの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色展開。お好みでお選びください。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34B04E0-049E-2D4B-B589-0B6A12BF05E0}"/>
              </a:ext>
            </a:extLst>
          </p:cNvPr>
          <p:cNvPicPr>
            <a:picLocks noChangeAspect="1"/>
          </p:cNvPicPr>
          <p:nvPr/>
        </p:nvPicPr>
        <p:blipFill>
          <a:blip r:embed="rId5"/>
          <a:stretch>
            <a:fillRect/>
          </a:stretch>
        </p:blipFill>
        <p:spPr>
          <a:xfrm>
            <a:off x="425951" y="1890437"/>
            <a:ext cx="4086525" cy="2560135"/>
          </a:xfrm>
          <a:prstGeom prst="rect">
            <a:avLst/>
          </a:prstGeom>
        </p:spPr>
      </p:pic>
    </p:spTree>
    <p:extLst>
      <p:ext uri="{BB962C8B-B14F-4D97-AF65-F5344CB8AC3E}">
        <p14:creationId xmlns:p14="http://schemas.microsoft.com/office/powerpoint/2010/main" val="3119330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カラモ たっぷりマチのコンビニエコバッグ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26×24×18cm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注意事項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注文単位は</a:t>
            </a:r>
            <a:r>
              <a:rPr lang="en-US" altLang="ja-JP" sz="900" b="0" i="0" dirty="0">
                <a:solidFill>
                  <a:srgbClr val="333333"/>
                </a:solidFill>
                <a:effectLst/>
                <a:latin typeface="-apple-system"/>
              </a:rPr>
              <a:t>20</a:t>
            </a:r>
            <a:r>
              <a:rPr lang="ja-JP" altLang="en-US" sz="900" b="0" i="0" dirty="0">
                <a:solidFill>
                  <a:srgbClr val="333333"/>
                </a:solidFill>
                <a:effectLst/>
                <a:latin typeface="-apple-system"/>
              </a:rPr>
              <a:t>枚になります。</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お弁当などを横にしなくてもそのまま入れられる広いマチ付きがとっても便利なエコバッグ。カラーバリエーションはネイビー、ライトブルー、ライトグリーンの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216099CF-7C91-2447-478E-94388A580C6F}"/>
              </a:ext>
            </a:extLst>
          </p:cNvPr>
          <p:cNvPicPr>
            <a:picLocks noChangeAspect="1"/>
          </p:cNvPicPr>
          <p:nvPr/>
        </p:nvPicPr>
        <p:blipFill>
          <a:blip r:embed="rId5"/>
          <a:stretch>
            <a:fillRect/>
          </a:stretch>
        </p:blipFill>
        <p:spPr>
          <a:xfrm>
            <a:off x="725407" y="1439789"/>
            <a:ext cx="3560089" cy="3560089"/>
          </a:xfrm>
          <a:prstGeom prst="rect">
            <a:avLst/>
          </a:prstGeom>
        </p:spPr>
      </p:pic>
    </p:spTree>
    <p:extLst>
      <p:ext uri="{BB962C8B-B14F-4D97-AF65-F5344CB8AC3E}">
        <p14:creationId xmlns:p14="http://schemas.microsoft.com/office/powerpoint/2010/main" val="587078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ウォッシャブルスムーストート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550×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300×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コットンのような質感の上質なポリエステル素材を使用したトートバッグです。丸洗い出来る上に撥水性にも優れているため使い勝手も抜群。オリジナル名入れも格安で承ります。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353346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707886"/>
          </a:xfrm>
          <a:prstGeom prst="rect">
            <a:avLst/>
          </a:prstGeom>
          <a:noFill/>
        </p:spPr>
        <p:txBody>
          <a:bodyPr wrap="square" rtlCol="0">
            <a:spAutoFit/>
          </a:bodyPr>
          <a:lstStyle/>
          <a:p>
            <a:pPr algn="ctr"/>
            <a:r>
              <a:rPr lang="ja-JP" altLang="ja-JP" sz="2000" b="0" strike="noStrike" spc="-1" dirty="0">
                <a:solidFill>
                  <a:srgbClr val="FFFFFF"/>
                </a:solidFill>
                <a:latin typeface="Meiryo UI"/>
                <a:ea typeface="Meiryo UI"/>
              </a:rPr>
              <a:t>涼感マフラータオル</a:t>
            </a:r>
            <a:r>
              <a:rPr lang="en-US" altLang="ja-JP" sz="2000" b="0" strike="noStrike" spc="-1" dirty="0">
                <a:solidFill>
                  <a:srgbClr val="FFFFFF"/>
                </a:solidFill>
                <a:latin typeface="Meiryo UI"/>
                <a:ea typeface="Meiryo UI"/>
              </a:rPr>
              <a:t>(</a:t>
            </a:r>
            <a:r>
              <a:rPr lang="ja-JP" altLang="ja-JP" sz="2000" b="0" strike="noStrike" spc="-1" dirty="0">
                <a:solidFill>
                  <a:srgbClr val="FFFFFF"/>
                </a:solidFill>
                <a:latin typeface="Meiryo UI"/>
                <a:ea typeface="Meiryo UI"/>
              </a:rPr>
              <a:t>巾着付</a:t>
            </a:r>
            <a:r>
              <a:rPr lang="en-US" altLang="ja-JP" sz="2000" b="0" strike="noStrike" spc="-1" dirty="0">
                <a:solidFill>
                  <a:srgbClr val="FFFFFF"/>
                </a:solidFill>
                <a:latin typeface="Meiryo UI"/>
                <a:ea typeface="Meiryo UI"/>
              </a:rPr>
              <a:t>)</a:t>
            </a:r>
            <a:endParaRPr lang="en-US" altLang="ja-JP" sz="2000" b="0" strike="noStrike" spc="-1" dirty="0">
              <a:latin typeface="Arial"/>
            </a:endParaRPr>
          </a:p>
          <a:p>
            <a:pPr algn="ct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lnSpc>
                <a:spcPct val="100000"/>
              </a:lnSpc>
            </a:pPr>
            <a:r>
              <a:rPr lang="ja-JP" altLang="ja-JP" sz="900" b="0" strike="noStrike" spc="-1" dirty="0">
                <a:solidFill>
                  <a:srgbClr val="000000"/>
                </a:solidFill>
                <a:latin typeface="Meiryo UI"/>
                <a:ea typeface="Meiryo UI"/>
              </a:rPr>
              <a:t>素</a:t>
            </a:r>
            <a:r>
              <a:rPr lang="en-US" altLang="ja-JP" sz="900" b="0" strike="noStrike" spc="-1" dirty="0">
                <a:solidFill>
                  <a:srgbClr val="000000"/>
                </a:solidFill>
                <a:latin typeface="Meiryo UI"/>
                <a:ea typeface="Meiryo UI"/>
              </a:rPr>
              <a:t>   </a:t>
            </a:r>
            <a:r>
              <a:rPr lang="en-US" altLang="ja-JP" sz="900" b="0" strike="noStrike" spc="-1" dirty="0" err="1">
                <a:solidFill>
                  <a:srgbClr val="000000"/>
                </a:solidFill>
                <a:latin typeface="Meiryo UI"/>
                <a:ea typeface="Meiryo UI"/>
              </a:rPr>
              <a:t>材：タオル</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ポリエステル､巾着</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ポリエステル 他</a:t>
            </a:r>
            <a:endParaRPr lang="en-US" altLang="ja-JP" sz="900" b="0" strike="noStrike" spc="-1" dirty="0">
              <a:latin typeface="Arial"/>
            </a:endParaRPr>
          </a:p>
          <a:p>
            <a:pPr>
              <a:lnSpc>
                <a:spcPct val="100000"/>
              </a:lnSpc>
            </a:pPr>
            <a:r>
              <a:rPr lang="ja-JP" altLang="ja-JP" sz="900" b="0" strike="noStrike" spc="199" dirty="0">
                <a:solidFill>
                  <a:srgbClr val="000000"/>
                </a:solidFill>
                <a:latin typeface="Meiryo UI"/>
                <a:ea typeface="Meiryo UI"/>
              </a:rPr>
              <a:t>サイズ</a:t>
            </a:r>
            <a:r>
              <a:rPr lang="ja-JP" altLang="ja-JP" sz="900" b="0" strike="noStrike" spc="-1" dirty="0">
                <a:solidFill>
                  <a:srgbClr val="000000"/>
                </a:solidFill>
                <a:latin typeface="Meiryo UI"/>
                <a:ea typeface="Meiryo UI"/>
              </a:rPr>
              <a:t>：タオル</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約</a:t>
            </a:r>
            <a:r>
              <a:rPr lang="en-US" altLang="ja-JP" sz="900" b="0" strike="noStrike" spc="-1" dirty="0">
                <a:solidFill>
                  <a:srgbClr val="000000"/>
                </a:solidFill>
                <a:latin typeface="Meiryo UI"/>
                <a:ea typeface="Meiryo UI"/>
              </a:rPr>
              <a:t>900×200mm</a:t>
            </a:r>
            <a:r>
              <a:rPr lang="ja-JP" altLang="ja-JP" sz="900" b="0" strike="noStrike" spc="-1" dirty="0">
                <a:solidFill>
                  <a:srgbClr val="000000"/>
                </a:solidFill>
                <a:latin typeface="Meiryo UI"/>
                <a:ea typeface="Meiryo UI"/>
              </a:rPr>
              <a:t>､</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　　　　　　巾着</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本体</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約</a:t>
            </a:r>
            <a:r>
              <a:rPr lang="en-US" altLang="ja-JP" sz="900" b="0" strike="noStrike" spc="-1" dirty="0">
                <a:solidFill>
                  <a:srgbClr val="000000"/>
                </a:solidFill>
                <a:latin typeface="Meiryo UI"/>
                <a:ea typeface="Meiryo UI"/>
              </a:rPr>
              <a:t>95×137mm</a:t>
            </a:r>
            <a:r>
              <a:rPr lang="ja-JP" altLang="ja-JP" sz="900" b="0" strike="noStrike" spc="-1" dirty="0">
                <a:solidFill>
                  <a:srgbClr val="000000"/>
                </a:solidFill>
                <a:latin typeface="Meiryo UI"/>
                <a:ea typeface="Meiryo UI"/>
              </a:rPr>
              <a:t>､巾着</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底面</a:t>
            </a:r>
            <a:r>
              <a:rPr lang="en-US" altLang="ja-JP" sz="900" b="0" strike="noStrike" spc="-1" dirty="0">
                <a:solidFill>
                  <a:srgbClr val="000000"/>
                </a:solidFill>
                <a:latin typeface="Meiryo UI"/>
                <a:ea typeface="Meiryo UI"/>
              </a:rPr>
              <a:t>)/φ57mm</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　　　　　（包装形態：</a:t>
            </a:r>
            <a:r>
              <a:rPr lang="en-US" altLang="ja-JP" sz="900" b="0" strike="noStrike" spc="-1" dirty="0">
                <a:solidFill>
                  <a:srgbClr val="000000"/>
                </a:solidFill>
                <a:latin typeface="Meiryo UI"/>
                <a:ea typeface="Meiryo UI"/>
              </a:rPr>
              <a:t>OPP</a:t>
            </a:r>
            <a:r>
              <a:rPr lang="ja-JP" altLang="ja-JP" sz="900" b="0" strike="noStrike" spc="-1" dirty="0">
                <a:solidFill>
                  <a:srgbClr val="000000"/>
                </a:solidFill>
                <a:latin typeface="Meiryo UI"/>
                <a:ea typeface="Meiryo UI"/>
              </a:rPr>
              <a:t>袋､台紙） </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付属品：取説付</a:t>
            </a:r>
            <a:r>
              <a:rPr lang="en-US" altLang="ja-JP" sz="900" b="0" strike="noStrike" spc="-1" dirty="0">
                <a:solidFill>
                  <a:srgbClr val="000000"/>
                </a:solidFill>
                <a:latin typeface="Meiryo UI"/>
                <a:ea typeface="Meiryo UI"/>
              </a:rPr>
              <a:t>(</a:t>
            </a:r>
            <a:r>
              <a:rPr lang="ja-JP" altLang="ja-JP" sz="900" b="0" strike="noStrike" spc="-1" dirty="0">
                <a:solidFill>
                  <a:srgbClr val="000000"/>
                </a:solidFill>
                <a:latin typeface="Meiryo UI"/>
                <a:ea typeface="Meiryo UI"/>
              </a:rPr>
              <a:t>台紙面</a:t>
            </a:r>
            <a:r>
              <a:rPr lang="en-US" altLang="ja-JP" sz="900" b="0" strike="noStrike" spc="-1" dirty="0">
                <a:solidFill>
                  <a:srgbClr val="000000"/>
                </a:solidFill>
                <a:latin typeface="Meiryo UI"/>
                <a:ea typeface="Meiryo UI"/>
              </a:rPr>
              <a:t>)</a:t>
            </a:r>
            <a:endParaRPr lang="en-US" altLang="ja-JP" sz="900" b="0" strike="noStrike" spc="-1" dirty="0">
              <a:latin typeface="Arial"/>
            </a:endParaRPr>
          </a:p>
          <a:p>
            <a:pPr>
              <a:lnSpc>
                <a:spcPct val="100000"/>
              </a:lnSpc>
            </a:pPr>
            <a:r>
              <a:rPr lang="ja-JP" altLang="ja-JP" sz="900" b="0" strike="noStrike" spc="-1" dirty="0">
                <a:solidFill>
                  <a:srgbClr val="000000"/>
                </a:solidFill>
                <a:latin typeface="Meiryo UI"/>
                <a:ea typeface="Meiryo UI"/>
              </a:rPr>
              <a:t>備   考：ブルー、ホワイト</a:t>
            </a:r>
            <a:endParaRPr lang="en-US" altLang="ja-JP" sz="900" b="0" strike="noStrike" spc="-1" dirty="0">
              <a:latin typeface="Arial"/>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8729"/>
          </a:xfrm>
          <a:prstGeom prst="rect">
            <a:avLst/>
          </a:prstGeom>
          <a:noFill/>
        </p:spPr>
        <p:txBody>
          <a:bodyPr wrap="square" lIns="0" tIns="46800" rIns="0" spcCol="360000" rtlCol="0">
            <a:spAutoFit/>
          </a:bodyPr>
          <a:lstStyle/>
          <a:p>
            <a:pPr algn="just">
              <a:lnSpc>
                <a:spcPts val="2401"/>
              </a:lnSpc>
            </a:pPr>
            <a:r>
              <a:rPr lang="ja-JP" altLang="ja-JP" sz="1600" b="0" strike="noStrike" spc="-1" dirty="0">
                <a:solidFill>
                  <a:srgbClr val="000000"/>
                </a:solidFill>
                <a:latin typeface="Meiryo UI"/>
                <a:ea typeface="Meiryo UI"/>
              </a:rPr>
              <a:t>濡らして絞ればヒンヤリと心地良い量感を与えてくれるマフラータオルは、夏場の屋外フェスから現場作業まで、幅広いシーンで利用可能です。</a:t>
            </a:r>
            <a:endParaRPr lang="en-US" altLang="ja-JP" sz="1600" b="0" strike="noStrike" spc="-1" dirty="0">
              <a:latin typeface="Arial"/>
            </a:endParaRPr>
          </a:p>
          <a:p>
            <a:pPr algn="just">
              <a:lnSpc>
                <a:spcPts val="2401"/>
              </a:lnSpc>
            </a:pPr>
            <a:r>
              <a:rPr lang="ja-JP" altLang="ja-JP" sz="1600" b="0" strike="noStrike" spc="-1" dirty="0">
                <a:solidFill>
                  <a:srgbClr val="000000"/>
                </a:solidFill>
                <a:latin typeface="Meiryo UI"/>
                <a:ea typeface="Meiryo UI"/>
              </a:rPr>
              <a:t>専用巾着付きで持ち歩くのにもとっても便利！</a:t>
            </a:r>
            <a:endParaRPr lang="en-US" altLang="ja-JP" sz="1600" b="0" strike="noStrike" spc="-1" dirty="0">
              <a:latin typeface="Arial"/>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図 4">
            <a:extLst>
              <a:ext uri="{FF2B5EF4-FFF2-40B4-BE49-F238E27FC236}">
                <a16:creationId xmlns:a16="http://schemas.microsoft.com/office/drawing/2014/main" id="{4AC75A2A-6890-DBA1-D0BF-4A11F7BAEEF5}"/>
              </a:ext>
            </a:extLst>
          </p:cNvPr>
          <p:cNvPicPr/>
          <p:nvPr/>
        </p:nvPicPr>
        <p:blipFill>
          <a:blip r:embed="rId5"/>
          <a:stretch/>
        </p:blipFill>
        <p:spPr>
          <a:xfrm>
            <a:off x="840917" y="1450080"/>
            <a:ext cx="3409920" cy="3409920"/>
          </a:xfrm>
          <a:prstGeom prst="rect">
            <a:avLst/>
          </a:prstGeom>
          <a:ln w="0">
            <a:noFill/>
          </a:ln>
        </p:spPr>
      </p:pic>
    </p:spTree>
    <p:extLst>
      <p:ext uri="{BB962C8B-B14F-4D97-AF65-F5344CB8AC3E}">
        <p14:creationId xmlns:p14="http://schemas.microsoft.com/office/powerpoint/2010/main" val="2576799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08392AD7-75F3-6547-7AEC-B1539C7348BE}"/>
              </a:ext>
            </a:extLst>
          </p:cNvPr>
          <p:cNvPicPr>
            <a:picLocks noChangeAspect="1"/>
          </p:cNvPicPr>
          <p:nvPr/>
        </p:nvPicPr>
        <p:blipFill>
          <a:blip r:embed="rId5"/>
          <a:stretch>
            <a:fillRect/>
          </a:stretch>
        </p:blipFill>
        <p:spPr>
          <a:xfrm>
            <a:off x="717428" y="1371901"/>
            <a:ext cx="3615520" cy="3615520"/>
          </a:xfrm>
          <a:prstGeom prst="rect">
            <a:avLst/>
          </a:prstGeom>
        </p:spPr>
      </p:pic>
    </p:spTree>
    <p:extLst>
      <p:ext uri="{BB962C8B-B14F-4D97-AF65-F5344CB8AC3E}">
        <p14:creationId xmlns:p14="http://schemas.microsoft.com/office/powerpoint/2010/main" val="3179841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ポケッタブルファスナートート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素材：ポリエステル</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W400×H300×D110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W25×H530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9L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開口部にファスナーが付いた、</a:t>
            </a:r>
            <a:r>
              <a:rPr lang="en-US" altLang="ja-JP" sz="1600" dirty="0"/>
              <a:t>M</a:t>
            </a:r>
            <a:r>
              <a:rPr lang="ja-JP" altLang="en-US" sz="1600" dirty="0"/>
              <a:t>サイズのポケッタブルトートバッグ。</a:t>
            </a:r>
            <a:r>
              <a:rPr lang="en-US" altLang="ja-JP" sz="1600" dirty="0"/>
              <a:t>A4</a:t>
            </a:r>
            <a:r>
              <a:rPr lang="ja-JP" altLang="en-US" sz="1600" dirty="0"/>
              <a:t>サイズの書類を横向きに無理なく収納できます。小さく折り畳んで持ち運べるので、サブバッグとしてもとても便利です。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 name="図 9">
            <a:extLst>
              <a:ext uri="{FF2B5EF4-FFF2-40B4-BE49-F238E27FC236}">
                <a16:creationId xmlns:a16="http://schemas.microsoft.com/office/drawing/2014/main" id="{9C88A7DB-F090-CBC9-1F08-D4EEA82533BF}"/>
              </a:ext>
            </a:extLst>
          </p:cNvPr>
          <p:cNvPicPr>
            <a:picLocks noChangeAspect="1"/>
          </p:cNvPicPr>
          <p:nvPr/>
        </p:nvPicPr>
        <p:blipFill>
          <a:blip r:embed="rId5"/>
          <a:stretch>
            <a:fillRect/>
          </a:stretch>
        </p:blipFill>
        <p:spPr>
          <a:xfrm>
            <a:off x="705058" y="1378962"/>
            <a:ext cx="3560088" cy="3560088"/>
          </a:xfrm>
          <a:prstGeom prst="rect">
            <a:avLst/>
          </a:prstGeom>
        </p:spPr>
      </p:pic>
    </p:spTree>
    <p:extLst>
      <p:ext uri="{BB962C8B-B14F-4D97-AF65-F5344CB8AC3E}">
        <p14:creationId xmlns:p14="http://schemas.microsoft.com/office/powerpoint/2010/main" val="3361071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エコでクールなミストファン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POM</a:t>
            </a:r>
            <a:r>
              <a:rPr lang="ja-JP" altLang="en-US" sz="900" dirty="0">
                <a:latin typeface="Meiryo UI" panose="020B0604030504040204" pitchFamily="34" charset="-128"/>
                <a:ea typeface="Meiryo UI" panose="020B0604030504040204" pitchFamily="34" charset="-128"/>
              </a:rPr>
              <a:t>・ポリエチレン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90×38×190mm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備考：本体・給水ボトル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給水ボトル付きで水を入れればファンと一緒にミストを噴射することもでき、暑い夏には非常に役立つハンディファンです。夏の屋外イベントにおけるグッズ用等には特におすすめです。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334F275D-6050-C65F-8555-F1CFDF9E02F6}"/>
              </a:ext>
            </a:extLst>
          </p:cNvPr>
          <p:cNvPicPr>
            <a:picLocks noChangeAspect="1"/>
          </p:cNvPicPr>
          <p:nvPr/>
        </p:nvPicPr>
        <p:blipFill>
          <a:blip r:embed="rId5"/>
          <a:stretch>
            <a:fillRect/>
          </a:stretch>
        </p:blipFill>
        <p:spPr>
          <a:xfrm>
            <a:off x="723242" y="1350025"/>
            <a:ext cx="3651841" cy="3651841"/>
          </a:xfrm>
          <a:prstGeom prst="rect">
            <a:avLst/>
          </a:prstGeom>
        </p:spPr>
      </p:pic>
    </p:spTree>
    <p:extLst>
      <p:ext uri="{BB962C8B-B14F-4D97-AF65-F5344CB8AC3E}">
        <p14:creationId xmlns:p14="http://schemas.microsoft.com/office/powerpoint/2010/main" val="329335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カトラリーセット麦わら入りタイプロング</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：ケース／約</a:t>
            </a:r>
            <a:r>
              <a:rPr lang="en-US" altLang="ja-JP" sz="900" dirty="0">
                <a:latin typeface="Meiryo UI" panose="020B0604030504040204" pitchFamily="34" charset="-128"/>
                <a:ea typeface="Meiryo UI" panose="020B0604030504040204" pitchFamily="34" charset="-128"/>
              </a:rPr>
              <a:t>W57×H24×D210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スプーン／約</a:t>
            </a:r>
            <a:r>
              <a:rPr lang="en-US" altLang="ja-JP" sz="900" dirty="0">
                <a:latin typeface="Meiryo UI" panose="020B0604030504040204" pitchFamily="34" charset="-128"/>
                <a:ea typeface="Meiryo UI" panose="020B0604030504040204" pitchFamily="34" charset="-128"/>
              </a:rPr>
              <a:t>W42×H180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フォーク／約</a:t>
            </a:r>
            <a:r>
              <a:rPr lang="en-US" altLang="ja-JP" sz="900" dirty="0">
                <a:latin typeface="Meiryo UI" panose="020B0604030504040204" pitchFamily="34" charset="-128"/>
                <a:ea typeface="Meiryo UI" panose="020B0604030504040204" pitchFamily="34" charset="-128"/>
              </a:rPr>
              <a:t>W27×H175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箸／約</a:t>
            </a:r>
            <a:r>
              <a:rPr lang="en-US" altLang="ja-JP" sz="900" dirty="0">
                <a:latin typeface="Meiryo UI" panose="020B0604030504040204" pitchFamily="34" charset="-128"/>
                <a:ea typeface="Meiryo UI" panose="020B0604030504040204" pitchFamily="34" charset="-128"/>
              </a:rPr>
              <a:t>H188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本来破棄される麦わらを配合し、使用するプラスチック量を減らして作られたエコなカトラリーセットです。スプーン・フォーク・箸の</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点セットは、可愛いくすみカラー</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色からお選びいただけます。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1168B15-71A7-8B40-9A81-9D74B25CC8BF}"/>
              </a:ext>
            </a:extLst>
          </p:cNvPr>
          <p:cNvPicPr>
            <a:picLocks noChangeAspect="1"/>
          </p:cNvPicPr>
          <p:nvPr/>
        </p:nvPicPr>
        <p:blipFill>
          <a:blip r:embed="rId5"/>
          <a:stretch>
            <a:fillRect/>
          </a:stretch>
        </p:blipFill>
        <p:spPr>
          <a:xfrm>
            <a:off x="718975" y="1411148"/>
            <a:ext cx="3560089" cy="3560089"/>
          </a:xfrm>
          <a:prstGeom prst="rect">
            <a:avLst/>
          </a:prstGeom>
        </p:spPr>
      </p:pic>
    </p:spTree>
    <p:extLst>
      <p:ext uri="{BB962C8B-B14F-4D97-AF65-F5344CB8AC3E}">
        <p14:creationId xmlns:p14="http://schemas.microsoft.com/office/powerpoint/2010/main" val="418345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オリジナル巾着（小）</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（メロンアムンゼン）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W150×H200mm</a:t>
            </a:r>
          </a:p>
          <a:p>
            <a:r>
              <a:rPr lang="ja-JP" altLang="en-US" sz="900" dirty="0">
                <a:latin typeface="Meiryo UI" panose="020B0604030504040204" pitchFamily="34" charset="-128"/>
                <a:ea typeface="Meiryo UI" panose="020B0604030504040204" pitchFamily="34" charset="-128"/>
              </a:rPr>
              <a:t>備考</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昇華転写印刷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256"/>
          </a:xfrm>
          <a:prstGeom prst="rect">
            <a:avLst/>
          </a:prstGeom>
          <a:noFill/>
        </p:spPr>
        <p:txBody>
          <a:bodyPr wrap="square" lIns="0" tIns="46800" rIns="0" spcCol="360000" rtlCol="0">
            <a:spAutoFit/>
          </a:bodyPr>
          <a:lstStyle/>
          <a:p>
            <a:pPr algn="just">
              <a:lnSpc>
                <a:spcPts val="2400"/>
              </a:lnSpc>
            </a:pPr>
            <a:r>
              <a:rPr lang="ja-JP" altLang="en-US" sz="1600" dirty="0"/>
              <a:t>小サイズの、上品で高級感のあるメロンアムンゼン生地を使用した巾着です。ワンポイントから総柄まで、どんなフルカラーデザインでもプリント可能です。</a:t>
            </a:r>
          </a:p>
          <a:p>
            <a:pPr algn="just">
              <a:lnSpc>
                <a:spcPts val="2400"/>
              </a:lnSpc>
            </a:pPr>
            <a:endParaRPr lang="ja-JP" altLang="en-US"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E7306CBC-7055-5D56-DDB7-685A8DC130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337" y="1411148"/>
            <a:ext cx="3344588" cy="33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078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ファインライトポリマルシェバッグ</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素材：ポリエステル</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サイズ：本体／約</a:t>
            </a:r>
            <a:r>
              <a:rPr lang="en-US" altLang="ja-JP" sz="900" dirty="0">
                <a:latin typeface="Meiryo UI" panose="020B0604030504040204" pitchFamily="34" charset="-128"/>
                <a:ea typeface="Meiryo UI" panose="020B0604030504040204" pitchFamily="34" charset="-128"/>
              </a:rPr>
              <a:t>W310×H340</a:t>
            </a:r>
            <a:r>
              <a:rPr lang="ja-JP" altLang="en-US" sz="900" dirty="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500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持ち手／約</a:t>
            </a:r>
            <a:r>
              <a:rPr lang="en-US" altLang="ja-JP" sz="900" dirty="0">
                <a:latin typeface="Meiryo UI" panose="020B0604030504040204" pitchFamily="34" charset="-128"/>
                <a:ea typeface="Meiryo UI" panose="020B0604030504040204" pitchFamily="34" charset="-128"/>
              </a:rPr>
              <a:t>W50×H160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折りたたみマチ／約</a:t>
            </a:r>
            <a:r>
              <a:rPr lang="en-US" altLang="ja-JP" sz="900" dirty="0">
                <a:latin typeface="Meiryo UI" panose="020B0604030504040204" pitchFamily="34" charset="-128"/>
                <a:ea typeface="Meiryo UI" panose="020B0604030504040204" pitchFamily="34" charset="-128"/>
              </a:rPr>
              <a:t>160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12L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スーパーの買い出しにも最適な、しなやかでサラっとした質感のファインライトポリを使った</a:t>
            </a:r>
            <a:r>
              <a:rPr lang="en-US" altLang="ja-JP" sz="1600" dirty="0"/>
              <a:t>L</a:t>
            </a:r>
            <a:r>
              <a:rPr lang="ja-JP" altLang="en-US" sz="1600" dirty="0"/>
              <a:t>サイズのマルシェバッグ。超薄手＆軽量かつ、極小サイズに折り畳めるので常に鞄に忍ばせておけます。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6934B972-829E-BB8B-722C-77E880C71BF8}"/>
              </a:ext>
            </a:extLst>
          </p:cNvPr>
          <p:cNvPicPr>
            <a:picLocks noChangeAspect="1"/>
          </p:cNvPicPr>
          <p:nvPr/>
        </p:nvPicPr>
        <p:blipFill>
          <a:blip r:embed="rId5"/>
          <a:stretch>
            <a:fillRect/>
          </a:stretch>
        </p:blipFill>
        <p:spPr>
          <a:xfrm>
            <a:off x="702487" y="1410307"/>
            <a:ext cx="3619449" cy="3619449"/>
          </a:xfrm>
          <a:prstGeom prst="rect">
            <a:avLst/>
          </a:prstGeom>
        </p:spPr>
      </p:pic>
    </p:spTree>
    <p:extLst>
      <p:ext uri="{BB962C8B-B14F-4D97-AF65-F5344CB8AC3E}">
        <p14:creationId xmlns:p14="http://schemas.microsoft.com/office/powerpoint/2010/main" val="4275174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カトラリーセット麦わら入りタイプミニ</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：ケース／約</a:t>
            </a:r>
            <a:r>
              <a:rPr lang="en-US" altLang="ja-JP" sz="900" dirty="0">
                <a:latin typeface="Meiryo UI" panose="020B0604030504040204" pitchFamily="34" charset="-128"/>
                <a:ea typeface="Meiryo UI" panose="020B0604030504040204" pitchFamily="34" charset="-128"/>
              </a:rPr>
              <a:t>W55×H24×D127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スプーン／組み立て時約</a:t>
            </a:r>
            <a:r>
              <a:rPr lang="en-US" altLang="ja-JP" sz="900" dirty="0">
                <a:latin typeface="Meiryo UI" panose="020B0604030504040204" pitchFamily="34" charset="-128"/>
                <a:ea typeface="Meiryo UI" panose="020B0604030504040204" pitchFamily="34" charset="-128"/>
              </a:rPr>
              <a:t>W29×H174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フォーク／組み立て時約</a:t>
            </a:r>
            <a:r>
              <a:rPr lang="en-US" altLang="ja-JP" sz="900" dirty="0">
                <a:latin typeface="Meiryo UI" panose="020B0604030504040204" pitchFamily="34" charset="-128"/>
                <a:ea typeface="Meiryo UI" panose="020B0604030504040204" pitchFamily="34" charset="-128"/>
              </a:rPr>
              <a:t>W26×H174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箸／組み立て時約</a:t>
            </a:r>
            <a:r>
              <a:rPr lang="en-US" altLang="ja-JP" sz="900" dirty="0">
                <a:latin typeface="Meiryo UI" panose="020B0604030504040204" pitchFamily="34" charset="-128"/>
                <a:ea typeface="Meiryo UI" panose="020B0604030504040204" pitchFamily="34" charset="-128"/>
              </a:rPr>
              <a:t>H187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破棄される麦わらを配合して作られたエコ商品です。カトラリーはそれぞれ分解して収納できるため、収納時はとてもコンパクトです。ケースはボールチェーン付きで必要な時にサッと取り出して使用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098778C-7A76-A855-0B90-260DD26E3453}"/>
              </a:ext>
            </a:extLst>
          </p:cNvPr>
          <p:cNvPicPr>
            <a:picLocks noChangeAspect="1"/>
          </p:cNvPicPr>
          <p:nvPr/>
        </p:nvPicPr>
        <p:blipFill>
          <a:blip r:embed="rId5"/>
          <a:stretch>
            <a:fillRect/>
          </a:stretch>
        </p:blipFill>
        <p:spPr>
          <a:xfrm>
            <a:off x="738099" y="1432280"/>
            <a:ext cx="3539768" cy="3539768"/>
          </a:xfrm>
          <a:prstGeom prst="rect">
            <a:avLst/>
          </a:prstGeom>
        </p:spPr>
      </p:pic>
    </p:spTree>
    <p:extLst>
      <p:ext uri="{BB962C8B-B14F-4D97-AF65-F5344CB8AC3E}">
        <p14:creationId xmlns:p14="http://schemas.microsoft.com/office/powerpoint/2010/main" val="2664823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スマホスタンド付き </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/148×74×31mm</a:t>
            </a:r>
            <a:r>
              <a:rPr lang="ja-JP" altLang="en-US" sz="900" dirty="0">
                <a:latin typeface="Meiryo UI" panose="020B0604030504040204" pitchFamily="34" charset="-128"/>
                <a:ea typeface="Meiryo UI" panose="020B0604030504040204" pitchFamily="34" charset="-128"/>
              </a:rPr>
              <a:t>、スタンド使用時</a:t>
            </a:r>
            <a:r>
              <a:rPr lang="en-US" altLang="ja-JP" sz="900" dirty="0">
                <a:latin typeface="Meiryo UI" panose="020B0604030504040204" pitchFamily="34" charset="-128"/>
                <a:ea typeface="Meiryo UI" panose="020B0604030504040204" pitchFamily="34" charset="-128"/>
              </a:rPr>
              <a:t>/154×74×66mm</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別途</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もはや真夏の必須アイテムと言っても過言ではないハンディファン。コンパクトで持ち歩きに便利なものですが今回こちらのアイテムはなんとスマホスタンドにもなって使い勝手抜群。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0C63961-0579-E3A0-EED6-76903CF0C32F}"/>
              </a:ext>
            </a:extLst>
          </p:cNvPr>
          <p:cNvPicPr>
            <a:picLocks noChangeAspect="1"/>
          </p:cNvPicPr>
          <p:nvPr/>
        </p:nvPicPr>
        <p:blipFill>
          <a:blip r:embed="rId5"/>
          <a:stretch>
            <a:fillRect/>
          </a:stretch>
        </p:blipFill>
        <p:spPr>
          <a:xfrm>
            <a:off x="658236" y="1342877"/>
            <a:ext cx="3655255" cy="3655255"/>
          </a:xfrm>
          <a:prstGeom prst="rect">
            <a:avLst/>
          </a:prstGeom>
        </p:spPr>
      </p:pic>
    </p:spTree>
    <p:extLst>
      <p:ext uri="{BB962C8B-B14F-4D97-AF65-F5344CB8AC3E}">
        <p14:creationId xmlns:p14="http://schemas.microsoft.com/office/powerpoint/2010/main" val="3698016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オリジナル箸＆スプーンセット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アクリル製　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天然木</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スプーン</a:t>
            </a:r>
            <a:r>
              <a:rPr lang="en-US" altLang="ja-JP" sz="900" dirty="0">
                <a:latin typeface="Meiryo UI" panose="020B0604030504040204" pitchFamily="34" charset="-128"/>
                <a:ea typeface="Meiryo UI" panose="020B0604030504040204" pitchFamily="34" charset="-128"/>
              </a:rPr>
              <a:t>/19×3.4cm</a:t>
            </a:r>
            <a:r>
              <a:rPr lang="ja-JP" altLang="en-US" sz="900" dirty="0">
                <a:latin typeface="Meiryo UI" panose="020B0604030504040204" pitchFamily="34" charset="-128"/>
                <a:ea typeface="Meiryo UI" panose="020B0604030504040204" pitchFamily="34" charset="-128"/>
              </a:rPr>
              <a:t>　箸</a:t>
            </a:r>
            <a:r>
              <a:rPr lang="en-US" altLang="ja-JP" sz="900" dirty="0">
                <a:latin typeface="Meiryo UI" panose="020B0604030504040204" pitchFamily="34" charset="-128"/>
                <a:ea typeface="Meiryo UI" panose="020B0604030504040204" pitchFamily="34" charset="-128"/>
              </a:rPr>
              <a:t>/23cm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専用紙ケース</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インクジェット印刷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12365"/>
          </a:xfrm>
          <a:prstGeom prst="rect">
            <a:avLst/>
          </a:prstGeom>
          <a:noFill/>
        </p:spPr>
        <p:txBody>
          <a:bodyPr wrap="square" lIns="0" tIns="46800" rIns="0" spcCol="360000" rtlCol="0">
            <a:spAutoFit/>
          </a:bodyPr>
          <a:lstStyle/>
          <a:p>
            <a:pPr algn="just">
              <a:lnSpc>
                <a:spcPts val="2400"/>
              </a:lnSpc>
            </a:pPr>
            <a:r>
              <a:rPr lang="ja-JP" altLang="en-US" sz="1600" dirty="0"/>
              <a:t>オリジナルロゴのプリントや名入れがフルカラーで可能な箸とスプーンのセットです。イベントやキャンペーンのノベルティ用、記念用におすすめ。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0" name="Picture 6">
            <a:extLst>
              <a:ext uri="{FF2B5EF4-FFF2-40B4-BE49-F238E27FC236}">
                <a16:creationId xmlns:a16="http://schemas.microsoft.com/office/drawing/2014/main" id="{27E4E9AC-5403-3271-DD9E-47ADB4E40E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563" y="1435202"/>
            <a:ext cx="3367423" cy="336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69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オリジナルミニ色紙</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47346"/>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	</a:t>
            </a:r>
          </a:p>
          <a:p>
            <a:r>
              <a:rPr lang="ja-JP" altLang="en-US" sz="900" dirty="0">
                <a:latin typeface="Meiryo UI" panose="020B0604030504040204" pitchFamily="34" charset="-128"/>
                <a:ea typeface="Meiryo UI" panose="020B0604030504040204" pitchFamily="34" charset="-128"/>
              </a:rPr>
              <a:t> 紙</a:t>
            </a:r>
          </a:p>
          <a:p>
            <a:r>
              <a:rPr lang="ja-JP" altLang="en-US" sz="900" dirty="0">
                <a:latin typeface="Meiryo UI" panose="020B0604030504040204" pitchFamily="34" charset="-128"/>
                <a:ea typeface="Meiryo UI" panose="020B0604030504040204" pitchFamily="34" charset="-128"/>
              </a:rPr>
              <a:t>サイズ	</a:t>
            </a:r>
          </a:p>
          <a:p>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W242×H272</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	</a:t>
            </a:r>
          </a:p>
          <a:p>
            <a:r>
              <a:rPr lang="ja-JP" altLang="en-US" sz="900" dirty="0">
                <a:latin typeface="Meiryo UI" panose="020B0604030504040204" pitchFamily="34" charset="-128"/>
                <a:ea typeface="Meiryo UI" panose="020B0604030504040204" pitchFamily="34" charset="-128"/>
              </a:rPr>
              <a:t> 透明</a:t>
            </a:r>
            <a:r>
              <a:rPr lang="en-US" altLang="ja-JP" sz="900" dirty="0">
                <a:latin typeface="Meiryo UI" panose="020B0604030504040204" pitchFamily="34" charset="-128"/>
                <a:ea typeface="Meiryo UI" panose="020B0604030504040204" pitchFamily="34" charset="-128"/>
              </a:rPr>
              <a:t>OP</a:t>
            </a:r>
            <a:r>
              <a:rPr lang="ja-JP" altLang="en-US" sz="900" dirty="0">
                <a:latin typeface="Meiryo UI" panose="020B0604030504040204" pitchFamily="34" charset="-128"/>
                <a:ea typeface="Meiryo UI" panose="020B0604030504040204" pitchFamily="34" charset="-128"/>
              </a:rPr>
              <a:t>入り</a:t>
            </a:r>
          </a:p>
          <a:p>
            <a:r>
              <a:rPr lang="ja-JP" altLang="en-US" sz="900" dirty="0">
                <a:latin typeface="Meiryo UI" panose="020B0604030504040204" pitchFamily="34" charset="-128"/>
                <a:ea typeface="Meiryo UI" panose="020B0604030504040204" pitchFamily="34" charset="-128"/>
              </a:rPr>
              <a:t>備考	</a:t>
            </a:r>
          </a:p>
          <a:p>
            <a:r>
              <a:rPr lang="ja-JP" altLang="en-US" sz="900" dirty="0">
                <a:latin typeface="Meiryo UI" panose="020B0604030504040204" pitchFamily="34" charset="-128"/>
                <a:ea typeface="Meiryo UI" panose="020B0604030504040204" pitchFamily="34" charset="-128"/>
              </a:rPr>
              <a:t> オフセット印刷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4992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4981"/>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どんなデザインでも高性能フルカラープリンターで綺麗に仕上げられるため、記念品用として人気の高いオリジナル色紙。またアニメやゲーム関連のオリジナルグッズ用にもおすすめです。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DE3FB831-C70A-079C-7143-1ED5B607D5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960" y="1510622"/>
            <a:ext cx="3315690" cy="3315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457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フェアトレードコットンキャンバスファスナーポーチ</a:t>
            </a:r>
            <a:r>
              <a:rPr lang="en-US" altLang="ja-JP" sz="2000" dirty="0">
                <a:solidFill>
                  <a:schemeClr val="bg1"/>
                </a:solidFill>
                <a:latin typeface="Meiryo UI" panose="020B0604030504040204" pitchFamily="34" charset="-128"/>
                <a:ea typeface="Meiryo UI" panose="020B0604030504040204" pitchFamily="34" charset="-128"/>
              </a:rPr>
              <a:t>(L)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 ：約</a:t>
            </a:r>
            <a:r>
              <a:rPr lang="en-US" altLang="ja-JP" sz="900" dirty="0">
                <a:latin typeface="Meiryo UI" panose="020B0604030504040204" pitchFamily="34" charset="-128"/>
                <a:ea typeface="Meiryo UI" panose="020B0604030504040204" pitchFamily="34" charset="-128"/>
              </a:rPr>
              <a:t>200×150×80(mm)</a:t>
            </a:r>
          </a:p>
          <a:p>
            <a:r>
              <a:rPr lang="ja-JP" altLang="en-US" sz="900" dirty="0">
                <a:latin typeface="Meiryo UI" panose="020B0604030504040204" pitchFamily="34" charset="-128"/>
                <a:ea typeface="Meiryo UI" panose="020B0604030504040204" pitchFamily="34" charset="-128"/>
              </a:rPr>
              <a:t>備考：フェアトレードオーガニックコットン使用、取説付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収納力抜群な</a:t>
            </a:r>
            <a:r>
              <a:rPr lang="en-US" altLang="ja-JP" sz="1600" dirty="0"/>
              <a:t>L</a:t>
            </a:r>
            <a:r>
              <a:rPr lang="ja-JP" altLang="en-US" sz="1600" dirty="0"/>
              <a:t>サイズのファスナーポーチです。国際フェアトレード認証ラベル付きで地球環境に優しいアイテムのため</a:t>
            </a:r>
            <a:r>
              <a:rPr lang="en-US" altLang="ja-JP" sz="1600" dirty="0" err="1"/>
              <a:t>SDgs</a:t>
            </a:r>
            <a:r>
              <a:rPr lang="ja-JP" altLang="en-US" sz="1600" dirty="0"/>
              <a:t>関連のイベントやキャンペーン等にもおすすめです。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3A35339-9C83-2FC9-AE56-124BC9A274BC}"/>
              </a:ext>
            </a:extLst>
          </p:cNvPr>
          <p:cNvPicPr>
            <a:picLocks noChangeAspect="1"/>
          </p:cNvPicPr>
          <p:nvPr/>
        </p:nvPicPr>
        <p:blipFill>
          <a:blip r:embed="rId5"/>
          <a:stretch>
            <a:fillRect/>
          </a:stretch>
        </p:blipFill>
        <p:spPr>
          <a:xfrm>
            <a:off x="682567" y="1366929"/>
            <a:ext cx="3641099" cy="3641099"/>
          </a:xfrm>
          <a:prstGeom prst="rect">
            <a:avLst/>
          </a:prstGeom>
        </p:spPr>
      </p:pic>
    </p:spTree>
    <p:extLst>
      <p:ext uri="{BB962C8B-B14F-4D97-AF65-F5344CB8AC3E}">
        <p14:creationId xmlns:p14="http://schemas.microsoft.com/office/powerpoint/2010/main" val="368056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スマホスタンドになるケーブルホルダー（</a:t>
            </a:r>
            <a:r>
              <a:rPr lang="en-US" altLang="ja-JP" sz="2000" dirty="0">
                <a:solidFill>
                  <a:schemeClr val="bg1"/>
                </a:solidFill>
                <a:latin typeface="Meiryo UI" panose="020B0604030504040204" pitchFamily="34" charset="-128"/>
                <a:ea typeface="Meiryo UI" panose="020B0604030504040204" pitchFamily="34" charset="-128"/>
              </a:rPr>
              <a:t>3in1</a:t>
            </a:r>
            <a:r>
              <a:rPr lang="ja-JP" altLang="en-US" sz="2000" dirty="0">
                <a:solidFill>
                  <a:schemeClr val="bg1"/>
                </a:solidFill>
                <a:latin typeface="Meiryo UI" panose="020B0604030504040204" pitchFamily="34" charset="-128"/>
                <a:ea typeface="Meiryo UI" panose="020B0604030504040204" pitchFamily="34" charset="-128"/>
              </a:rPr>
              <a:t>ケーブル付き）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素材：ケース：</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サイズ：ケース：</a:t>
            </a:r>
            <a:r>
              <a:rPr lang="en-US" altLang="ja-JP" sz="900" dirty="0">
                <a:latin typeface="Meiryo UI" panose="020B0604030504040204" pitchFamily="34" charset="-128"/>
                <a:ea typeface="Meiryo UI" panose="020B0604030504040204" pitchFamily="34" charset="-128"/>
              </a:rPr>
              <a:t>74×70×15mm</a:t>
            </a:r>
            <a:r>
              <a:rPr lang="ja-JP" altLang="en-US" sz="900" dirty="0">
                <a:latin typeface="Meiryo UI" panose="020B0604030504040204" pitchFamily="34" charset="-128"/>
                <a:ea typeface="Meiryo UI" panose="020B0604030504040204" pitchFamily="34" charset="-128"/>
              </a:rPr>
              <a:t>　ケーブル：約全長</a:t>
            </a:r>
            <a:r>
              <a:rPr lang="en-US" altLang="ja-JP" sz="900" dirty="0">
                <a:latin typeface="Meiryo UI" panose="020B0604030504040204" pitchFamily="34" charset="-128"/>
                <a:ea typeface="Meiryo UI" panose="020B0604030504040204" pitchFamily="34" charset="-128"/>
              </a:rPr>
              <a:t>800mm</a:t>
            </a:r>
          </a:p>
          <a:p>
            <a:r>
              <a:rPr lang="ja-JP" altLang="en-US" sz="900" dirty="0">
                <a:latin typeface="Meiryo UI" panose="020B0604030504040204" pitchFamily="34" charset="-128"/>
                <a:ea typeface="Meiryo UI" panose="020B0604030504040204" pitchFamily="34" charset="-128"/>
              </a:rPr>
              <a:t>機能：</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種の</a:t>
            </a:r>
            <a:r>
              <a:rPr lang="en-US" altLang="ja-JP" sz="900" dirty="0">
                <a:latin typeface="Meiryo UI" panose="020B0604030504040204" pitchFamily="34" charset="-128"/>
                <a:ea typeface="Meiryo UI" panose="020B0604030504040204" pitchFamily="34" charset="-128"/>
              </a:rPr>
              <a:t>USB</a:t>
            </a:r>
            <a:r>
              <a:rPr lang="ja-JP" altLang="en-US" sz="900" dirty="0">
                <a:latin typeface="Meiryo UI" panose="020B0604030504040204" pitchFamily="34" charset="-128"/>
                <a:ea typeface="Meiryo UI" panose="020B0604030504040204" pitchFamily="34" charset="-128"/>
              </a:rPr>
              <a:t>コネクタ付き</a:t>
            </a:r>
          </a:p>
          <a:p>
            <a:r>
              <a:rPr lang="ja-JP" altLang="en-US" sz="900" dirty="0">
                <a:latin typeface="Meiryo UI" panose="020B0604030504040204" pitchFamily="34" charset="-128"/>
                <a:ea typeface="Meiryo UI" panose="020B0604030504040204" pitchFamily="34" charset="-128"/>
              </a:rPr>
              <a:t>付属品：セット内容：ケース・ケーブル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100×78×40mm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3</a:t>
            </a:r>
            <a:r>
              <a:rPr lang="ja-JP" altLang="en-US" sz="1600" dirty="0"/>
              <a:t>種類の</a:t>
            </a:r>
            <a:r>
              <a:rPr lang="en-US" altLang="ja-JP" sz="1600" dirty="0"/>
              <a:t>USB</a:t>
            </a:r>
            <a:r>
              <a:rPr lang="ja-JP" altLang="en-US" sz="1600" dirty="0"/>
              <a:t>コネクタがひとつになっているため、出張や旅行などにあると非常に便利なケーブルホルダーです。さらにこちらはスマホスタンドにもなり、使い勝手も抜群です。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DE73600-4ECB-35E8-6F81-1C3BC7B23969}"/>
              </a:ext>
            </a:extLst>
          </p:cNvPr>
          <p:cNvPicPr>
            <a:picLocks noChangeAspect="1"/>
          </p:cNvPicPr>
          <p:nvPr/>
        </p:nvPicPr>
        <p:blipFill>
          <a:blip r:embed="rId5"/>
          <a:stretch>
            <a:fillRect/>
          </a:stretch>
        </p:blipFill>
        <p:spPr>
          <a:xfrm>
            <a:off x="745609" y="1371901"/>
            <a:ext cx="3600147" cy="3600147"/>
          </a:xfrm>
          <a:prstGeom prst="rect">
            <a:avLst/>
          </a:prstGeom>
        </p:spPr>
      </p:pic>
    </p:spTree>
    <p:extLst>
      <p:ext uri="{BB962C8B-B14F-4D97-AF65-F5344CB8AC3E}">
        <p14:creationId xmlns:p14="http://schemas.microsoft.com/office/powerpoint/2010/main" val="161511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95A5EBD-7A5E-0F4C-9A78-9861023DC2BF}"/>
              </a:ext>
            </a:extLst>
          </p:cNvPr>
          <p:cNvPicPr>
            <a:picLocks noChangeAspect="1"/>
          </p:cNvPicPr>
          <p:nvPr/>
        </p:nvPicPr>
        <p:blipFill>
          <a:blip r:embed="rId3"/>
          <a:stretch>
            <a:fillRect/>
          </a:stretch>
        </p:blipFill>
        <p:spPr>
          <a:xfrm>
            <a:off x="607504" y="1418970"/>
            <a:ext cx="3835858" cy="3705975"/>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コンパクトバッグ</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a:solidFill>
                  <a:schemeClr val="bg1"/>
                </a:solidFill>
                <a:latin typeface="Meiryo UI" panose="020B0604030504040204" pitchFamily="34" charset="-128"/>
                <a:ea typeface="Meiryo UI" panose="020B0604030504040204" pitchFamily="34" charset="-128"/>
              </a:rPr>
              <a:t>ポーチ付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420×430×130mm</a:t>
            </a:r>
          </a:p>
          <a:p>
            <a:r>
              <a:rPr lang="ja-JP" altLang="en-US" sz="900">
                <a:latin typeface="Meiryo UI" panose="020B0604030504040204" pitchFamily="34" charset="-128"/>
                <a:ea typeface="Meiryo UI" panose="020B0604030504040204" pitchFamily="34" charset="-128"/>
              </a:rPr>
              <a:t>　　　　　　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25×550mm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190×145mm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16L</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考：レッド・ネイビー・インクブラック・フロスティブルー・ホワイト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付属のポーチにコンパクトに纏めて収納できるため、持ち歩くのに大変便利な</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サイズのバッグです。カラーバリエーションは全</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色と豊富ですので名入れデザインに合わせて選択可能です。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49201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カラモ クルクルたためるマイバッグ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50" charset="-128"/>
                <a:ea typeface="Meiryo UI" panose="020B0604030504040204" pitchFamily="50" charset="-128"/>
              </a:rPr>
              <a:t>素材</a:t>
            </a:r>
            <a:r>
              <a:rPr lang="ja-JP" altLang="en-US" sz="900" dirty="0">
                <a:latin typeface="Meiryo UI" panose="020B0604030504040204" pitchFamily="50" charset="-128"/>
                <a:ea typeface="Meiryo UI" panose="020B0604030504040204" pitchFamily="50" charset="-128"/>
              </a:rPr>
              <a:t>：</a:t>
            </a:r>
            <a:r>
              <a:rPr lang="ja-JP" altLang="en-US" sz="900" b="0" i="0" dirty="0">
                <a:solidFill>
                  <a:srgbClr val="333333"/>
                </a:solidFill>
                <a:effectLst/>
                <a:latin typeface="Meiryo UI" panose="020B0604030504040204" pitchFamily="50" charset="-128"/>
                <a:ea typeface="Meiryo UI" panose="020B0604030504040204" pitchFamily="50" charset="-128"/>
              </a:rPr>
              <a:t>ポリエステル</a:t>
            </a:r>
            <a:endParaRPr lang="en-US" altLang="ja-JP" sz="900" spc="200" dirty="0">
              <a:latin typeface="Meiryo UI" panose="020B0604030504040204" pitchFamily="50" charset="-128"/>
              <a:ea typeface="Meiryo UI" panose="020B0604030504040204" pitchFamily="50" charset="-128"/>
            </a:endParaRPr>
          </a:p>
          <a:p>
            <a:pPr>
              <a:tabLst>
                <a:tab pos="542925" algn="l"/>
                <a:tab pos="715963" algn="l"/>
              </a:tabLst>
            </a:pPr>
            <a:r>
              <a:rPr lang="ja-JP" altLang="en-US" sz="900" spc="200" dirty="0">
                <a:latin typeface="Meiryo UI" panose="020B0604030504040204" pitchFamily="50" charset="-128"/>
                <a:ea typeface="Meiryo UI" panose="020B0604030504040204" pitchFamily="50" charset="-128"/>
              </a:rPr>
              <a:t>サイズ</a:t>
            </a:r>
            <a:r>
              <a:rPr lang="ja-JP" altLang="en-US" sz="900" dirty="0">
                <a:latin typeface="Meiryo UI" panose="020B0604030504040204" pitchFamily="50" charset="-128"/>
                <a:ea typeface="Meiryo UI" panose="020B0604030504040204" pitchFamily="50" charset="-128"/>
              </a:rPr>
              <a:t>：</a:t>
            </a:r>
            <a:r>
              <a:rPr lang="ja-JP" altLang="en-US" sz="900" b="0" i="0" dirty="0">
                <a:solidFill>
                  <a:srgbClr val="333333"/>
                </a:solidFill>
                <a:effectLst/>
                <a:latin typeface="Meiryo UI" panose="020B0604030504040204" pitchFamily="50" charset="-128"/>
                <a:ea typeface="Meiryo UI" panose="020B0604030504040204" pitchFamily="50" charset="-128"/>
              </a:rPr>
              <a:t>約</a:t>
            </a:r>
            <a:r>
              <a:rPr lang="en-US" altLang="ja-JP" sz="900" b="0" i="0" dirty="0">
                <a:solidFill>
                  <a:srgbClr val="333333"/>
                </a:solidFill>
                <a:effectLst/>
                <a:latin typeface="Meiryo UI" panose="020B0604030504040204" pitchFamily="50" charset="-128"/>
                <a:ea typeface="Meiryo UI" panose="020B0604030504040204" pitchFamily="50" charset="-128"/>
              </a:rPr>
              <a:t>35×28×14cm</a:t>
            </a:r>
          </a:p>
          <a:p>
            <a:pPr>
              <a:tabLst>
                <a:tab pos="542925" algn="l"/>
                <a:tab pos="715963" algn="l"/>
              </a:tabLst>
            </a:pPr>
            <a:r>
              <a:rPr lang="ja-JP" altLang="en-US" sz="900" spc="200" dirty="0">
                <a:latin typeface="Meiryo UI" panose="020B0604030504040204" pitchFamily="50" charset="-128"/>
                <a:ea typeface="Meiryo UI" panose="020B0604030504040204" pitchFamily="50" charset="-128"/>
              </a:rPr>
              <a:t>包装：</a:t>
            </a:r>
            <a:r>
              <a:rPr lang="ja-JP" altLang="en-US" sz="900" b="0" i="0" dirty="0">
                <a:solidFill>
                  <a:srgbClr val="333333"/>
                </a:solidFill>
                <a:effectLst/>
                <a:latin typeface="Meiryo UI" panose="020B0604030504040204" pitchFamily="50" charset="-128"/>
                <a:ea typeface="Meiryo UI" panose="020B0604030504040204" pitchFamily="50" charset="-128"/>
              </a:rPr>
              <a:t>透明袋入</a:t>
            </a:r>
            <a:endParaRPr lang="en-US" altLang="ja-JP" sz="900" dirty="0">
              <a:latin typeface="Meiryo UI" panose="020B0604030504040204" pitchFamily="50" charset="-128"/>
              <a:ea typeface="Meiryo UI" panose="020B0604030504040204" pitchFamily="50" charset="-128"/>
            </a:endParaRPr>
          </a:p>
          <a:p>
            <a:pPr>
              <a:tabLst>
                <a:tab pos="542925" algn="l"/>
                <a:tab pos="715963" algn="l"/>
              </a:tabLst>
            </a:pPr>
            <a:r>
              <a:rPr lang="ja-JP" altLang="en-US" sz="900" dirty="0">
                <a:latin typeface="Meiryo UI" panose="020B0604030504040204" pitchFamily="50" charset="-128"/>
                <a:ea typeface="Meiryo UI" panose="020B0604030504040204" pitchFamily="50" charset="-128"/>
              </a:rPr>
              <a:t>注意事項：</a:t>
            </a:r>
            <a:r>
              <a:rPr lang="ja-JP" altLang="en-US" sz="900" b="0" i="0" dirty="0">
                <a:solidFill>
                  <a:srgbClr val="333333"/>
                </a:solidFill>
                <a:effectLst/>
                <a:latin typeface="Meiryo UI" panose="020B0604030504040204" pitchFamily="50" charset="-128"/>
                <a:ea typeface="Meiryo UI" panose="020B0604030504040204" pitchFamily="50" charset="-128"/>
              </a:rPr>
              <a:t>注文単位は</a:t>
            </a:r>
            <a:r>
              <a:rPr lang="en-US" altLang="ja-JP" sz="900" b="0" i="0" dirty="0">
                <a:solidFill>
                  <a:srgbClr val="333333"/>
                </a:solidFill>
                <a:effectLst/>
                <a:latin typeface="Meiryo UI" panose="020B0604030504040204" pitchFamily="50" charset="-128"/>
                <a:ea typeface="Meiryo UI" panose="020B0604030504040204" pitchFamily="50" charset="-128"/>
              </a:rPr>
              <a:t>12</a:t>
            </a:r>
            <a:r>
              <a:rPr lang="ja-JP" altLang="en-US" sz="900" b="0" i="0" dirty="0">
                <a:solidFill>
                  <a:srgbClr val="333333"/>
                </a:solidFill>
                <a:effectLst/>
                <a:latin typeface="Meiryo UI" panose="020B0604030504040204" pitchFamily="50" charset="-128"/>
                <a:ea typeface="Meiryo UI" panose="020B0604030504040204" pitchFamily="50" charset="-128"/>
              </a:rPr>
              <a:t>枚になります。</a:t>
            </a:r>
            <a:endParaRPr lang="en-US" altLang="ja-JP" sz="900" spc="2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コンパクトにたためて携帯に便利な上、お買い物にぴったりのサイズ感が嬉しいマイバッグです。カラーバリエーションは豊富な</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色展開です。名入れデザインに合わせてお選びください。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79DB5A8A-8654-EB3F-ABBD-DC172F3495E3}"/>
              </a:ext>
            </a:extLst>
          </p:cNvPr>
          <p:cNvPicPr>
            <a:picLocks noChangeAspect="1"/>
          </p:cNvPicPr>
          <p:nvPr/>
        </p:nvPicPr>
        <p:blipFill>
          <a:blip r:embed="rId5"/>
          <a:stretch>
            <a:fillRect/>
          </a:stretch>
        </p:blipFill>
        <p:spPr>
          <a:xfrm>
            <a:off x="738534" y="1416182"/>
            <a:ext cx="3560089" cy="3560089"/>
          </a:xfrm>
          <a:prstGeom prst="rect">
            <a:avLst/>
          </a:prstGeom>
        </p:spPr>
      </p:pic>
    </p:spTree>
    <p:extLst>
      <p:ext uri="{BB962C8B-B14F-4D97-AF65-F5344CB8AC3E}">
        <p14:creationId xmlns:p14="http://schemas.microsoft.com/office/powerpoint/2010/main" val="134410023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643</TotalTime>
  <Words>3002</Words>
  <Application>Microsoft Office PowerPoint</Application>
  <PresentationFormat>画面に合わせる (4:3)</PresentationFormat>
  <Paragraphs>469</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248</cp:revision>
  <cp:lastPrinted>2021-07-20T08:57:41Z</cp:lastPrinted>
  <dcterms:created xsi:type="dcterms:W3CDTF">2021-06-21T09:41:39Z</dcterms:created>
  <dcterms:modified xsi:type="dcterms:W3CDTF">2024-07-19T06:43:26Z</dcterms:modified>
</cp:coreProperties>
</file>