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92" r:id="rId3"/>
    <p:sldId id="285" r:id="rId4"/>
    <p:sldId id="264" r:id="rId5"/>
    <p:sldId id="265" r:id="rId6"/>
    <p:sldId id="298" r:id="rId7"/>
    <p:sldId id="297" r:id="rId8"/>
    <p:sldId id="295" r:id="rId9"/>
    <p:sldId id="296" r:id="rId10"/>
    <p:sldId id="275" r:id="rId11"/>
    <p:sldId id="288" r:id="rId12"/>
    <p:sldId id="267" r:id="rId13"/>
    <p:sldId id="294" r:id="rId14"/>
    <p:sldId id="261" r:id="rId15"/>
    <p:sldId id="289" r:id="rId16"/>
    <p:sldId id="270" r:id="rId17"/>
    <p:sldId id="284" r:id="rId18"/>
    <p:sldId id="291" r:id="rId19"/>
    <p:sldId id="290" r:id="rId20"/>
    <p:sldId id="256" r:id="rId21"/>
    <p:sldId id="281" r:id="rId22"/>
    <p:sldId id="257" r:id="rId23"/>
    <p:sldId id="277" r:id="rId24"/>
    <p:sldId id="260" r:id="rId25"/>
    <p:sldId id="262" r:id="rId26"/>
    <p:sldId id="259" r:id="rId27"/>
    <p:sldId id="258" r:id="rId28"/>
    <p:sldId id="286" r:id="rId29"/>
    <p:sldId id="273" r:id="rId30"/>
    <p:sldId id="280" r:id="rId31"/>
    <p:sldId id="278" r:id="rId32"/>
    <p:sldId id="299" r:id="rId33"/>
    <p:sldId id="300"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12" autoAdjust="0"/>
    <p:restoredTop sz="94656"/>
  </p:normalViewPr>
  <p:slideViewPr>
    <p:cSldViewPr snapToGrid="0" snapToObjects="1">
      <p:cViewPr varScale="1">
        <p:scale>
          <a:sx n="83" d="100"/>
          <a:sy n="83" d="100"/>
        </p:scale>
        <p:origin x="144" y="1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2025/7/31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904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83128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089432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459189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3054649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025245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444050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21354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65931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093678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93568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571737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05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2025/7/31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2A9A95ED-60F8-4884-8EDA-3265CD7C26DC}" type="datetime">
              <a:rPr lang="en-US" sz="1200" b="0" strike="noStrike" spc="-1">
                <a:solidFill>
                  <a:srgbClr val="8B8B8B"/>
                </a:solidFill>
                <a:latin typeface="Calibri"/>
              </a:rPr>
              <a:t>7/31/2025</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C395EBE3-8AC4-4741-BFA9-4D166BF79C7D}"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extLst>
      <p:ext uri="{BB962C8B-B14F-4D97-AF65-F5344CB8AC3E}">
        <p14:creationId xmlns:p14="http://schemas.microsoft.com/office/powerpoint/2010/main" val="3856997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bmp"/><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29.jpe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ステンレスペットボトルクーラー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ステンレス鋼、</a:t>
            </a:r>
            <a:r>
              <a:rPr lang="en-US" altLang="ja-JP" sz="900" b="0" i="0" dirty="0">
                <a:solidFill>
                  <a:srgbClr val="333333"/>
                </a:solidFill>
                <a:effectLst/>
                <a:latin typeface="-apple-system"/>
              </a:rPr>
              <a:t>PP</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W95×H205×D85mm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化粧箱入り</a:t>
            </a:r>
            <a:endParaRPr lang="en-US" altLang="ja-JP" sz="900" b="0" i="0" dirty="0">
              <a:solidFill>
                <a:srgbClr val="333333"/>
              </a:solidFill>
              <a:effectLst/>
              <a:latin typeface="-apple-system"/>
            </a:endParaRPr>
          </a:p>
          <a:p>
            <a:pPr>
              <a:tabLst>
                <a:tab pos="542925" algn="l"/>
                <a:tab pos="715963" algn="l"/>
              </a:tabLst>
            </a:pPr>
            <a:r>
              <a:rPr lang="ja-JP" altLang="en-US" sz="900" dirty="0">
                <a:latin typeface="Meiryo UI" panose="020B0604030504040204" pitchFamily="34" charset="-128"/>
                <a:ea typeface="Meiryo UI" panose="020B0604030504040204" pitchFamily="34" charset="-128"/>
              </a:rPr>
              <a:t>注意事項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500ml</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600ml</a:t>
            </a:r>
            <a:r>
              <a:rPr lang="ja-JP" altLang="en-US" sz="900" b="0" i="0" dirty="0">
                <a:solidFill>
                  <a:srgbClr val="333333"/>
                </a:solidFill>
                <a:effectLst/>
                <a:latin typeface="-apple-system"/>
              </a:rPr>
              <a:t>のペットボトル専用</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ペットボトルを容器のまま入れて、真空二重構造でしっかり保冷しつつ持ち歩ける便利なステンレスクーラーです。全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色のカラー展開から選択可能。オリジナル名入れも格安で承ります。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96A756B4-4533-EA1E-C59B-0304E06CD68E}"/>
              </a:ext>
            </a:extLst>
          </p:cNvPr>
          <p:cNvPicPr>
            <a:picLocks noChangeAspect="1"/>
          </p:cNvPicPr>
          <p:nvPr/>
        </p:nvPicPr>
        <p:blipFill>
          <a:blip r:embed="rId5"/>
          <a:stretch>
            <a:fillRect/>
          </a:stretch>
        </p:blipFill>
        <p:spPr>
          <a:xfrm>
            <a:off x="709624" y="1400214"/>
            <a:ext cx="3633776" cy="3633776"/>
          </a:xfrm>
          <a:prstGeom prst="rect">
            <a:avLst/>
          </a:prstGeom>
        </p:spPr>
      </p:pic>
    </p:spTree>
    <p:extLst>
      <p:ext uri="{BB962C8B-B14F-4D97-AF65-F5344CB8AC3E}">
        <p14:creationId xmlns:p14="http://schemas.microsoft.com/office/powerpoint/2010/main" val="3622550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W76×H145×D30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注意事項：バッテリー容量</a:t>
            </a:r>
            <a:r>
              <a:rPr lang="en-US" altLang="ja-JP" sz="900" dirty="0">
                <a:latin typeface="Meiryo UI" panose="020B0604030504040204" pitchFamily="34" charset="-128"/>
                <a:ea typeface="Meiryo UI" panose="020B0604030504040204" pitchFamily="34" charset="-128"/>
              </a:rPr>
              <a:t>500mAh</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コンパクトで持ち歩きやすく、また収納可能なフック付きでスタンドとしても利用できるハンディ</a:t>
            </a:r>
            <a:r>
              <a:rPr lang="en-US" altLang="ja-JP" sz="1600" dirty="0"/>
              <a:t>SB</a:t>
            </a:r>
            <a:r>
              <a:rPr lang="ja-JP" altLang="en-US" sz="1600" dirty="0"/>
              <a:t>ファンです。カラーバリエーションは全</a:t>
            </a:r>
            <a:r>
              <a:rPr lang="en-US" altLang="ja-JP" sz="1600" dirty="0"/>
              <a:t>4</a:t>
            </a:r>
            <a:r>
              <a:rPr lang="ja-JP" altLang="en-US" sz="1600" dirty="0"/>
              <a:t>色展開。物販用や特典用にもおすすめ。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10ADBA23-C3A4-458E-6E28-D8A78EDE7119}"/>
              </a:ext>
            </a:extLst>
          </p:cNvPr>
          <p:cNvPicPr>
            <a:picLocks noChangeAspect="1"/>
          </p:cNvPicPr>
          <p:nvPr/>
        </p:nvPicPr>
        <p:blipFill>
          <a:blip r:embed="rId5"/>
          <a:stretch>
            <a:fillRect/>
          </a:stretch>
        </p:blipFill>
        <p:spPr>
          <a:xfrm>
            <a:off x="682457" y="1438835"/>
            <a:ext cx="3548586" cy="3548586"/>
          </a:xfrm>
          <a:prstGeom prst="rect">
            <a:avLst/>
          </a:prstGeom>
        </p:spPr>
      </p:pic>
    </p:spTree>
    <p:extLst>
      <p:ext uri="{BB962C8B-B14F-4D97-AF65-F5344CB8AC3E}">
        <p14:creationId xmlns:p14="http://schemas.microsoft.com/office/powerpoint/2010/main" val="536222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360ml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/Φ58×186(mm)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360ml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360ml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F2FF8E13-A629-EE1D-B1B5-D28C8E437CD1}"/>
              </a:ext>
            </a:extLst>
          </p:cNvPr>
          <p:cNvPicPr>
            <a:picLocks noChangeAspect="1"/>
          </p:cNvPicPr>
          <p:nvPr/>
        </p:nvPicPr>
        <p:blipFill>
          <a:blip r:embed="rId5"/>
          <a:stretch>
            <a:fillRect/>
          </a:stretch>
        </p:blipFill>
        <p:spPr>
          <a:xfrm>
            <a:off x="630616" y="1326390"/>
            <a:ext cx="3734870" cy="3734870"/>
          </a:xfrm>
          <a:prstGeom prst="rect">
            <a:avLst/>
          </a:prstGeom>
        </p:spPr>
      </p:pic>
    </p:spTree>
    <p:extLst>
      <p:ext uri="{BB962C8B-B14F-4D97-AF65-F5344CB8AC3E}">
        <p14:creationId xmlns:p14="http://schemas.microsoft.com/office/powerpoint/2010/main" val="109519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ビーチバッグ </a:t>
            </a:r>
            <a:r>
              <a:rPr lang="en-US" altLang="ja-JP" sz="2000" dirty="0">
                <a:solidFill>
                  <a:schemeClr val="bg1"/>
                </a:solidFill>
                <a:latin typeface="Meiryo UI" panose="020B0604030504040204" pitchFamily="34" charset="-128"/>
                <a:ea typeface="Meiryo UI" panose="020B0604030504040204" pitchFamily="34" charset="-128"/>
              </a:rPr>
              <a:t>5L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コーティング</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380×Φ190</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海や川などといった水辺でのレジャーにおすすめの防滴性のある</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リットルサイズのビーチバッグです。カラーバリエーションはホワイト、ブルー、ブラック、カーキの</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220599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ホームガーデン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65φ×100</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付属品：種、土、説明書、外に木製スプーン付き</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入れ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オシャレな缶詰め栽培キット。蓋を開けてお湯を注ぐと土が膨らみ、冷めたら種をまいて栽培スタート！プランツマーカーになるスプーンもセットで、ラベルはオリジナルプリント対応です。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3059735-AE3A-6D09-F11E-543CC1AF2377}"/>
              </a:ext>
            </a:extLst>
          </p:cNvPr>
          <p:cNvPicPr>
            <a:picLocks noChangeAspect="1"/>
          </p:cNvPicPr>
          <p:nvPr/>
        </p:nvPicPr>
        <p:blipFill>
          <a:blip r:embed="rId5"/>
          <a:stretch>
            <a:fillRect/>
          </a:stretch>
        </p:blipFill>
        <p:spPr>
          <a:xfrm>
            <a:off x="699277" y="1344616"/>
            <a:ext cx="3644144" cy="3644144"/>
          </a:xfrm>
          <a:prstGeom prst="rect">
            <a:avLst/>
          </a:prstGeom>
        </p:spPr>
      </p:pic>
    </p:spTree>
    <p:extLst>
      <p:ext uri="{BB962C8B-B14F-4D97-AF65-F5344CB8AC3E}">
        <p14:creationId xmlns:p14="http://schemas.microsoft.com/office/powerpoint/2010/main" val="112037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リップショルダー 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ナイロン</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700(</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120mm</a:t>
            </a:r>
            <a:r>
              <a:rPr lang="ja-JP" altLang="en-US" sz="900" dirty="0">
                <a:latin typeface="Meiryo UI" panose="020B0604030504040204" pitchFamily="34" charset="-128"/>
                <a:ea typeface="Meiryo UI" panose="020B0604030504040204" pitchFamily="34" charset="-128"/>
              </a:rPr>
              <a:t>、ショルダーストラップ</a:t>
            </a:r>
            <a:r>
              <a:rPr lang="en-US" altLang="ja-JP" sz="900" dirty="0">
                <a:latin typeface="Meiryo UI" panose="020B0604030504040204" pitchFamily="34" charset="-128"/>
                <a:ea typeface="Meiryo UI" panose="020B0604030504040204" pitchFamily="34" charset="-128"/>
              </a:rPr>
              <a:t>105mm</a:t>
            </a:r>
            <a:r>
              <a:rPr lang="ja-JP" altLang="en-US" sz="900" dirty="0">
                <a:latin typeface="Meiryo UI" panose="020B0604030504040204" pitchFamily="34" charset="-128"/>
                <a:ea typeface="Meiryo UI" panose="020B0604030504040204" pitchFamily="34" charset="-128"/>
              </a:rPr>
              <a:t>（調整可能）</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a:t>
            </a:r>
            <a:r>
              <a:rPr lang="en-US" altLang="ja-JP" sz="900" dirty="0">
                <a:latin typeface="Meiryo UI" panose="020B0604030504040204" pitchFamily="34" charset="-128"/>
                <a:ea typeface="Meiryo UI" panose="020B0604030504040204" pitchFamily="34" charset="-128"/>
              </a:rPr>
              <a:t>6</a:t>
            </a:r>
            <a:r>
              <a:rPr lang="ja-JP" altLang="en-US" sz="900">
                <a:latin typeface="Meiryo UI" panose="020B0604030504040204" pitchFamily="34" charset="-128"/>
                <a:ea typeface="Meiryo UI" panose="020B0604030504040204" pitchFamily="34" charset="-128"/>
              </a:rPr>
              <a:t>色　袋</a:t>
            </a:r>
            <a:r>
              <a:rPr lang="ja-JP" altLang="en-US" sz="900" dirty="0">
                <a:latin typeface="Meiryo UI" panose="020B0604030504040204" pitchFamily="34" charset="-128"/>
                <a:ea typeface="Meiryo UI" panose="020B0604030504040204" pitchFamily="34" charset="-128"/>
              </a:rPr>
              <a:t>口ドットボタン付。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ストラップ：ポリエステル。◎素材の特性上</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熱をかけると縮む場合がございます。◎ポリエステル素材の染色には分散染料を用いている為、熱加工によりブリードを起こす可能性がございます。お取り扱いにはご注意ください。</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パッカブル機能付きでコンパクトに収納できる見た目もオシャレなマルシェバッグです。スマホや財布を入れるのに最適な内ポケット付きや、水や汚れを弾く撥水機能もとっても便利。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0" name="Picture 26">
            <a:extLst>
              <a:ext uri="{FF2B5EF4-FFF2-40B4-BE49-F238E27FC236}">
                <a16:creationId xmlns:a16="http://schemas.microsoft.com/office/drawing/2014/main" id="{BC6A0963-2A1A-D2D6-2F5C-E10C40309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12" y="1354776"/>
            <a:ext cx="3720325" cy="372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568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ノート型電子メモパッド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/125×95×12mm</a:t>
            </a:r>
          </a:p>
          <a:p>
            <a:r>
              <a:rPr lang="ja-JP" altLang="en-US" sz="900" dirty="0">
                <a:latin typeface="Meiryo UI" panose="020B0604030504040204" pitchFamily="34" charset="-128"/>
                <a:ea typeface="Meiryo UI" panose="020B0604030504040204" pitchFamily="34" charset="-128"/>
              </a:rPr>
              <a:t>備考：ボタン電池</a:t>
            </a:r>
            <a:r>
              <a:rPr lang="en-US" altLang="ja-JP" sz="900" dirty="0">
                <a:latin typeface="Meiryo UI" panose="020B0604030504040204" pitchFamily="34" charset="-128"/>
                <a:ea typeface="Meiryo UI" panose="020B0604030504040204" pitchFamily="34" charset="-128"/>
              </a:rPr>
              <a:t>(CR1220)1</a:t>
            </a:r>
            <a:r>
              <a:rPr lang="ja-JP" altLang="en-US" sz="900" dirty="0">
                <a:latin typeface="Meiryo UI" panose="020B0604030504040204" pitchFamily="34" charset="-128"/>
                <a:ea typeface="Meiryo UI" panose="020B0604030504040204" pitchFamily="34" charset="-128"/>
              </a:rPr>
              <a:t>ケ付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モニター</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カバー付きのため持ち歩きもしやすいノート型の電子メモパッドです。会議などには非常に役立ちます。イベントやキャンペーンのノベルティ用、特典用、景品用などにおすすめです。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3AA3EAC-39EB-659B-9EA4-62CCA741124C}"/>
              </a:ext>
            </a:extLst>
          </p:cNvPr>
          <p:cNvPicPr>
            <a:picLocks noChangeAspect="1"/>
          </p:cNvPicPr>
          <p:nvPr/>
        </p:nvPicPr>
        <p:blipFill>
          <a:blip r:embed="rId5"/>
          <a:stretch>
            <a:fillRect/>
          </a:stretch>
        </p:blipFill>
        <p:spPr>
          <a:xfrm>
            <a:off x="741448" y="1411148"/>
            <a:ext cx="3565369" cy="3565369"/>
          </a:xfrm>
          <a:prstGeom prst="rect">
            <a:avLst/>
          </a:prstGeom>
        </p:spPr>
      </p:pic>
    </p:spTree>
    <p:extLst>
      <p:ext uri="{BB962C8B-B14F-4D97-AF65-F5344CB8AC3E}">
        <p14:creationId xmlns:p14="http://schemas.microsoft.com/office/powerpoint/2010/main" val="4226565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アクリルジオラマ</a:t>
            </a:r>
            <a:r>
              <a:rPr lang="en-US" altLang="ja-JP" sz="2000" dirty="0">
                <a:solidFill>
                  <a:schemeClr val="bg1"/>
                </a:solidFill>
                <a:latin typeface="Meiryo UI" panose="020B0604030504040204" pitchFamily="34" charset="-128"/>
                <a:ea typeface="Meiryo UI" panose="020B0604030504040204" pitchFamily="34" charset="-128"/>
              </a:rPr>
              <a:t>(L) </a:t>
            </a:r>
            <a:r>
              <a:rPr lang="ja-JP" altLang="en-US" sz="2000" dirty="0">
                <a:solidFill>
                  <a:schemeClr val="bg1"/>
                </a:solidFill>
                <a:latin typeface="Meiryo UI" panose="020B0604030504040204" pitchFamily="34" charset="-128"/>
                <a:ea typeface="Meiryo UI" panose="020B0604030504040204" pitchFamily="34" charset="-128"/>
              </a:rPr>
              <a:t>クリア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素材：アクリル</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200×270×3(mm)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デザインに合わせてカットできるキャラクターパーツに加え、背景や台座までフルカラーでオリジナルプリントできるアクリルジオラマ</a:t>
            </a:r>
            <a:r>
              <a:rPr lang="en-US" altLang="ja-JP" sz="1600" dirty="0"/>
              <a:t>L</a:t>
            </a:r>
            <a:r>
              <a:rPr lang="ja-JP" altLang="en-US" sz="1600" dirty="0"/>
              <a:t>サイズ。存在感のあるオリジナルグッズとしておすすめです。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AC261FF3-FA72-5BCF-74AF-A29F67F692C1}"/>
              </a:ext>
            </a:extLst>
          </p:cNvPr>
          <p:cNvPicPr>
            <a:picLocks noChangeAspect="1"/>
          </p:cNvPicPr>
          <p:nvPr/>
        </p:nvPicPr>
        <p:blipFill>
          <a:blip r:embed="rId5"/>
          <a:stretch>
            <a:fillRect/>
          </a:stretch>
        </p:blipFill>
        <p:spPr>
          <a:xfrm>
            <a:off x="739932" y="1411148"/>
            <a:ext cx="3544128" cy="3544128"/>
          </a:xfrm>
          <a:prstGeom prst="rect">
            <a:avLst/>
          </a:prstGeom>
        </p:spPr>
      </p:pic>
    </p:spTree>
    <p:extLst>
      <p:ext uri="{BB962C8B-B14F-4D97-AF65-F5344CB8AC3E}">
        <p14:creationId xmlns:p14="http://schemas.microsoft.com/office/powerpoint/2010/main" val="3598805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アクリルウッドフレーム</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err="1">
                <a:solidFill>
                  <a:srgbClr val="333333"/>
                </a:solidFill>
                <a:effectLst/>
                <a:latin typeface="-apple-system"/>
              </a:rPr>
              <a:t>mDF</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アクリル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127×114×33mm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薄紙</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エアパッキン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a:t>
            </a:r>
            <a:r>
              <a:rPr lang="ja-JP" altLang="en-US" sz="900" b="0" i="0" dirty="0">
                <a:solidFill>
                  <a:srgbClr val="333333"/>
                </a:solidFill>
                <a:effectLst/>
                <a:latin typeface="-apple-system"/>
              </a:rPr>
              <a:t>判サイズ対応</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台紙のデザインは弊社の都合により変わることが</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あります</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卒業や入園をはじめさまざまな記念用として人気の高いフォトフレームです。アクリルとウッドを組み合わせた高級感のあるデザインが格好良い！定番のホワイトとブラックの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3629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アクリルフォトフレーム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素材：アクリル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127×90×15mm</a:t>
            </a:r>
          </a:p>
          <a:p>
            <a:r>
              <a:rPr lang="ja-JP" altLang="en-US" sz="900" dirty="0">
                <a:latin typeface="Meiryo UI" panose="020B0604030504040204" pitchFamily="34" charset="-128"/>
                <a:ea typeface="Meiryo UI" panose="020B0604030504040204" pitchFamily="34" charset="-128"/>
              </a:rPr>
              <a:t>付属品：取説付</a:t>
            </a:r>
          </a:p>
          <a:p>
            <a:r>
              <a:rPr lang="ja-JP" altLang="en-US" sz="900" dirty="0">
                <a:latin typeface="Meiryo UI" panose="020B0604030504040204" pitchFamily="34" charset="-128"/>
                <a:ea typeface="Meiryo UI" panose="020B0604030504040204" pitchFamily="34" charset="-128"/>
              </a:rPr>
              <a:t>包装：薄紙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エアパッキン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a:t>
            </a:r>
            <a:r>
              <a:rPr lang="ja-JP" altLang="en-US" sz="900" dirty="0">
                <a:latin typeface="Meiryo UI" panose="020B0604030504040204" pitchFamily="34" charset="-128"/>
                <a:ea typeface="Meiryo UI" panose="020B0604030504040204" pitchFamily="34" charset="-128"/>
              </a:rPr>
              <a:t>判サイズ対応</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台紙のデザインは弊社の都合により変わることがあります</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すっきりとしたシンプルでオシャレなアクリル素材のフォトフレームです。留め具はマグネット仕様となっておりますので、簡単に取り外すことが可能。カラーバリエーションは全</a:t>
            </a:r>
            <a:r>
              <a:rPr lang="en-US" altLang="ja-JP" sz="1600" dirty="0"/>
              <a:t>3</a:t>
            </a:r>
            <a:r>
              <a:rPr lang="ja-JP" altLang="en-US" sz="1600" dirty="0"/>
              <a:t>色です。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257E882-FFDC-C911-01F0-02067719B3E0}"/>
              </a:ext>
            </a:extLst>
          </p:cNvPr>
          <p:cNvPicPr>
            <a:picLocks noChangeAspect="1"/>
          </p:cNvPicPr>
          <p:nvPr/>
        </p:nvPicPr>
        <p:blipFill>
          <a:blip r:embed="rId5"/>
          <a:stretch>
            <a:fillRect/>
          </a:stretch>
        </p:blipFill>
        <p:spPr>
          <a:xfrm>
            <a:off x="672444" y="1441261"/>
            <a:ext cx="3560088" cy="3560088"/>
          </a:xfrm>
          <a:prstGeom prst="rect">
            <a:avLst/>
          </a:prstGeom>
        </p:spPr>
      </p:pic>
    </p:spTree>
    <p:extLst>
      <p:ext uri="{BB962C8B-B14F-4D97-AF65-F5344CB8AC3E}">
        <p14:creationId xmlns:p14="http://schemas.microsoft.com/office/powerpoint/2010/main" val="2739074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アイスネックリング</a:t>
            </a: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本体／（外側）</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（内容物）</a:t>
            </a:r>
            <a:r>
              <a:rPr lang="en-US" altLang="ja-JP" sz="900" dirty="0">
                <a:latin typeface="Meiryo UI" panose="020B0604030504040204" pitchFamily="34" charset="-128"/>
                <a:ea typeface="Meiryo UI" panose="020B0604030504040204" pitchFamily="34" charset="-128"/>
              </a:rPr>
              <a:t>PCM</a:t>
            </a:r>
            <a:r>
              <a:rPr lang="ja-JP" altLang="en-US" sz="900" dirty="0">
                <a:latin typeface="Meiryo UI" panose="020B0604030504040204" pitchFamily="34" charset="-128"/>
                <a:ea typeface="Meiryo UI" panose="020B0604030504040204" pitchFamily="34" charset="-128"/>
              </a:rPr>
              <a:t>　　ポーチ／</a:t>
            </a:r>
            <a:r>
              <a:rPr lang="en-US" altLang="ja-JP" sz="900" dirty="0">
                <a:latin typeface="Meiryo UI" panose="020B0604030504040204" pitchFamily="34" charset="-128"/>
                <a:ea typeface="Meiryo UI" panose="020B0604030504040204" pitchFamily="34" charset="-128"/>
              </a:rPr>
              <a:t>EVA</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本体／首回り約</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ポーチ／約</a:t>
            </a:r>
            <a:r>
              <a:rPr lang="en-US" altLang="ja-JP" sz="900" dirty="0">
                <a:latin typeface="Meiryo UI" panose="020B0604030504040204" pitchFamily="34" charset="-128"/>
                <a:ea typeface="Meiryo UI" panose="020B0604030504040204" pitchFamily="34" charset="-128"/>
              </a:rPr>
              <a:t>W185×H195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真夏の熱中症対策にオススメのアイスネックリング。冷蔵庫・冷凍庫・冷水でリングを冷やせばくり返し何度も使用することができます。冷やしたリングを収納して持ち歩ける専用ポーチ付きです。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3ADCF03B-3EC6-5EF1-D83D-B8C6D082AE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859" y="1486949"/>
            <a:ext cx="3485099" cy="348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バイカラーサーモステンレスボトル</a:t>
            </a:r>
            <a:r>
              <a:rPr lang="en-US" altLang="ja-JP" sz="2000" dirty="0">
                <a:solidFill>
                  <a:schemeClr val="bg1"/>
                </a:solidFill>
                <a:latin typeface="Meiryo UI" panose="020B0604030504040204" pitchFamily="34" charset="-128"/>
                <a:ea typeface="Meiryo UI" panose="020B0604030504040204" pitchFamily="34" charset="-128"/>
              </a:rPr>
              <a:t>300ml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スモークピンク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スモークブルー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Φ57×165(mm)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300ml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300ml</a:t>
            </a:r>
            <a:r>
              <a:rPr lang="ja-JP" altLang="en-US" sz="1600" dirty="0"/>
              <a:t>サイズのバイカラーがおしゃれなステンレスボトルです。保冷保温効果に優れた真空二層構造で美味しい飲み物を美味しい温度のまま持ち歩けます。全</a:t>
            </a:r>
            <a:r>
              <a:rPr lang="en-US" altLang="ja-JP" sz="1600" dirty="0"/>
              <a:t>6</a:t>
            </a:r>
            <a:r>
              <a:rPr lang="ja-JP" altLang="en-US" sz="1600" dirty="0"/>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D546BF2D-6554-55E8-7C05-3C1AEC7576C6}"/>
              </a:ext>
            </a:extLst>
          </p:cNvPr>
          <p:cNvPicPr>
            <a:picLocks noChangeAspect="1"/>
          </p:cNvPicPr>
          <p:nvPr/>
        </p:nvPicPr>
        <p:blipFill>
          <a:blip r:embed="rId5"/>
          <a:stretch>
            <a:fillRect/>
          </a:stretch>
        </p:blipFill>
        <p:spPr>
          <a:xfrm>
            <a:off x="676994" y="1334729"/>
            <a:ext cx="3714322" cy="3714322"/>
          </a:xfrm>
          <a:prstGeom prst="rect">
            <a:avLst/>
          </a:prstGeom>
        </p:spPr>
      </p:pic>
    </p:spTree>
    <p:extLst>
      <p:ext uri="{BB962C8B-B14F-4D97-AF65-F5344CB8AC3E}">
        <p14:creationId xmlns:p14="http://schemas.microsoft.com/office/powerpoint/2010/main" val="1438317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2562311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涼感フェイスタオル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ボトルケース付</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ホワイト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タオル／ポリエステル　　ボトル／</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タオル／約</a:t>
            </a:r>
            <a:r>
              <a:rPr lang="en-US" altLang="ja-JP" sz="900" dirty="0">
                <a:latin typeface="Meiryo UI" panose="020B0604030504040204" pitchFamily="34" charset="-128"/>
                <a:ea typeface="Meiryo UI" panose="020B0604030504040204" pitchFamily="34" charset="-128"/>
              </a:rPr>
              <a:t>W850×H340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φ74×163</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収納用の専用ボトルケースが付いた、涼感フェイスタオル。抗菌防臭加工により、菌の繁殖を抑え、臭いの発生を防ぎます。夏フェスやスポーツイベントのノベルティや物販品にご活用ください。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9DC61E48-059D-7553-011C-7B892727F8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24" y="1522598"/>
            <a:ext cx="3640270" cy="364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637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カチオン染めミニブランケット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680×500(mm)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200×320(mm)</a:t>
            </a:r>
          </a:p>
          <a:p>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染色工程における</a:t>
            </a:r>
            <a:r>
              <a:rPr lang="en-US" altLang="ja-JP" sz="1600" dirty="0"/>
              <a:t>CO2</a:t>
            </a:r>
            <a:r>
              <a:rPr lang="ja-JP" altLang="en-US" sz="1600" dirty="0"/>
              <a:t>排出量が少なくエネルギー消費量も少ないため、地球環境に優しいカチオン染めで作られたミニブランケットです。</a:t>
            </a:r>
            <a:r>
              <a:rPr lang="en-US" altLang="ja-JP" sz="1600" dirty="0"/>
              <a:t>3</a:t>
            </a:r>
            <a:r>
              <a:rPr lang="ja-JP" altLang="en-US" sz="1600" dirty="0"/>
              <a:t>色のカラーバリエーションから選択可能。</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28A0FC1-E566-0B21-B5EC-7FC8796D1D33}"/>
              </a:ext>
            </a:extLst>
          </p:cNvPr>
          <p:cNvPicPr>
            <a:picLocks noChangeAspect="1"/>
          </p:cNvPicPr>
          <p:nvPr/>
        </p:nvPicPr>
        <p:blipFill>
          <a:blip r:embed="rId5"/>
          <a:stretch>
            <a:fillRect/>
          </a:stretch>
        </p:blipFill>
        <p:spPr>
          <a:xfrm>
            <a:off x="705542" y="1446427"/>
            <a:ext cx="3560089" cy="3560089"/>
          </a:xfrm>
          <a:prstGeom prst="rect">
            <a:avLst/>
          </a:prstGeom>
        </p:spPr>
      </p:pic>
    </p:spTree>
    <p:extLst>
      <p:ext uri="{BB962C8B-B14F-4D97-AF65-F5344CB8AC3E}">
        <p14:creationId xmlns:p14="http://schemas.microsoft.com/office/powerpoint/2010/main" val="681339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神戸浪漫 クッキーアソートギフト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注意事項：賞味期間：</a:t>
            </a:r>
            <a:r>
              <a:rPr lang="en-US" altLang="ja-JP" sz="900" dirty="0">
                <a:latin typeface="Meiryo UI" panose="020B0604030504040204" pitchFamily="34" charset="-128"/>
                <a:ea typeface="Meiryo UI" panose="020B0604030504040204" pitchFamily="34" charset="-128"/>
              </a:rPr>
              <a:t>180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常温</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カフェキャラメルクッキー</a:t>
            </a:r>
            <a:r>
              <a:rPr lang="en-US" altLang="ja-JP" sz="900" dirty="0">
                <a:latin typeface="Meiryo UI" panose="020B0604030504040204" pitchFamily="34" charset="-128"/>
                <a:ea typeface="Meiryo UI" panose="020B0604030504040204" pitchFamily="34" charset="-128"/>
              </a:rPr>
              <a:t>×4 </a:t>
            </a:r>
            <a:r>
              <a:rPr lang="ja-JP" altLang="en-US" sz="900" dirty="0">
                <a:latin typeface="Meiryo UI" panose="020B0604030504040204" pitchFamily="34" charset="-128"/>
                <a:ea typeface="Meiryo UI" panose="020B0604030504040204" pitchFamily="34" charset="-128"/>
              </a:rPr>
              <a:t>モザイククッキー</a:t>
            </a:r>
            <a:r>
              <a:rPr lang="en-US" altLang="ja-JP" sz="900" dirty="0">
                <a:latin typeface="Meiryo UI" panose="020B0604030504040204" pitchFamily="34" charset="-128"/>
                <a:ea typeface="Meiryo UI" panose="020B0604030504040204" pitchFamily="34" charset="-128"/>
              </a:rPr>
              <a:t>×4 </a:t>
            </a:r>
            <a:r>
              <a:rPr lang="ja-JP" altLang="en-US" sz="900" dirty="0">
                <a:latin typeface="Meiryo UI" panose="020B0604030504040204" pitchFamily="34" charset="-128"/>
                <a:ea typeface="Meiryo UI" panose="020B0604030504040204" pitchFamily="34" charset="-128"/>
              </a:rPr>
              <a:t>プレーンクッキー</a:t>
            </a:r>
            <a:r>
              <a:rPr lang="en-US" altLang="ja-JP" sz="900" dirty="0">
                <a:latin typeface="Meiryo UI" panose="020B0604030504040204" pitchFamily="34" charset="-128"/>
                <a:ea typeface="Meiryo UI" panose="020B0604030504040204" pitchFamily="34" charset="-128"/>
              </a:rPr>
              <a:t>×4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カフェキャラメルクッキー、モザイククッキー、プレーンクッキーの</a:t>
            </a:r>
            <a:r>
              <a:rPr lang="en-US" altLang="ja-JP" sz="1600" dirty="0"/>
              <a:t>3</a:t>
            </a:r>
            <a:r>
              <a:rPr lang="ja-JP" altLang="en-US" sz="1600" dirty="0"/>
              <a:t>種類がそれぞれ</a:t>
            </a:r>
            <a:r>
              <a:rPr lang="en-US" altLang="ja-JP" sz="1600" dirty="0"/>
              <a:t>4</a:t>
            </a:r>
            <a:r>
              <a:rPr lang="ja-JP" altLang="en-US" sz="1600" dirty="0"/>
              <a:t>枚ずつ詰め合わさったクッキーアソート。味はもちろん、それぞれ食感も違うため楽しめます。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D8F4CF65-433E-BC83-5DBB-A6D66EA4B3D3}"/>
              </a:ext>
            </a:extLst>
          </p:cNvPr>
          <p:cNvPicPr>
            <a:picLocks noChangeAspect="1"/>
          </p:cNvPicPr>
          <p:nvPr/>
        </p:nvPicPr>
        <p:blipFill>
          <a:blip r:embed="rId5"/>
          <a:stretch>
            <a:fillRect/>
          </a:stretch>
        </p:blipFill>
        <p:spPr>
          <a:xfrm>
            <a:off x="759271" y="1488798"/>
            <a:ext cx="3524535" cy="3524535"/>
          </a:xfrm>
          <a:prstGeom prst="rect">
            <a:avLst/>
          </a:prstGeom>
        </p:spPr>
      </p:pic>
    </p:spTree>
    <p:extLst>
      <p:ext uri="{BB962C8B-B14F-4D97-AF65-F5344CB8AC3E}">
        <p14:creationId xmlns:p14="http://schemas.microsoft.com/office/powerpoint/2010/main" val="3657077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オリジナル巾着（中）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（メロンアムンゼン）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W200×H260mm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昇華転写印刷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12365"/>
          </a:xfrm>
          <a:prstGeom prst="rect">
            <a:avLst/>
          </a:prstGeom>
          <a:noFill/>
        </p:spPr>
        <p:txBody>
          <a:bodyPr wrap="square" lIns="0" tIns="46800" rIns="0" spcCol="360000" rtlCol="0">
            <a:spAutoFit/>
          </a:bodyPr>
          <a:lstStyle/>
          <a:p>
            <a:pPr algn="just">
              <a:lnSpc>
                <a:spcPts val="2400"/>
              </a:lnSpc>
            </a:pPr>
            <a:r>
              <a:rPr lang="ja-JP" altLang="en-US" sz="1600" dirty="0"/>
              <a:t>中サイズの、上品で高級感のあるメロンアムンゼン生地を使用した巾着です。ワンポイントから総柄まで、どんなフルカラーデザインでもプリント可能です。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0977E882-9FFA-8424-8F10-C947D704D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50" y="1390173"/>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7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目盛り付ハンドルボトル 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、他　シェイカーボール：シリコン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Φ76×217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シェイカーボール／</a:t>
            </a:r>
            <a:r>
              <a:rPr lang="en-US" altLang="ja-JP" sz="900" dirty="0">
                <a:latin typeface="Meiryo UI" panose="020B0604030504040204" pitchFamily="34" charset="-128"/>
                <a:ea typeface="Meiryo UI" panose="020B0604030504040204" pitchFamily="34" charset="-128"/>
              </a:rPr>
              <a:t>Φ30×30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運動時に実用的な、指に引っ掛けられるハンドルが付いた容量目盛り付きのフロストボトルにオリジナルシリコン製シェイカーボールが付いたセット商品です。口径が大きいので洗浄もらくらくです。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C412027-2536-9D39-9C0B-915796EE4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19" y="1434753"/>
            <a:ext cx="3475353" cy="347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268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W80×H174×D27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ハンドル部分をコンパクトに折り畳めば、デスクファンとしても使える！小さく畳める持ち運びに便利な</a:t>
            </a:r>
            <a:r>
              <a:rPr lang="en-US" altLang="ja-JP" sz="1600" dirty="0"/>
              <a:t>USB</a:t>
            </a:r>
            <a:r>
              <a:rPr lang="ja-JP" altLang="en-US" sz="1600" dirty="0"/>
              <a:t>充電式のハンディファン。夏のライブ・イベント会場の物販品にもオススメです。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4BE45D3-A320-43C4-16CE-E577F5FD6469}"/>
              </a:ext>
            </a:extLst>
          </p:cNvPr>
          <p:cNvPicPr>
            <a:picLocks noChangeAspect="1"/>
          </p:cNvPicPr>
          <p:nvPr/>
        </p:nvPicPr>
        <p:blipFill>
          <a:blip r:embed="rId5"/>
          <a:stretch>
            <a:fillRect/>
          </a:stretch>
        </p:blipFill>
        <p:spPr>
          <a:xfrm>
            <a:off x="733664" y="1371901"/>
            <a:ext cx="3671454" cy="3671454"/>
          </a:xfrm>
          <a:prstGeom prst="rect">
            <a:avLst/>
          </a:prstGeom>
        </p:spPr>
      </p:pic>
    </p:spTree>
    <p:extLst>
      <p:ext uri="{BB962C8B-B14F-4D97-AF65-F5344CB8AC3E}">
        <p14:creationId xmlns:p14="http://schemas.microsoft.com/office/powerpoint/2010/main" val="4226083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暑さ対策</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点セット</a:t>
            </a:r>
            <a:r>
              <a:rPr lang="en-US" altLang="ja-JP" sz="2000" dirty="0">
                <a:solidFill>
                  <a:schemeClr val="bg1"/>
                </a:solidFill>
                <a:latin typeface="Meiryo UI" panose="020B0604030504040204" pitchFamily="34" charset="-128"/>
                <a:ea typeface="Meiryo UI" panose="020B0604030504040204" pitchFamily="34" charset="-128"/>
              </a:rPr>
              <a:t>B</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50" charset="-128"/>
                <a:ea typeface="Meiryo UI" panose="020B0604030504040204" pitchFamily="50" charset="-128"/>
              </a:rPr>
              <a:t>	</a:t>
            </a:r>
            <a:r>
              <a:rPr lang="ja-JP" altLang="en-US" sz="900" b="0" i="0" dirty="0">
                <a:solidFill>
                  <a:srgbClr val="333333"/>
                </a:solidFill>
                <a:effectLst/>
                <a:latin typeface="Meiryo UI" panose="020B0604030504040204" pitchFamily="50" charset="-128"/>
                <a:ea typeface="Meiryo UI" panose="020B0604030504040204" pitchFamily="50" charset="-128"/>
              </a:rPr>
              <a:t>ポリ袋入</a:t>
            </a:r>
            <a:endParaRPr lang="en-US" altLang="ja-JP" sz="900" b="0" i="0" dirty="0">
              <a:solidFill>
                <a:srgbClr val="333333"/>
              </a:solidFill>
              <a:effectLst/>
              <a:latin typeface="Meiryo UI" panose="020B0604030504040204" pitchFamily="50" charset="-128"/>
              <a:ea typeface="Meiryo UI" panose="020B0604030504040204" pitchFamily="50" charset="-128"/>
            </a:endParaRPr>
          </a:p>
          <a:p>
            <a:pPr>
              <a:tabLst>
                <a:tab pos="542925" algn="l"/>
                <a:tab pos="715963" algn="l"/>
              </a:tabLst>
            </a:pPr>
            <a:r>
              <a:rPr lang="ja-JP" altLang="en-US" sz="900" b="0" i="0" dirty="0">
                <a:solidFill>
                  <a:srgbClr val="333333"/>
                </a:solidFill>
                <a:effectLst/>
                <a:latin typeface="-apple-system"/>
              </a:rPr>
              <a:t>注意事項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セット商品の色・柄は写真と異なる場合があります</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b="0" i="0" dirty="0">
                <a:solidFill>
                  <a:srgbClr val="333333"/>
                </a:solidFill>
                <a:effectLst/>
                <a:latin typeface="-apple-system"/>
              </a:rPr>
              <a:t>備　考　  </a:t>
            </a:r>
            <a:r>
              <a:rPr lang="ja-JP" altLang="en-US" sz="900" dirty="0">
                <a:latin typeface="Meiryo UI" panose="020B0604030504040204" pitchFamily="34" charset="-128"/>
                <a:ea typeface="Meiryo UI" panose="020B0604030504040204" pitchFamily="34" charset="-128"/>
              </a:rPr>
              <a:t> ：コレット 保冷温ランチバッグ・暑さ対策の手引きせんす・涼感タオル・ペットボトル携帯用ホルダー・エコでクールなミストファン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ハンディミストファンをはじめ、有効な暑さ対策が書かれた手引せんすや涼感タオル、ペットボトル携帯用ホルダー、それらをひと纏めにできる保冷温ランチバッグの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点セット。</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49F0B40A-0224-8EBE-4C40-2EB0E171E4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474" y="1503899"/>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724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デスクライト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41cmmm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,68×35×130mm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パソコンの</a:t>
            </a:r>
            <a:r>
              <a:rPr lang="en-US" altLang="ja-JP" sz="1600" dirty="0"/>
              <a:t>USB</a:t>
            </a:r>
            <a:r>
              <a:rPr lang="ja-JP" altLang="en-US" sz="1600" dirty="0"/>
              <a:t>ポートに挿すだけで使える</a:t>
            </a:r>
            <a:r>
              <a:rPr lang="en-US" altLang="ja-JP" sz="1600" dirty="0"/>
              <a:t>USB</a:t>
            </a:r>
            <a:r>
              <a:rPr lang="ja-JP" altLang="en-US" sz="1600" dirty="0"/>
              <a:t>給電式デスクライト。卓上やベッドサイドで使いやすい、</a:t>
            </a:r>
            <a:r>
              <a:rPr lang="en-US" altLang="ja-JP" sz="1600" dirty="0"/>
              <a:t>360</a:t>
            </a:r>
            <a:r>
              <a:rPr lang="ja-JP" altLang="en-US" sz="1600" dirty="0"/>
              <a:t>度角度調整自由なフレキシブルアームを採用。明るさは</a:t>
            </a:r>
            <a:r>
              <a:rPr lang="en-US" altLang="ja-JP" sz="1600" dirty="0"/>
              <a:t>3</a:t>
            </a:r>
            <a:r>
              <a:rPr lang="ja-JP" altLang="en-US" sz="1600" dirty="0"/>
              <a:t>段階で調整できます。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D1B04256-54E0-3920-115D-08F6516B4F5C}"/>
              </a:ext>
            </a:extLst>
          </p:cNvPr>
          <p:cNvPicPr>
            <a:picLocks noChangeAspect="1"/>
          </p:cNvPicPr>
          <p:nvPr/>
        </p:nvPicPr>
        <p:blipFill>
          <a:blip r:embed="rId5"/>
          <a:stretch>
            <a:fillRect/>
          </a:stretch>
        </p:blipFill>
        <p:spPr>
          <a:xfrm>
            <a:off x="669076" y="1369968"/>
            <a:ext cx="3654589" cy="3654589"/>
          </a:xfrm>
          <a:prstGeom prst="rect">
            <a:avLst/>
          </a:prstGeom>
        </p:spPr>
      </p:pic>
    </p:spTree>
    <p:extLst>
      <p:ext uri="{BB962C8B-B14F-4D97-AF65-F5344CB8AC3E}">
        <p14:creationId xmlns:p14="http://schemas.microsoft.com/office/powerpoint/2010/main" val="3402687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手ぶライト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397×36×21mm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/215×40×25mm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豊田合成製</a:t>
            </a:r>
            <a:r>
              <a:rPr lang="en-US" altLang="zh-TW" sz="900" b="0" i="0" dirty="0">
                <a:solidFill>
                  <a:srgbClr val="333333"/>
                </a:solidFill>
                <a:effectLst/>
                <a:latin typeface="-apple-system"/>
              </a:rPr>
              <a:t>LED</a:t>
            </a:r>
            <a:r>
              <a:rPr lang="zh-TW" altLang="en-US" sz="900" b="0" i="0" dirty="0">
                <a:solidFill>
                  <a:srgbClr val="333333"/>
                </a:solidFill>
                <a:effectLst/>
                <a:latin typeface="-apple-system"/>
              </a:rPr>
              <a:t>使用</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首にかけて下げることが出来るため夜間の散歩やアウトドアシーンなどにとっても便利なライトです。カラーバリエーションはホワイト、イエロー、ブルー、ピンクの</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54210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ハンドルサーモボトル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3</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容器部</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ステンレス、蓋</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・ステンレス・シリコン、ハンドル</a:t>
            </a:r>
            <a:r>
              <a:rPr lang="en-US" altLang="ja-JP" sz="900" spc="200" dirty="0">
                <a:latin typeface="Meiryo UI" panose="020B0604030504040204" pitchFamily="34" charset="-128"/>
                <a:ea typeface="Meiryo UI" panose="020B0604030504040204" pitchFamily="34" charset="-128"/>
              </a:rPr>
              <a:t>:EVA</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W80×D74×H153mm(</a:t>
            </a:r>
            <a:r>
              <a:rPr lang="ja-JP" altLang="en-US" sz="900" spc="200" dirty="0">
                <a:latin typeface="Meiryo UI" panose="020B0604030504040204" pitchFamily="34" charset="-128"/>
                <a:ea typeface="Meiryo UI" panose="020B0604030504040204" pitchFamily="34" charset="-128"/>
              </a:rPr>
              <a:t>幅はハンドルを含む</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約</a:t>
            </a:r>
            <a:r>
              <a:rPr lang="en-US" altLang="ja-JP" sz="900" spc="200" dirty="0">
                <a:latin typeface="Meiryo UI" panose="020B0604030504040204" pitchFamily="34" charset="-128"/>
                <a:ea typeface="Meiryo UI" panose="020B0604030504040204" pitchFamily="34" charset="-128"/>
              </a:rPr>
              <a:t>270g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a:t>
            </a:r>
            <a:r>
              <a:rPr lang="en-US" altLang="ja-JP" sz="900" spc="200" dirty="0">
                <a:latin typeface="Meiryo UI" panose="020B0604030504040204" pitchFamily="34" charset="-128"/>
                <a:ea typeface="Meiryo UI" panose="020B0604030504040204" pitchFamily="34" charset="-128"/>
              </a:rPr>
              <a:t>:W85×D85×H165mm</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フタにはハンドルが付いているため持ち運びに便利な</a:t>
            </a:r>
            <a:r>
              <a:rPr lang="en-US" altLang="ja-JP" sz="1600" b="0" i="0" dirty="0">
                <a:solidFill>
                  <a:srgbClr val="333333"/>
                </a:solidFill>
                <a:effectLst/>
                <a:latin typeface="-apple-system"/>
              </a:rPr>
              <a:t>350ml</a:t>
            </a:r>
            <a:r>
              <a:rPr lang="ja-JP" altLang="en-US" sz="1600" b="0" i="0" dirty="0">
                <a:solidFill>
                  <a:srgbClr val="333333"/>
                </a:solidFill>
                <a:effectLst/>
                <a:latin typeface="-apple-system"/>
              </a:rPr>
              <a:t>サイズのサーモボトルです。真空二重構造のステンレス素材で保冷保温効果が高く、大きな飲み口は氷も簡単に入れられます。</a:t>
            </a:r>
          </a:p>
          <a:p>
            <a:pPr algn="just">
              <a:lnSpc>
                <a:spcPts val="2400"/>
              </a:lnSpc>
            </a:pPr>
            <a:endParaRPr lang="ja-JP" altLang="en-US" sz="1600" b="0" i="0" dirty="0">
              <a:solidFill>
                <a:srgbClr val="333333"/>
              </a:solidFill>
              <a:effectLs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56FCA16-2DBA-77C4-99C5-6949BE1DEE90}"/>
              </a:ext>
            </a:extLst>
          </p:cNvPr>
          <p:cNvPicPr>
            <a:picLocks noChangeAspect="1"/>
          </p:cNvPicPr>
          <p:nvPr/>
        </p:nvPicPr>
        <p:blipFill>
          <a:blip r:embed="rId5"/>
          <a:stretch>
            <a:fillRect/>
          </a:stretch>
        </p:blipFill>
        <p:spPr>
          <a:xfrm>
            <a:off x="701403" y="1449146"/>
            <a:ext cx="3584843" cy="3584843"/>
          </a:xfrm>
          <a:prstGeom prst="rect">
            <a:avLst/>
          </a:prstGeom>
        </p:spPr>
      </p:pic>
    </p:spTree>
    <p:extLst>
      <p:ext uri="{BB962C8B-B14F-4D97-AF65-F5344CB8AC3E}">
        <p14:creationId xmlns:p14="http://schemas.microsoft.com/office/powerpoint/2010/main" val="832288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防犯ブザー　ガーディアン</a:t>
            </a:r>
            <a:r>
              <a:rPr lang="en-US" altLang="ja-JP" sz="2000" dirty="0">
                <a:solidFill>
                  <a:schemeClr val="bg1"/>
                </a:solidFill>
                <a:latin typeface="Meiryo UI" panose="020B0604030504040204" pitchFamily="34" charset="-128"/>
                <a:ea typeface="Meiryo UI" panose="020B0604030504040204" pitchFamily="34" charset="-128"/>
              </a:rPr>
              <a:t>Neo</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TPR</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85×45×27mm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dirty="0">
                <a:solidFill>
                  <a:srgbClr val="333333"/>
                </a:solidFill>
                <a:effectLst/>
                <a:latin typeface="-apple-system"/>
              </a:rPr>
              <a:t>本付</a:t>
            </a:r>
            <a:endParaRPr lang="en-US" altLang="ja-JP" sz="900" b="0" i="0" dirty="0">
              <a:solidFill>
                <a:srgbClr val="333333"/>
              </a:solidFill>
              <a:effectLst/>
              <a:latin typeface="-apple-system"/>
            </a:endParaRP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/107×73×35mm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　 考</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防塵・防滴加工</a:t>
            </a:r>
            <a:r>
              <a:rPr lang="en-US" altLang="ja-JP" sz="900" b="0" i="0" dirty="0">
                <a:solidFill>
                  <a:srgbClr val="333333"/>
                </a:solidFill>
                <a:effectLst/>
                <a:latin typeface="-apple-system"/>
              </a:rPr>
              <a:t>(IP54)</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公財</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全国防犯協会連合会推奨番号第</a:t>
            </a:r>
            <a:r>
              <a:rPr lang="en-US" altLang="ja-JP" sz="900" b="0" i="0" dirty="0">
                <a:solidFill>
                  <a:srgbClr val="333333"/>
                </a:solidFill>
                <a:effectLst/>
                <a:latin typeface="-apple-system"/>
              </a:rPr>
              <a:t>		21R260※</a:t>
            </a:r>
            <a:r>
              <a:rPr lang="ja-JP" altLang="en-US" sz="900" b="0" i="0" dirty="0">
                <a:solidFill>
                  <a:srgbClr val="333333"/>
                </a:solidFill>
                <a:effectLst/>
                <a:latin typeface="-apple-system"/>
              </a:rPr>
              <a:t>号</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いざというときに絶対役立つ、ライトも付いているため夜夜道も安心で便利な防犯ブザーです。防犯イベントやキャンペーンのノベルティ用としてもおすすめ。名入れプリントも格安で承ります。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2355503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ペンスタンド付クロック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箱入 箱サイズ</a:t>
            </a:r>
            <a:r>
              <a:rPr lang="en-US" altLang="ja-JP" sz="900" dirty="0">
                <a:latin typeface="Meiryo UI" panose="020B0604030504040204" pitchFamily="34" charset="-128"/>
                <a:ea typeface="Meiryo UI" panose="020B0604030504040204" pitchFamily="34" charset="-128"/>
              </a:rPr>
              <a:t>/78×77×143mm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ビジネスデスクや勉強机にあると非常に便利な、多機能デジタルクロックとペンスタンドがひとつになったアイテムです。特典用や景品用、また販促用などとしても人気のアイテムです。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9C0BEA-72F2-7876-5A7F-21D0F34BC9F8}"/>
              </a:ext>
            </a:extLst>
          </p:cNvPr>
          <p:cNvPicPr>
            <a:picLocks noChangeAspect="1"/>
          </p:cNvPicPr>
          <p:nvPr/>
        </p:nvPicPr>
        <p:blipFill>
          <a:blip r:embed="rId5"/>
          <a:stretch>
            <a:fillRect/>
          </a:stretch>
        </p:blipFill>
        <p:spPr>
          <a:xfrm>
            <a:off x="813941" y="1479838"/>
            <a:ext cx="3455670" cy="3455670"/>
          </a:xfrm>
          <a:prstGeom prst="rect">
            <a:avLst/>
          </a:prstGeom>
        </p:spPr>
      </p:pic>
    </p:spTree>
    <p:extLst>
      <p:ext uri="{BB962C8B-B14F-4D97-AF65-F5344CB8AC3E}">
        <p14:creationId xmlns:p14="http://schemas.microsoft.com/office/powerpoint/2010/main" val="2723314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カスタムデザインステンレスボトル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(18-8)､PP､AS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φ72×189</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350ml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台紙のデザインは変わることがあります</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ノベルティグッズとして人気の高い台紙を自由に変えてカスタマイズできるステンレスタイプの</a:t>
            </a:r>
            <a:r>
              <a:rPr lang="en-US" altLang="ja-JP" sz="1600" dirty="0">
                <a:latin typeface="Meiryo UI" panose="020B0604030504040204" pitchFamily="34" charset="-128"/>
                <a:ea typeface="Meiryo UI" panose="020B0604030504040204" pitchFamily="34" charset="-128"/>
              </a:rPr>
              <a:t>350ml</a:t>
            </a:r>
            <a:r>
              <a:rPr lang="ja-JP" altLang="en-US" sz="1600">
                <a:latin typeface="Meiryo UI" panose="020B0604030504040204" pitchFamily="34" charset="-128"/>
                <a:ea typeface="Meiryo UI" panose="020B0604030504040204" pitchFamily="34" charset="-128"/>
              </a:rPr>
              <a:t>ボトルです。カラーはブラックとホワイトの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A073BF5-71D0-554B-B73F-1B772A1FCEA6}"/>
              </a:ext>
            </a:extLst>
          </p:cNvPr>
          <p:cNvPicPr>
            <a:picLocks noChangeAspect="1"/>
          </p:cNvPicPr>
          <p:nvPr/>
        </p:nvPicPr>
        <p:blipFill>
          <a:blip r:embed="rId5"/>
          <a:stretch>
            <a:fillRect/>
          </a:stretch>
        </p:blipFill>
        <p:spPr>
          <a:xfrm>
            <a:off x="961244" y="1371901"/>
            <a:ext cx="3146163" cy="3697454"/>
          </a:xfrm>
          <a:prstGeom prst="rect">
            <a:avLst/>
          </a:prstGeom>
        </p:spPr>
      </p:pic>
    </p:spTree>
    <p:extLst>
      <p:ext uri="{BB962C8B-B14F-4D97-AF65-F5344CB8AC3E}">
        <p14:creationId xmlns:p14="http://schemas.microsoft.com/office/powerpoint/2010/main" val="625536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ワンプッシュステンレスボトル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素材：ステンレス鋼・シリコン・</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177×65×77mm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/180×70×70mm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片手ワンプッシュで開けることができるため、特にスポーツ時の水分補給に役立つ</a:t>
            </a:r>
            <a:r>
              <a:rPr lang="en-US" altLang="ja-JP" sz="1600" dirty="0"/>
              <a:t>320ml</a:t>
            </a:r>
            <a:r>
              <a:rPr lang="ja-JP" altLang="en-US" sz="1600" dirty="0"/>
              <a:t>サイズのステンレスボトルです。保冷・保温性にも優れているため、オールシーズン使えます。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D54E02C-BEA4-EAC1-3178-065A9F62A903}"/>
              </a:ext>
            </a:extLst>
          </p:cNvPr>
          <p:cNvPicPr>
            <a:picLocks noChangeAspect="1"/>
          </p:cNvPicPr>
          <p:nvPr/>
        </p:nvPicPr>
        <p:blipFill>
          <a:blip r:embed="rId5"/>
          <a:stretch>
            <a:fillRect/>
          </a:stretch>
        </p:blipFill>
        <p:spPr>
          <a:xfrm>
            <a:off x="759810" y="1394324"/>
            <a:ext cx="3524250" cy="3524250"/>
          </a:xfrm>
          <a:prstGeom prst="rect">
            <a:avLst/>
          </a:prstGeom>
        </p:spPr>
      </p:pic>
    </p:spTree>
    <p:extLst>
      <p:ext uri="{BB962C8B-B14F-4D97-AF65-F5344CB8AC3E}">
        <p14:creationId xmlns:p14="http://schemas.microsoft.com/office/powerpoint/2010/main" val="746699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ウッドキャップ・ステンレスボトル（</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素材：竹、ステンレス、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竹製ウッドキャップがアクセントになっている、</a:t>
            </a:r>
            <a:r>
              <a:rPr lang="en-US" altLang="ja-JP" sz="1600" dirty="0"/>
              <a:t>350ml</a:t>
            </a:r>
            <a:r>
              <a:rPr lang="ja-JP" altLang="en-US" sz="1600" dirty="0"/>
              <a:t>サイズのステンレスボトル。保冷温効果抜群の真空</a:t>
            </a:r>
            <a:r>
              <a:rPr lang="en-US" altLang="ja-JP" sz="1600" dirty="0"/>
              <a:t>2</a:t>
            </a:r>
            <a:r>
              <a:rPr lang="ja-JP" altLang="en-US" sz="1600" dirty="0"/>
              <a:t>重構造で、高級感があって見た目もおしゃれ。シンプルな構造でお手入れも簡単です。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FDAC529-8E7F-833E-3162-7C44DDE1CF14}"/>
              </a:ext>
            </a:extLst>
          </p:cNvPr>
          <p:cNvPicPr>
            <a:picLocks noChangeAspect="1"/>
          </p:cNvPicPr>
          <p:nvPr/>
        </p:nvPicPr>
        <p:blipFill>
          <a:blip r:embed="rId5"/>
          <a:stretch>
            <a:fillRect/>
          </a:stretch>
        </p:blipFill>
        <p:spPr>
          <a:xfrm>
            <a:off x="724907" y="1371901"/>
            <a:ext cx="3661410" cy="3661410"/>
          </a:xfrm>
          <a:prstGeom prst="rect">
            <a:avLst/>
          </a:prstGeom>
        </p:spPr>
      </p:pic>
    </p:spTree>
    <p:extLst>
      <p:ext uri="{BB962C8B-B14F-4D97-AF65-F5344CB8AC3E}">
        <p14:creationId xmlns:p14="http://schemas.microsoft.com/office/powerpoint/2010/main" val="229119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マルチステンレスボトル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カラー展開：シルバー、ネイビー、オリーブ、オフホワイト</a:t>
            </a:r>
          </a:p>
          <a:p>
            <a:r>
              <a:rPr lang="ja-JP" altLang="en-US" sz="900" dirty="0">
                <a:latin typeface="Meiryo UI" panose="020B0604030504040204" pitchFamily="34" charset="-128"/>
                <a:ea typeface="Meiryo UI" panose="020B0604030504040204" pitchFamily="34" charset="-128"/>
              </a:rPr>
              <a:t>素材：ステンレス、シリコーンゴム</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74×</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74×</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112mm</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a:t>
            </a:r>
            <a:r>
              <a:rPr lang="en-US" altLang="ja-JP" sz="1600" dirty="0"/>
              <a:t>2</a:t>
            </a:r>
            <a:r>
              <a:rPr lang="ja-JP" altLang="en-US" sz="1600" dirty="0"/>
              <a:t>重構造のマルチステンレスボトルのミニタイプはペットボトルホルダー＆缶クーラーに使えてとても便利。</a:t>
            </a:r>
            <a:r>
              <a:rPr lang="en-US" altLang="ja-JP" sz="1600" dirty="0"/>
              <a:t>280~350ml</a:t>
            </a:r>
            <a:r>
              <a:rPr lang="ja-JP" altLang="en-US" sz="1600" dirty="0"/>
              <a:t>サイズのドリンクを適温に保ちながら持ち運べます。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1C064B-5ECB-14C3-3DD1-7631F7CBBACE}"/>
              </a:ext>
            </a:extLst>
          </p:cNvPr>
          <p:cNvPicPr>
            <a:picLocks noChangeAspect="1"/>
          </p:cNvPicPr>
          <p:nvPr/>
        </p:nvPicPr>
        <p:blipFill>
          <a:blip r:embed="rId5"/>
          <a:stretch>
            <a:fillRect/>
          </a:stretch>
        </p:blipFill>
        <p:spPr>
          <a:xfrm>
            <a:off x="697568" y="1364112"/>
            <a:ext cx="3610607" cy="3610607"/>
          </a:xfrm>
          <a:prstGeom prst="rect">
            <a:avLst/>
          </a:prstGeom>
        </p:spPr>
      </p:pic>
    </p:spTree>
    <p:extLst>
      <p:ext uri="{BB962C8B-B14F-4D97-AF65-F5344CB8AC3E}">
        <p14:creationId xmlns:p14="http://schemas.microsoft.com/office/powerpoint/2010/main" val="58695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ハンドルサーモステンレスタンブラー</a:t>
            </a:r>
            <a:r>
              <a:rPr lang="en-US" altLang="ja-JP" sz="2000" dirty="0">
                <a:solidFill>
                  <a:schemeClr val="bg1"/>
                </a:solidFill>
                <a:latin typeface="Meiryo UI" panose="020B0604030504040204" pitchFamily="34" charset="-128"/>
                <a:ea typeface="Meiryo UI" panose="020B0604030504040204" pitchFamily="34" charset="-128"/>
              </a:rPr>
              <a:t>320ml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5</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ステンレス</a:t>
            </a:r>
            <a:r>
              <a:rPr lang="en-US" altLang="ja-JP" sz="900" spc="200" dirty="0">
                <a:latin typeface="Meiryo UI" panose="020B0604030504040204" pitchFamily="34" charset="-128"/>
                <a:ea typeface="Meiryo UI" panose="020B0604030504040204" pitchFamily="34" charset="-128"/>
              </a:rPr>
              <a:t>(18-8)</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PP </a:t>
            </a:r>
            <a:r>
              <a:rPr lang="ja-JP" altLang="en-US" sz="900" spc="2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Φ89×141(mm)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320ml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PE</a:t>
            </a:r>
            <a:r>
              <a:rPr lang="ja-JP" altLang="en-US" sz="900" spc="2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取説付</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紙箱面</a:t>
            </a:r>
            <a:r>
              <a:rPr lang="en-US" altLang="ja-JP" sz="900" spc="2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320ml</a:t>
            </a:r>
            <a:r>
              <a:rPr lang="ja-JP" altLang="en-US" sz="1600" b="0" i="0" dirty="0">
                <a:solidFill>
                  <a:srgbClr val="333333"/>
                </a:solidFill>
                <a:effectLst/>
                <a:latin typeface="-apple-system"/>
              </a:rPr>
              <a:t>サイズの保温力抜群なステンレスタンブラーです。ハンドル付きの蓋は見た目にもオシャレな上、使い勝手も良くて◎！全</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色のカラーラインナップからお選びいただけます。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a:extLst>
              <a:ext uri="{FF2B5EF4-FFF2-40B4-BE49-F238E27FC236}">
                <a16:creationId xmlns:a16="http://schemas.microsoft.com/office/drawing/2014/main" id="{9BFB8C73-48E6-1AEB-0A21-E7874A58F7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641" y="1508856"/>
            <a:ext cx="3413792" cy="341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43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フタ付ステンレスサーモタンブラー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φ78×139</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考：シルバー・マットブラック・マットホワイト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すっきりとしたシンプルなデザインと質感がシャープでクールなステンレスタンブラーです。便利なフタ付きですのでオフィスからアウトドアまで様々なシーンで活躍してくれます。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7D07182-C633-154F-9144-BD5ABC28BF91}"/>
              </a:ext>
            </a:extLst>
          </p:cNvPr>
          <p:cNvPicPr>
            <a:picLocks noChangeAspect="1"/>
          </p:cNvPicPr>
          <p:nvPr/>
        </p:nvPicPr>
        <p:blipFill>
          <a:blip r:embed="rId5"/>
          <a:stretch>
            <a:fillRect/>
          </a:stretch>
        </p:blipFill>
        <p:spPr>
          <a:xfrm>
            <a:off x="838069" y="1515852"/>
            <a:ext cx="3536391" cy="3471569"/>
          </a:xfrm>
          <a:prstGeom prst="rect">
            <a:avLst/>
          </a:prstGeom>
        </p:spPr>
      </p:pic>
    </p:spTree>
    <p:extLst>
      <p:ext uri="{BB962C8B-B14F-4D97-AF65-F5344CB8AC3E}">
        <p14:creationId xmlns:p14="http://schemas.microsoft.com/office/powerpoint/2010/main" val="3093757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電子メモパッド（</a:t>
            </a:r>
            <a:r>
              <a:rPr lang="en-US" altLang="ja-JP" sz="2000" dirty="0">
                <a:solidFill>
                  <a:schemeClr val="bg1"/>
                </a:solidFill>
                <a:latin typeface="Meiryo UI" panose="020B0604030504040204" pitchFamily="34" charset="-128"/>
                <a:ea typeface="Meiryo UI" panose="020B0604030504040204" pitchFamily="34" charset="-128"/>
              </a:rPr>
              <a:t>8.5</a:t>
            </a:r>
            <a:r>
              <a:rPr lang="ja-JP" altLang="en-US" sz="2000" dirty="0">
                <a:solidFill>
                  <a:schemeClr val="bg1"/>
                </a:solidFill>
                <a:latin typeface="Meiryo UI" panose="020B0604030504040204" pitchFamily="34" charset="-128"/>
                <a:ea typeface="Meiryo UI" panose="020B0604030504040204" pitchFamily="34" charset="-128"/>
              </a:rPr>
              <a:t>インチ）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220×142×5mm</a:t>
            </a:r>
            <a:r>
              <a:rPr lang="ja-JP" altLang="en-US" sz="900" dirty="0">
                <a:latin typeface="Meiryo UI" panose="020B0604030504040204" pitchFamily="34" charset="-128"/>
                <a:ea typeface="Meiryo UI" panose="020B0604030504040204" pitchFamily="34" charset="-128"/>
              </a:rPr>
              <a:t>ペン：全長</a:t>
            </a:r>
            <a:r>
              <a:rPr lang="en-US" altLang="ja-JP" sz="900" dirty="0">
                <a:latin typeface="Meiryo UI" panose="020B0604030504040204" pitchFamily="34" charset="-128"/>
                <a:ea typeface="Meiryo UI" panose="020B0604030504040204" pitchFamily="34" charset="-128"/>
              </a:rPr>
              <a:t>125mm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229×148×8mm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ボタン電池（</a:t>
            </a:r>
            <a:r>
              <a:rPr lang="en-US" altLang="ja-JP" sz="900" dirty="0">
                <a:latin typeface="Meiryo UI" panose="020B0604030504040204" pitchFamily="34" charset="-128"/>
                <a:ea typeface="Meiryo UI" panose="020B0604030504040204" pitchFamily="34" charset="-128"/>
              </a:rPr>
              <a:t>CR2016</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仕事・学習・お絵描きなど様々なシーンで使える、ペーパーレスで環境に優しい便利な電子メモパッド。薄さ</a:t>
            </a:r>
            <a:r>
              <a:rPr lang="en-US" altLang="ja-JP" sz="1600" dirty="0"/>
              <a:t>5mm</a:t>
            </a:r>
            <a:r>
              <a:rPr lang="ja-JP" altLang="en-US" sz="1600" dirty="0"/>
              <a:t>、書きやすく見やすい</a:t>
            </a:r>
            <a:r>
              <a:rPr lang="en-US" altLang="ja-JP" sz="1600" dirty="0"/>
              <a:t>8.5</a:t>
            </a:r>
            <a:r>
              <a:rPr lang="ja-JP" altLang="en-US" sz="1600" dirty="0"/>
              <a:t>インチのディスプレイでオリジナル名入れも可能です。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857EB417-BC72-0A00-374A-07D26722A0B5}"/>
              </a:ext>
            </a:extLst>
          </p:cNvPr>
          <p:cNvPicPr>
            <a:picLocks noChangeAspect="1"/>
          </p:cNvPicPr>
          <p:nvPr/>
        </p:nvPicPr>
        <p:blipFill>
          <a:blip r:embed="rId5"/>
          <a:stretch>
            <a:fillRect/>
          </a:stretch>
        </p:blipFill>
        <p:spPr>
          <a:xfrm>
            <a:off x="667217" y="1328320"/>
            <a:ext cx="3653204" cy="3653204"/>
          </a:xfrm>
          <a:prstGeom prst="rect">
            <a:avLst/>
          </a:prstGeom>
        </p:spPr>
      </p:pic>
    </p:spTree>
    <p:extLst>
      <p:ext uri="{BB962C8B-B14F-4D97-AF65-F5344CB8AC3E}">
        <p14:creationId xmlns:p14="http://schemas.microsoft.com/office/powerpoint/2010/main" val="16346299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1213</TotalTime>
  <Words>2809</Words>
  <Application>Microsoft Office PowerPoint</Application>
  <PresentationFormat>画面に合わせる (4:3)</PresentationFormat>
  <Paragraphs>465</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32</vt:i4>
      </vt:variant>
    </vt:vector>
  </HeadingPairs>
  <TitlesOfParts>
    <vt:vector size="43"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KILAMEK119</cp:lastModifiedBy>
  <cp:revision>258</cp:revision>
  <cp:lastPrinted>2021-07-20T08:57:41Z</cp:lastPrinted>
  <dcterms:created xsi:type="dcterms:W3CDTF">2021-06-21T09:41:39Z</dcterms:created>
  <dcterms:modified xsi:type="dcterms:W3CDTF">2025-07-31T07:01:14Z</dcterms:modified>
</cp:coreProperties>
</file>