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77" r:id="rId3"/>
    <p:sldId id="293" r:id="rId4"/>
    <p:sldId id="261" r:id="rId5"/>
    <p:sldId id="287" r:id="rId6"/>
    <p:sldId id="292" r:id="rId7"/>
    <p:sldId id="263" r:id="rId8"/>
    <p:sldId id="282" r:id="rId9"/>
    <p:sldId id="266" r:id="rId10"/>
    <p:sldId id="291" r:id="rId11"/>
    <p:sldId id="294" r:id="rId12"/>
    <p:sldId id="285" r:id="rId13"/>
    <p:sldId id="281" r:id="rId14"/>
    <p:sldId id="268" r:id="rId15"/>
    <p:sldId id="283" r:id="rId16"/>
    <p:sldId id="276" r:id="rId17"/>
    <p:sldId id="257" r:id="rId18"/>
    <p:sldId id="265" r:id="rId19"/>
    <p:sldId id="295" r:id="rId20"/>
    <p:sldId id="288" r:id="rId21"/>
    <p:sldId id="262" r:id="rId22"/>
    <p:sldId id="286" r:id="rId23"/>
    <p:sldId id="290" r:id="rId24"/>
    <p:sldId id="289" r:id="rId25"/>
    <p:sldId id="278" r:id="rId26"/>
    <p:sldId id="259" r:id="rId27"/>
    <p:sldId id="256" r:id="rId28"/>
    <p:sldId id="269" r:id="rId29"/>
    <p:sldId id="258" r:id="rId30"/>
    <p:sldId id="267" r:id="rId31"/>
    <p:sldId id="273" r:id="rId32"/>
    <p:sldId id="284" r:id="rId33"/>
    <p:sldId id="296"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9" autoAdjust="0"/>
    <p:restoredTop sz="94674"/>
  </p:normalViewPr>
  <p:slideViewPr>
    <p:cSldViewPr snapToGrid="0" snapToObjects="1">
      <p:cViewPr varScale="1">
        <p:scale>
          <a:sx n="82" d="100"/>
          <a:sy n="82" d="100"/>
        </p:scale>
        <p:origin x="108" y="2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5C47-60B8-4959-B99C-5BDD68F2690A}"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sz="12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309348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2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383731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66837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68257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244718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246883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91132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9813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026916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000389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269826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036318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954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2025/7/31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92795484-5F89-4350-9A94-B43A378258C8}" type="datetime">
              <a:rPr lang="en-US" sz="1200" b="0" strike="noStrike" spc="-1">
                <a:solidFill>
                  <a:srgbClr val="8B8B8B"/>
                </a:solidFill>
                <a:latin typeface="Calibri"/>
              </a:rPr>
              <a:t>7/31/2025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93E65D6E-C358-422E-8923-DC3E42D038D7}"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29723283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3.bmp"/><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23.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27.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bmp"/><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6.jp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ブロックスクリーン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235×400mm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UPF25</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UV</a:t>
            </a:r>
            <a:r>
              <a:rPr lang="ja-JP" altLang="en-US" sz="900" b="0" i="0" dirty="0">
                <a:solidFill>
                  <a:srgbClr val="333333"/>
                </a:solidFill>
                <a:effectLst/>
                <a:latin typeface="-apple-system"/>
              </a:rPr>
              <a:t>遮蔽率</a:t>
            </a:r>
            <a:r>
              <a:rPr lang="en-US" altLang="ja-JP" sz="900" b="0" i="0" dirty="0">
                <a:solidFill>
                  <a:srgbClr val="333333"/>
                </a:solidFill>
                <a:effectLst/>
                <a:latin typeface="-apple-system"/>
              </a:rPr>
              <a:t>95%</a:t>
            </a:r>
            <a:r>
              <a:rPr lang="ja-JP" altLang="en-US" sz="900" b="0" i="0" dirty="0">
                <a:solidFill>
                  <a:srgbClr val="333333"/>
                </a:solidFill>
                <a:effectLst/>
                <a:latin typeface="-apple-system"/>
              </a:rPr>
              <a:t>以上</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/99×325mm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暑い夏の紫外線避けにとっても便利！お持ちのキャップに簡単に取り付けることが可能な</a:t>
            </a:r>
            <a:r>
              <a:rPr lang="en-US" altLang="ja-JP" sz="1600" b="0" i="0" dirty="0">
                <a:solidFill>
                  <a:srgbClr val="333333"/>
                </a:solidFill>
                <a:effectLst/>
                <a:latin typeface="-apple-system"/>
              </a:rPr>
              <a:t>UV</a:t>
            </a:r>
            <a:r>
              <a:rPr lang="ja-JP" altLang="en-US" sz="1600" b="0" i="0" dirty="0">
                <a:solidFill>
                  <a:srgbClr val="333333"/>
                </a:solidFill>
                <a:effectLst/>
                <a:latin typeface="-apple-system"/>
              </a:rPr>
              <a:t>カットカバーです。カラーバリエーションは全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色ございますので、お好みでお選びください。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A4E42608-1A95-281B-5EDE-A5A3FA73538B}"/>
              </a:ext>
            </a:extLst>
          </p:cNvPr>
          <p:cNvPicPr>
            <a:picLocks noChangeAspect="1"/>
          </p:cNvPicPr>
          <p:nvPr/>
        </p:nvPicPr>
        <p:blipFill>
          <a:blip r:embed="rId5"/>
          <a:stretch>
            <a:fillRect/>
          </a:stretch>
        </p:blipFill>
        <p:spPr>
          <a:xfrm>
            <a:off x="710227" y="1358667"/>
            <a:ext cx="3692257" cy="3692257"/>
          </a:xfrm>
          <a:prstGeom prst="rect">
            <a:avLst/>
          </a:prstGeom>
        </p:spPr>
      </p:pic>
    </p:spTree>
    <p:extLst>
      <p:ext uri="{BB962C8B-B14F-4D97-AF65-F5344CB8AC3E}">
        <p14:creationId xmlns:p14="http://schemas.microsoft.com/office/powerpoint/2010/main" val="17444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buNone/>
            </a:pPr>
            <a:r>
              <a:rPr lang="ja-JP" altLang="en-US" sz="2000" dirty="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9B1CB4-9451-9544-1AAA-39C734640423}"/>
              </a:ext>
            </a:extLst>
          </p:cNvPr>
          <p:cNvPicPr>
            <a:picLocks noChangeAspect="1"/>
          </p:cNvPicPr>
          <p:nvPr/>
        </p:nvPicPr>
        <p:blipFill>
          <a:blip r:embed="rId5"/>
          <a:stretch>
            <a:fillRect/>
          </a:stretch>
        </p:blipFill>
        <p:spPr>
          <a:xfrm>
            <a:off x="737464" y="1482060"/>
            <a:ext cx="3547696" cy="3547696"/>
          </a:xfrm>
          <a:prstGeom prst="rect">
            <a:avLst/>
          </a:prstGeom>
        </p:spPr>
      </p:pic>
    </p:spTree>
    <p:extLst>
      <p:ext uri="{BB962C8B-B14F-4D97-AF65-F5344CB8AC3E}">
        <p14:creationId xmlns:p14="http://schemas.microsoft.com/office/powerpoint/2010/main" val="138592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ぬりエコバック</a:t>
            </a:r>
            <a:r>
              <a:rPr lang="en-US" altLang="ja-JP" sz="2000" dirty="0">
                <a:solidFill>
                  <a:schemeClr val="bg1"/>
                </a:solidFill>
                <a:latin typeface="Meiryo UI" panose="020B0604030504040204" pitchFamily="34" charset="-128"/>
                <a:ea typeface="Meiryo UI" panose="020B0604030504040204" pitchFamily="34" charset="-128"/>
              </a:rPr>
              <a:t>C(24</a:t>
            </a:r>
            <a:r>
              <a:rPr lang="ja-JP" altLang="en-US" sz="2000" dirty="0">
                <a:solidFill>
                  <a:schemeClr val="bg1"/>
                </a:solidFill>
                <a:latin typeface="Meiryo UI" panose="020B0604030504040204" pitchFamily="34" charset="-128"/>
                <a:ea typeface="Meiryo UI" panose="020B0604030504040204" pitchFamily="34" charset="-128"/>
              </a:rPr>
              <a:t>色</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どうぶつ・くるま</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素材：不織布・パラフィン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220×220×80mm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,150×120×30mm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塗り絵ができるエコトートバッグと</a:t>
            </a:r>
            <a:r>
              <a:rPr lang="en-US" altLang="ja-JP" sz="1600" dirty="0"/>
              <a:t>24</a:t>
            </a:r>
            <a:r>
              <a:rPr lang="ja-JP" altLang="en-US" sz="1600" dirty="0"/>
              <a:t>色クレヨンがセットになりました。展示場やショールームでお子様にプレゼントして、塗り絵に集中している間に大人達はじっくりと商談を行えます。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E834753-80B6-E287-0069-22D62BC128B9}"/>
              </a:ext>
            </a:extLst>
          </p:cNvPr>
          <p:cNvPicPr>
            <a:picLocks noChangeAspect="1"/>
          </p:cNvPicPr>
          <p:nvPr/>
        </p:nvPicPr>
        <p:blipFill>
          <a:blip r:embed="rId5"/>
          <a:stretch>
            <a:fillRect/>
          </a:stretch>
        </p:blipFill>
        <p:spPr>
          <a:xfrm>
            <a:off x="716206" y="1378873"/>
            <a:ext cx="3627216" cy="3627216"/>
          </a:xfrm>
          <a:prstGeom prst="rect">
            <a:avLst/>
          </a:prstGeom>
        </p:spPr>
      </p:pic>
    </p:spTree>
    <p:extLst>
      <p:ext uri="{BB962C8B-B14F-4D97-AF65-F5344CB8AC3E}">
        <p14:creationId xmlns:p14="http://schemas.microsoft.com/office/powerpoint/2010/main" val="388873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スタンドにもなるシリコンケース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オレンジ・グリーン・ネイビー・ピンク・ブラック・ブルー </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色</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φ55×17</a:t>
            </a:r>
            <a:r>
              <a:rPr lang="en-US" altLang="ja-JP" sz="900" b="0" i="0" dirty="0">
                <a:solidFill>
                  <a:srgbClr val="333333"/>
                </a:solidFill>
                <a:effectLst/>
                <a:latin typeface="-apple-system"/>
              </a:rPr>
              <a:t>mm(</a:t>
            </a:r>
            <a:r>
              <a:rPr lang="ja-JP" altLang="en-US" sz="900" b="0" i="0" dirty="0">
                <a:solidFill>
                  <a:srgbClr val="333333"/>
                </a:solidFill>
                <a:effectLst/>
                <a:latin typeface="-apple-system"/>
              </a:rPr>
              <a:t>縮時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φ55×12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伸ばしたり縮めたりすることができる上に自立させることも可能なため、ペン立てなどとしても活用できるシリコン製のマルチケースです。オシャレなクリアケース入りで特典用などにもおすすめ。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21970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137747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エコでクールなミストファン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POM</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90×38×190mm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備考：本体・給水ボトル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給水ボトル付きで水を入れればファンと一緒にミストを噴射することもでき、暑い夏には非常に役立つハンディファンです。夏の屋外イベントにおけるグッズ用等には特におすすめです。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334F275D-6050-C65F-8555-F1CFDF9E02F6}"/>
              </a:ext>
            </a:extLst>
          </p:cNvPr>
          <p:cNvPicPr>
            <a:picLocks noChangeAspect="1"/>
          </p:cNvPicPr>
          <p:nvPr/>
        </p:nvPicPr>
        <p:blipFill>
          <a:blip r:embed="rId5"/>
          <a:stretch>
            <a:fillRect/>
          </a:stretch>
        </p:blipFill>
        <p:spPr>
          <a:xfrm>
            <a:off x="723242" y="1350025"/>
            <a:ext cx="3651841" cy="3651841"/>
          </a:xfrm>
          <a:prstGeom prst="rect">
            <a:avLst/>
          </a:prstGeom>
        </p:spPr>
      </p:pic>
    </p:spTree>
    <p:extLst>
      <p:ext uri="{BB962C8B-B14F-4D97-AF65-F5344CB8AC3E}">
        <p14:creationId xmlns:p14="http://schemas.microsoft.com/office/powerpoint/2010/main" val="357164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涼感マフラータオル</a:t>
            </a:r>
            <a:r>
              <a:rPr kumimoji="1" lang="en-US" sz="2000" b="0" i="0" u="none" strike="noStrike" kern="1200" cap="none" spc="-1" normalizeH="0" baseline="0" noProof="0">
                <a:ln>
                  <a:noFill/>
                </a:ln>
                <a:solidFill>
                  <a:srgbClr val="FFFFFF"/>
                </a:solidFill>
                <a:effectLst/>
                <a:uLnTx/>
                <a:uFillTx/>
                <a:latin typeface="Meiryo UI"/>
                <a:ea typeface="Meiryo UI"/>
              </a:rPr>
              <a:t>(</a:t>
            </a:r>
            <a:r>
              <a:rPr kumimoji="1" lang="ja-JP" altLang="en-US" sz="2000" b="0" i="0" u="none" strike="noStrike" kern="1200" cap="none" spc="-1" normalizeH="0" baseline="0" noProof="0">
                <a:ln>
                  <a:noFill/>
                </a:ln>
                <a:solidFill>
                  <a:srgbClr val="FFFFFF"/>
                </a:solidFill>
                <a:effectLst/>
                <a:uLnTx/>
                <a:uFillTx/>
                <a:latin typeface="Meiryo UI"/>
                <a:ea typeface="Meiryo UI"/>
              </a:rPr>
              <a:t>巾着付</a:t>
            </a:r>
            <a:r>
              <a:rPr kumimoji="1" lang="en-US" sz="2000" b="0" i="0" u="none" strike="noStrike" kern="1200" cap="none" spc="-1" normalizeH="0" baseline="0" noProof="0">
                <a:ln>
                  <a:noFill/>
                </a:ln>
                <a:solidFill>
                  <a:srgbClr val="FFFFFF"/>
                </a:solidFill>
                <a:effectLst/>
                <a:uLnTx/>
                <a:uFillTx/>
                <a:latin typeface="Meiryo UI"/>
                <a:ea typeface="Meiryo UI"/>
              </a:rPr>
              <a:t>)</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材：タオル/</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：タオル</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900×200mm</a:t>
            </a:r>
            <a:r>
              <a:rPr kumimoji="1" lang="en-US" altLang="ja-JP"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本体</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95×137mm</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底面</a:t>
            </a:r>
            <a:r>
              <a:rPr kumimoji="1" lang="en-US" sz="900" b="0" i="0" u="none" strike="noStrike" kern="1200" cap="none" spc="-1" normalizeH="0" baseline="0" noProof="0">
                <a:ln>
                  <a:noFill/>
                </a:ln>
                <a:solidFill>
                  <a:srgbClr val="000000"/>
                </a:solidFill>
                <a:effectLst/>
                <a:uLnTx/>
                <a:uFillTx/>
                <a:latin typeface="Meiryo UI"/>
                <a:ea typeface="Meiryo UI"/>
              </a:rPr>
              <a:t>)/φ57mm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a:t>
            </a:r>
            <a:r>
              <a:rPr kumimoji="1" lang="en-US" sz="900" b="0" i="0" u="none" strike="noStrike" kern="1200" cap="none" spc="-1" normalizeH="0" baseline="0" noProof="0">
                <a:ln>
                  <a:noFill/>
                </a:ln>
                <a:solidFill>
                  <a:srgbClr val="000000"/>
                </a:solidFill>
                <a:effectLst/>
                <a:uLnTx/>
                <a:uFillTx/>
                <a:latin typeface="Meiryo UI"/>
                <a:ea typeface="Meiryo UI"/>
              </a:rPr>
              <a:t>OPP</a:t>
            </a:r>
            <a:r>
              <a:rPr kumimoji="1" lang="ja-JP" altLang="en-US" sz="900" b="0" i="0" u="none" strike="noStrike" kern="1200" cap="none" spc="-1" normalizeH="0" baseline="0" noProof="0">
                <a:ln>
                  <a:noFill/>
                </a:ln>
                <a:solidFill>
                  <a:srgbClr val="000000"/>
                </a:solidFill>
                <a:effectLst/>
                <a:uLnTx/>
                <a:uFillTx/>
                <a:latin typeface="Meiryo UI"/>
                <a:ea typeface="Meiryo UI"/>
              </a:rPr>
              <a:t>袋</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濡らして絞ればヒンヤリと心地良い量感を与えてくれるマフラータオルは、夏場の屋外フェスから現場作業まで、幅広いシーンで利用可能です。</a:t>
            </a:r>
            <a:endParaRPr kumimoji="1" lang="en-US" sz="1600" b="0" i="0" u="none" strike="noStrike" kern="1200" cap="none" spc="-1" normalizeH="0" baseline="0" noProof="0">
              <a:ln>
                <a:noFill/>
              </a:ln>
              <a:solidFill>
                <a:prstClr val="black"/>
              </a:solidFill>
              <a:effectLst/>
              <a:uLnTx/>
              <a:uFillTx/>
              <a:latin typeface="Arial"/>
            </a:endParaRPr>
          </a:p>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専用巾着付きで持ち歩くのにもとっても便利！</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extLst>
      <p:ext uri="{BB962C8B-B14F-4D97-AF65-F5344CB8AC3E}">
        <p14:creationId xmlns:p14="http://schemas.microsoft.com/office/powerpoint/2010/main" val="169276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274199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W125×H125×D80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小さめのぬいぐるみなら、すっぽり収納できるキャンバス生地を使ったスクエアポーチの</a:t>
            </a:r>
            <a:r>
              <a:rPr lang="en-US" altLang="ja-JP" sz="1600" dirty="0"/>
              <a:t>S</a:t>
            </a:r>
            <a:r>
              <a:rPr lang="ja-JP" altLang="en-US" sz="1600" dirty="0"/>
              <a:t>サイズ。ファスナーはぐるりと大きく開く仕様なので、持ち歩き用のコスメポーチとしても最適です。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94AE8EDC-22DA-B5B0-FA06-3FFD42BB9D08}"/>
              </a:ext>
            </a:extLst>
          </p:cNvPr>
          <p:cNvPicPr>
            <a:picLocks noChangeAspect="1"/>
          </p:cNvPicPr>
          <p:nvPr/>
        </p:nvPicPr>
        <p:blipFill>
          <a:blip r:embed="rId5"/>
          <a:stretch>
            <a:fillRect/>
          </a:stretch>
        </p:blipFill>
        <p:spPr>
          <a:xfrm>
            <a:off x="665943" y="1388713"/>
            <a:ext cx="3676650" cy="3676650"/>
          </a:xfrm>
          <a:prstGeom prst="rect">
            <a:avLst/>
          </a:prstGeom>
        </p:spPr>
      </p:pic>
    </p:spTree>
    <p:extLst>
      <p:ext uri="{BB962C8B-B14F-4D97-AF65-F5344CB8AC3E}">
        <p14:creationId xmlns:p14="http://schemas.microsoft.com/office/powerpoint/2010/main" val="1237537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キレイキレイ薬用泡ハンドソープ</a:t>
            </a:r>
            <a:r>
              <a:rPr lang="en-US" altLang="ja-JP" sz="2000" dirty="0">
                <a:solidFill>
                  <a:schemeClr val="bg1"/>
                </a:solidFill>
                <a:latin typeface="Meiryo UI" panose="020B0604030504040204" pitchFamily="34" charset="-128"/>
                <a:ea typeface="Meiryo UI" panose="020B0604030504040204" pitchFamily="34" charset="-128"/>
              </a:rPr>
              <a:t>250ml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402291"/>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9.5×6.4×15.6cm</a:t>
            </a:r>
          </a:p>
          <a:p>
            <a:r>
              <a:rPr lang="ja-JP" altLang="en-US" sz="1000" dirty="0">
                <a:latin typeface="Meiryo UI" panose="020B0604030504040204" pitchFamily="34" charset="-128"/>
                <a:ea typeface="Meiryo UI" panose="020B0604030504040204" pitchFamily="34" charset="-128"/>
              </a:rPr>
              <a:t>備考：ライオン製品各種取混ぜ</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カートン以上にてお申し込みください。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a:t>
            </a:r>
            <a:r>
              <a:rPr lang="ja-JP" altLang="en-US" sz="1600" dirty="0"/>
              <a:t>ライオン</a:t>
            </a:r>
            <a:r>
              <a:rPr lang="en-US" altLang="ja-JP" sz="1600" dirty="0"/>
              <a:t>』</a:t>
            </a:r>
            <a:r>
              <a:rPr lang="ja-JP" altLang="en-US" sz="1600" dirty="0"/>
              <a:t>の人気商品、泡タイプの薬用ハンドソープです。殺菌成分が配合されているため手肌を清潔に保てます。日常的に使う消耗品のため、ノベルティ用などとしても喜ばれます。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50BDFC8-8019-8A7C-A451-08EA38CFB7F4}"/>
              </a:ext>
            </a:extLst>
          </p:cNvPr>
          <p:cNvPicPr>
            <a:picLocks noChangeAspect="1"/>
          </p:cNvPicPr>
          <p:nvPr/>
        </p:nvPicPr>
        <p:blipFill>
          <a:blip r:embed="rId5"/>
          <a:stretch>
            <a:fillRect/>
          </a:stretch>
        </p:blipFill>
        <p:spPr>
          <a:xfrm>
            <a:off x="699277" y="1503126"/>
            <a:ext cx="3559419" cy="3559419"/>
          </a:xfrm>
          <a:prstGeom prst="rect">
            <a:avLst/>
          </a:prstGeom>
        </p:spPr>
      </p:pic>
    </p:spTree>
    <p:extLst>
      <p:ext uri="{BB962C8B-B14F-4D97-AF65-F5344CB8AC3E}">
        <p14:creationId xmlns:p14="http://schemas.microsoft.com/office/powerpoint/2010/main" val="426600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バンブーファイバー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φ77×77 (</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PP</a:t>
            </a:r>
            <a:r>
              <a:rPr lang="ja-JP" altLang="en-US" sz="900" dirty="0">
                <a:latin typeface="Meiryo UI" panose="020B0604030504040204" pitchFamily="34" charset="-128"/>
                <a:ea typeface="Meiryo UI" panose="020B0604030504040204" pitchFamily="34" charset="-128"/>
              </a:rPr>
              <a:t>袋、紙箱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310ml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カラー展開　ホワイト、レッド、ブラック、カーキ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軽量で割れにくいため人気の高いバンブー素材のシンプルなだけどどこか可愛らしいマグカップです。名入れプリント可能なアイテムですのでオリジナルグッズ用などにもおすすめです。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6" name="Picture 72">
            <a:extLst>
              <a:ext uri="{FF2B5EF4-FFF2-40B4-BE49-F238E27FC236}">
                <a16:creationId xmlns:a16="http://schemas.microsoft.com/office/drawing/2014/main" id="{60186970-8231-AED1-BE83-B679B25FF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895" y="1424998"/>
            <a:ext cx="3562423" cy="356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2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φ70×160</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カラー数：全３色</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a:t>
            </a:r>
            <a:r>
              <a:rPr lang="zh-TW" altLang="en-US" sz="900" dirty="0">
                <a:latin typeface="Meiryo UI" panose="020B0604030504040204" pitchFamily="34" charset="-128"/>
                <a:ea typeface="Meiryo UI" panose="020B0604030504040204" pitchFamily="34" charset="-128"/>
              </a:rPr>
              <a:t>真空構造、容量</a:t>
            </a:r>
            <a:r>
              <a:rPr lang="en-US" altLang="zh-TW" sz="900" dirty="0">
                <a:latin typeface="Meiryo UI" panose="020B0604030504040204" pitchFamily="34" charset="-128"/>
                <a:ea typeface="Meiryo UI" panose="020B0604030504040204" pitchFamily="34" charset="-128"/>
              </a:rPr>
              <a:t>/280ml</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280ml</a:t>
            </a:r>
            <a:r>
              <a:rPr lang="ja-JP" altLang="en-US" sz="1600" dirty="0">
                <a:latin typeface="Meiryo UI" panose="020B0604030504040204" pitchFamily="34" charset="-128"/>
                <a:ea typeface="Meiryo UI" panose="020B0604030504040204" pitchFamily="34" charset="-128"/>
              </a:rPr>
              <a:t>サイズの真空ステンレスボトル。保冷温効果に優れている上に、ワンタッチで開けることができる上に直飲みが可能なため、ウォーキング時などには非常に便利なアイテムです。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20697F5-F60A-042B-B9BD-599B931BF50A}"/>
              </a:ext>
            </a:extLst>
          </p:cNvPr>
          <p:cNvPicPr>
            <a:picLocks noChangeAspect="1"/>
          </p:cNvPicPr>
          <p:nvPr/>
        </p:nvPicPr>
        <p:blipFill>
          <a:blip r:embed="rId5"/>
          <a:stretch>
            <a:fillRect/>
          </a:stretch>
        </p:blipFill>
        <p:spPr>
          <a:xfrm>
            <a:off x="649768" y="1352428"/>
            <a:ext cx="3700846" cy="3700846"/>
          </a:xfrm>
          <a:prstGeom prst="rect">
            <a:avLst/>
          </a:prstGeom>
        </p:spPr>
      </p:pic>
    </p:spTree>
    <p:extLst>
      <p:ext uri="{BB962C8B-B14F-4D97-AF65-F5344CB8AC3E}">
        <p14:creationId xmlns:p14="http://schemas.microsoft.com/office/powerpoint/2010/main" val="1708307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381872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ナイロンシューズバッグ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ナイロン</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340×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430mm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a:t>
            </a:r>
            <a:r>
              <a:rPr lang="en-US" altLang="ja-JP" sz="900" dirty="0">
                <a:latin typeface="Meiryo UI" panose="020B0604030504040204" pitchFamily="34" charset="-128"/>
                <a:ea typeface="Meiryo UI" panose="020B0604030504040204" pitchFamily="34" charset="-128"/>
              </a:rPr>
              <a:t>11</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部活やサークルのオリジナルグッズ用として人気の高いシューズバッグです。ナイロン素材のため軽量で丈夫な上、発色の良いカラーはバリエーションも豊富で、名入れデザインに合わせて選択可能。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9FF41E-A90E-5780-3216-30ECA63BBBBD}"/>
              </a:ext>
            </a:extLst>
          </p:cNvPr>
          <p:cNvPicPr>
            <a:picLocks noChangeAspect="1"/>
          </p:cNvPicPr>
          <p:nvPr/>
        </p:nvPicPr>
        <p:blipFill>
          <a:blip r:embed="rId5"/>
          <a:stretch>
            <a:fillRect/>
          </a:stretch>
        </p:blipFill>
        <p:spPr>
          <a:xfrm>
            <a:off x="824626" y="1462647"/>
            <a:ext cx="3384550" cy="3384550"/>
          </a:xfrm>
          <a:prstGeom prst="rect">
            <a:avLst/>
          </a:prstGeom>
        </p:spPr>
      </p:pic>
    </p:spTree>
    <p:extLst>
      <p:ext uri="{BB962C8B-B14F-4D97-AF65-F5344CB8AC3E}">
        <p14:creationId xmlns:p14="http://schemas.microsoft.com/office/powerpoint/2010/main" val="244985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2WAYLED</a:t>
            </a:r>
            <a:r>
              <a:rPr lang="ja-JP" altLang="en-US" sz="2000" dirty="0">
                <a:solidFill>
                  <a:schemeClr val="bg1"/>
                </a:solidFill>
                <a:latin typeface="Meiryo UI" panose="020B0604030504040204" pitchFamily="34" charset="-128"/>
                <a:ea typeface="Meiryo UI" panose="020B0604030504040204" pitchFamily="34" charset="-128"/>
              </a:rPr>
              <a:t>ライト ひかるん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W192 x D75 x H58 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112g</a:t>
            </a:r>
          </a:p>
          <a:p>
            <a:r>
              <a:rPr lang="ja-JP" altLang="en-US" sz="900" dirty="0">
                <a:latin typeface="Meiryo UI" panose="020B0604030504040204" pitchFamily="34" charset="-128"/>
                <a:ea typeface="Meiryo UI" panose="020B0604030504040204" pitchFamily="34" charset="-128"/>
              </a:rPr>
              <a:t>付属品：本体</a:t>
            </a:r>
            <a:r>
              <a:rPr lang="en-US" altLang="ja-JP" sz="900" dirty="0">
                <a:latin typeface="Meiryo UI" panose="020B0604030504040204" pitchFamily="34" charset="-128"/>
                <a:ea typeface="Meiryo UI" panose="020B0604030504040204" pitchFamily="34" charset="-128"/>
              </a:rPr>
              <a:t>x1</a:t>
            </a:r>
            <a:r>
              <a:rPr lang="ja-JP" altLang="en-US" sz="900" dirty="0">
                <a:latin typeface="Meiryo UI" panose="020B0604030504040204" pitchFamily="34" charset="-128"/>
                <a:ea typeface="Meiryo UI" panose="020B0604030504040204" pitchFamily="34" charset="-128"/>
              </a:rPr>
              <a:t>　機能：懐中ライト、トーチライト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スタンドライトとしても懐中電灯としても使える、シンプルながら便利なアイテムです。どこか愛らしいデザインも</a:t>
            </a:r>
            <a:r>
              <a:rPr lang="en-US" altLang="ja-JP" sz="1600" dirty="0"/>
              <a:t>GOOD</a:t>
            </a:r>
            <a:r>
              <a:rPr lang="ja-JP" altLang="en-US" sz="1600" dirty="0"/>
              <a:t>！オリジナルデザインの名入れプリントが可能です。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 name="図 7">
            <a:extLst>
              <a:ext uri="{FF2B5EF4-FFF2-40B4-BE49-F238E27FC236}">
                <a16:creationId xmlns:a16="http://schemas.microsoft.com/office/drawing/2014/main" id="{549B6A5E-E344-1B18-A61E-5E04A95C77FF}"/>
              </a:ext>
            </a:extLst>
          </p:cNvPr>
          <p:cNvPicPr>
            <a:picLocks noChangeAspect="1"/>
          </p:cNvPicPr>
          <p:nvPr/>
        </p:nvPicPr>
        <p:blipFill>
          <a:blip r:embed="rId5"/>
          <a:stretch>
            <a:fillRect/>
          </a:stretch>
        </p:blipFill>
        <p:spPr>
          <a:xfrm>
            <a:off x="724120" y="1426776"/>
            <a:ext cx="3560089" cy="3560089"/>
          </a:xfrm>
          <a:prstGeom prst="rect">
            <a:avLst/>
          </a:prstGeom>
        </p:spPr>
      </p:pic>
    </p:spTree>
    <p:extLst>
      <p:ext uri="{BB962C8B-B14F-4D97-AF65-F5344CB8AC3E}">
        <p14:creationId xmlns:p14="http://schemas.microsoft.com/office/powerpoint/2010/main" val="151325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ベーシックファスナートート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400×300×140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25×470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ファスナーで口をしっかり閉められるため、電車の網棚に乗せたりレジャー用として活用するのにも最適です。厚手のポリエステル素材は丈夫で扱いやすく、カラー展開も豊富ですのでおすすめ！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C560147A-A373-A449-9064-F4389474F0B8}"/>
              </a:ext>
            </a:extLst>
          </p:cNvPr>
          <p:cNvPicPr>
            <a:picLocks noChangeAspect="1"/>
          </p:cNvPicPr>
          <p:nvPr/>
        </p:nvPicPr>
        <p:blipFill>
          <a:blip r:embed="rId5"/>
          <a:stretch>
            <a:fillRect/>
          </a:stretch>
        </p:blipFill>
        <p:spPr>
          <a:xfrm>
            <a:off x="928520" y="1396340"/>
            <a:ext cx="3115258" cy="3418020"/>
          </a:xfrm>
          <a:prstGeom prst="rect">
            <a:avLst/>
          </a:prstGeom>
        </p:spPr>
      </p:pic>
    </p:spTree>
    <p:extLst>
      <p:ext uri="{BB962C8B-B14F-4D97-AF65-F5344CB8AC3E}">
        <p14:creationId xmlns:p14="http://schemas.microsoft.com/office/powerpoint/2010/main" val="318916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コンパクトシートクッション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323×323×10mm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キャンプ等のレジャーをはじめ、スポーツ観戦の応援用としても非常に役立つ、コンパクトに折りたたんで手軽に持ち運べるシートクッションです。ノベルティ用などとしても昨今人気です。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067141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6170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ED85099-A4A9-CA1E-90B5-78FBBDEEC6F2}"/>
              </a:ext>
            </a:extLst>
          </p:cNvPr>
          <p:cNvPicPr>
            <a:picLocks noChangeAspect="1"/>
          </p:cNvPicPr>
          <p:nvPr/>
        </p:nvPicPr>
        <p:blipFill>
          <a:blip r:embed="rId5"/>
          <a:stretch>
            <a:fillRect/>
          </a:stretch>
        </p:blipFill>
        <p:spPr>
          <a:xfrm>
            <a:off x="651943" y="1376013"/>
            <a:ext cx="3689350" cy="368935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120×70×17mm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無機質なデスク上にナチュラルな温もりを与えてくれる、ゴムの木の素材で作られたワイド型のウッドスタンドです。オリジナルデザインの名入れ印刷も可能ですのでノベルティ用におすすめです。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F1D335-8003-D84C-9372-4AC902B34842}"/>
              </a:ext>
            </a:extLst>
          </p:cNvPr>
          <p:cNvPicPr>
            <a:picLocks noChangeAspect="1"/>
          </p:cNvPicPr>
          <p:nvPr/>
        </p:nvPicPr>
        <p:blipFill>
          <a:blip r:embed="rId5"/>
          <a:stretch>
            <a:fillRect/>
          </a:stretch>
        </p:blipFill>
        <p:spPr>
          <a:xfrm>
            <a:off x="575320" y="1496155"/>
            <a:ext cx="3691609" cy="3542621"/>
          </a:xfrm>
          <a:prstGeom prst="rect">
            <a:avLst/>
          </a:prstGeom>
        </p:spPr>
      </p:pic>
    </p:spTree>
    <p:extLst>
      <p:ext uri="{BB962C8B-B14F-4D97-AF65-F5344CB8AC3E}">
        <p14:creationId xmlns:p14="http://schemas.microsoft.com/office/powerpoint/2010/main" val="3702779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オリジナル巾着（小）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（メロンアムンゼン）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W150×H200mm</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256"/>
          </a:xfrm>
          <a:prstGeom prst="rect">
            <a:avLst/>
          </a:prstGeom>
          <a:noFill/>
        </p:spPr>
        <p:txBody>
          <a:bodyPr wrap="square" lIns="0" tIns="46800" rIns="0" spcCol="360000" rtlCol="0">
            <a:spAutoFit/>
          </a:bodyPr>
          <a:lstStyle/>
          <a:p>
            <a:pPr algn="just">
              <a:lnSpc>
                <a:spcPts val="2400"/>
              </a:lnSpc>
            </a:pPr>
            <a:r>
              <a:rPr lang="ja-JP" altLang="en-US" sz="1600" dirty="0"/>
              <a:t>小サイズの、上品で高級感のあるメロンアムンゼン生地を使用した巾着です。ワンポイントから総柄まで、どんなフルカラーデザインでもプリント可能です。</a:t>
            </a:r>
          </a:p>
          <a:p>
            <a:pPr algn="just">
              <a:lnSpc>
                <a:spcPts val="2400"/>
              </a:lnSpc>
            </a:pP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E7306CBC-7055-5D56-DDB7-685A8DC130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337" y="1411148"/>
            <a:ext cx="3344588" cy="33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96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キャンバスラウンドティッシュポーチ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マチ付きで収納力がある、見た目もかわいらしいラウンドデザインのティッシュポーチ。カラーバリエーションも豊富なので、推し活グッズとしてノベルティ・物販グッズとして幅広く使えます。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CD00-9F28-9ED7-051C-6ED626113196}"/>
              </a:ext>
            </a:extLst>
          </p:cNvPr>
          <p:cNvPicPr>
            <a:picLocks noChangeAspect="1"/>
          </p:cNvPicPr>
          <p:nvPr/>
        </p:nvPicPr>
        <p:blipFill>
          <a:blip r:embed="rId5"/>
          <a:stretch>
            <a:fillRect/>
          </a:stretch>
        </p:blipFill>
        <p:spPr>
          <a:xfrm>
            <a:off x="642805" y="1372669"/>
            <a:ext cx="3678255" cy="3678255"/>
          </a:xfrm>
          <a:prstGeom prst="rect">
            <a:avLst/>
          </a:prstGeom>
        </p:spPr>
      </p:pic>
    </p:spTree>
    <p:extLst>
      <p:ext uri="{BB962C8B-B14F-4D97-AF65-F5344CB8AC3E}">
        <p14:creationId xmlns:p14="http://schemas.microsoft.com/office/powerpoint/2010/main" val="260245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3777545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デイリーユース</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152×216×13mm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ノベルティ用として人気が高く、どんな用途にも利用できる</a:t>
            </a:r>
            <a:r>
              <a:rPr lang="en-US" altLang="ja-JP" sz="1600" dirty="0">
                <a:latin typeface="Meiryo UI" panose="020B0604030504040204" pitchFamily="34" charset="-128"/>
                <a:ea typeface="Meiryo UI" panose="020B0604030504040204" pitchFamily="34" charset="-128"/>
              </a:rPr>
              <a:t>5</a:t>
            </a:r>
            <a:r>
              <a:rPr lang="en" altLang="ja-JP" sz="1600" dirty="0">
                <a:latin typeface="Meiryo UI" panose="020B0604030504040204" pitchFamily="34" charset="-128"/>
                <a:ea typeface="Meiryo UI" panose="020B0604030504040204" pitchFamily="34" charset="-128"/>
              </a:rPr>
              <a:t>mm</a:t>
            </a:r>
            <a:r>
              <a:rPr lang="ja-JP" altLang="en-US" sz="1600">
                <a:latin typeface="Meiryo UI" panose="020B0604030504040204" pitchFamily="34" charset="-128"/>
                <a:ea typeface="Meiryo UI" panose="020B0604030504040204" pitchFamily="34" charset="-128"/>
              </a:rPr>
              <a:t>方眼の</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ノートです。カラーバリエーションはホワイト、ブラック、ネイビー、ブルー、レッドの</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A7E47D4-850A-876E-6351-6B90063881A9}"/>
              </a:ext>
            </a:extLst>
          </p:cNvPr>
          <p:cNvPicPr>
            <a:picLocks noChangeAspect="1"/>
          </p:cNvPicPr>
          <p:nvPr/>
        </p:nvPicPr>
        <p:blipFill>
          <a:blip r:embed="rId5"/>
          <a:stretch>
            <a:fillRect/>
          </a:stretch>
        </p:blipFill>
        <p:spPr>
          <a:xfrm>
            <a:off x="681146" y="1411148"/>
            <a:ext cx="3612464" cy="3612464"/>
          </a:xfrm>
          <a:prstGeom prst="rect">
            <a:avLst/>
          </a:prstGeom>
        </p:spPr>
      </p:pic>
    </p:spTree>
    <p:extLst>
      <p:ext uri="{BB962C8B-B14F-4D97-AF65-F5344CB8AC3E}">
        <p14:creationId xmlns:p14="http://schemas.microsoft.com/office/powerpoint/2010/main" val="519984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イベントリュック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サイズ：約</a:t>
            </a:r>
            <a:r>
              <a:rPr lang="en-US" altLang="ja-JP" sz="900" spc="200" dirty="0">
                <a:latin typeface="Meiryo UI" panose="020B0604030504040204" pitchFamily="34" charset="-128"/>
                <a:ea typeface="Meiryo UI" panose="020B0604030504040204" pitchFamily="34" charset="-128"/>
              </a:rPr>
              <a:t>420×530</a:t>
            </a:r>
            <a:r>
              <a:rPr lang="en" altLang="ja-JP" sz="900" spc="2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考：ロイヤルブルー・ネイビー・ブラック・ホワイト</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部活やサークルをはじめ、音楽バンドやフェス等のオリジナルグッズ用としても人気の高いイベントリュック。シンプルな形状ですのでオリジナルの名入れデザインもよく目立たせられます。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45D5DF-88E6-B749-A8A1-0F6F6B4E920B}"/>
              </a:ext>
            </a:extLst>
          </p:cNvPr>
          <p:cNvPicPr>
            <a:picLocks noChangeAspect="1"/>
          </p:cNvPicPr>
          <p:nvPr/>
        </p:nvPicPr>
        <p:blipFill>
          <a:blip r:embed="rId5"/>
          <a:stretch>
            <a:fillRect/>
          </a:stretch>
        </p:blipFill>
        <p:spPr>
          <a:xfrm>
            <a:off x="470379" y="1367519"/>
            <a:ext cx="4138874" cy="3581096"/>
          </a:xfrm>
          <a:prstGeom prst="rect">
            <a:avLst/>
          </a:prstGeom>
        </p:spPr>
      </p:pic>
    </p:spTree>
    <p:extLst>
      <p:ext uri="{BB962C8B-B14F-4D97-AF65-F5344CB8AC3E}">
        <p14:creationId xmlns:p14="http://schemas.microsoft.com/office/powerpoint/2010/main" val="1357418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エコメモボックス</a:t>
            </a:r>
            <a:r>
              <a:rPr lang="en-US" altLang="ja-JP" sz="2000" dirty="0">
                <a:solidFill>
                  <a:schemeClr val="bg1"/>
                </a:solidFill>
                <a:latin typeface="Meiryo UI" panose="020B0604030504040204" pitchFamily="34" charset="-128"/>
                <a:ea typeface="Meiryo UI" panose="020B0604030504040204" pitchFamily="34" charset="-128"/>
              </a:rPr>
              <a:t>DX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素材：再生紙、他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 x D90 x H90 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300g</a:t>
            </a:r>
          </a:p>
          <a:p>
            <a:r>
              <a:rPr lang="ja-JP" altLang="en-US" sz="900" dirty="0">
                <a:latin typeface="Meiryo UI" panose="020B0604030504040204" pitchFamily="34" charset="-128"/>
                <a:ea typeface="Meiryo UI" panose="020B0604030504040204" pitchFamily="34" charset="-128"/>
              </a:rPr>
              <a:t>付属品：ブロックメモ、付箋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小</a:t>
            </a:r>
            <a:r>
              <a:rPr lang="en-US" altLang="ja-JP" sz="900" dirty="0">
                <a:latin typeface="Meiryo UI" panose="020B0604030504040204" pitchFamily="34" charset="-128"/>
                <a:ea typeface="Meiryo UI" panose="020B0604030504040204" pitchFamily="34" charset="-128"/>
              </a:rPr>
              <a:t>)x5</a:t>
            </a:r>
            <a:r>
              <a:rPr lang="ja-JP" altLang="en-US" sz="900" dirty="0">
                <a:latin typeface="Meiryo UI" panose="020B0604030504040204" pitchFamily="34" charset="-128"/>
                <a:ea typeface="Meiryo UI" panose="020B0604030504040204" pitchFamily="34" charset="-128"/>
              </a:rPr>
              <a:t>、付箋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大</a:t>
            </a:r>
            <a:r>
              <a:rPr lang="en-US" altLang="ja-JP" sz="900" dirty="0">
                <a:latin typeface="Meiryo UI" panose="020B0604030504040204" pitchFamily="34" charset="-128"/>
                <a:ea typeface="Meiryo UI" panose="020B0604030504040204" pitchFamily="34" charset="-128"/>
              </a:rPr>
              <a:t>)x1</a:t>
            </a:r>
            <a:r>
              <a:rPr lang="ja-JP" altLang="en-US" sz="900" dirty="0">
                <a:latin typeface="Meiryo UI" panose="020B0604030504040204" pitchFamily="34" charset="-128"/>
                <a:ea typeface="Meiryo UI" panose="020B0604030504040204" pitchFamily="34" charset="-128"/>
              </a:rPr>
              <a:t>、ペンスタンド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ブロックメモ、付箋メモ、フィルムメモ、そしてペンホルダー機能付きのデスクセットです。地球環境に優しい再生紙を素材に使用しているため</a:t>
            </a:r>
            <a:r>
              <a:rPr lang="en-US" altLang="ja-JP" sz="1600" dirty="0"/>
              <a:t>SDGs</a:t>
            </a:r>
            <a:r>
              <a:rPr lang="ja-JP" altLang="en-US" sz="1600" dirty="0"/>
              <a:t>にも貢献できるアイテムです。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1A5106F7-C65D-5C1A-169E-242952CEAE01}"/>
              </a:ext>
            </a:extLst>
          </p:cNvPr>
          <p:cNvPicPr>
            <a:picLocks noChangeAspect="1"/>
          </p:cNvPicPr>
          <p:nvPr/>
        </p:nvPicPr>
        <p:blipFill>
          <a:blip r:embed="rId5"/>
          <a:stretch>
            <a:fillRect/>
          </a:stretch>
        </p:blipFill>
        <p:spPr>
          <a:xfrm>
            <a:off x="762134" y="1422051"/>
            <a:ext cx="3565369" cy="3565369"/>
          </a:xfrm>
          <a:prstGeom prst="rect">
            <a:avLst/>
          </a:prstGeom>
        </p:spPr>
      </p:pic>
    </p:spTree>
    <p:extLst>
      <p:ext uri="{BB962C8B-B14F-4D97-AF65-F5344CB8AC3E}">
        <p14:creationId xmlns:p14="http://schemas.microsoft.com/office/powerpoint/2010/main" val="339761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ライティングバッジ ハート形 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62×61(mm)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コイン電池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電池は商品に含まれません。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ハート形のライティングバッジです。推し活グッズとして昨今非常に人気のあるアイテムで、ボタンを押すと点灯し、さらに押すと高速点滅、低速点滅と点灯パターンも変えられます。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2815A15-94F6-6D4B-D9F8-21757DF45583}"/>
              </a:ext>
            </a:extLst>
          </p:cNvPr>
          <p:cNvPicPr>
            <a:picLocks noChangeAspect="1"/>
          </p:cNvPicPr>
          <p:nvPr/>
        </p:nvPicPr>
        <p:blipFill>
          <a:blip r:embed="rId5"/>
          <a:stretch>
            <a:fillRect/>
          </a:stretch>
        </p:blipFill>
        <p:spPr>
          <a:xfrm>
            <a:off x="700524" y="1394094"/>
            <a:ext cx="3618250" cy="3618250"/>
          </a:xfrm>
          <a:prstGeom prst="rect">
            <a:avLst/>
          </a:prstGeom>
        </p:spPr>
      </p:pic>
    </p:spTree>
    <p:extLst>
      <p:ext uri="{BB962C8B-B14F-4D97-AF65-F5344CB8AC3E}">
        <p14:creationId xmlns:p14="http://schemas.microsoft.com/office/powerpoint/2010/main" val="123605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文具まとめて持ち運びポーチ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115×210×20mm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ペンケースとして、コスメケースとして、また</a:t>
            </a:r>
            <a:r>
              <a:rPr lang="en-US"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ケーブルやバッテリーなどを入れるモバイルグッズ入れとしても利用できる万能ポーチです。カラーバリエーションは全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BBB11CA-E29B-8247-A81A-1E41868CE669}"/>
              </a:ext>
            </a:extLst>
          </p:cNvPr>
          <p:cNvPicPr>
            <a:picLocks noChangeAspect="1"/>
          </p:cNvPicPr>
          <p:nvPr/>
        </p:nvPicPr>
        <p:blipFill>
          <a:blip r:embed="rId5"/>
          <a:stretch>
            <a:fillRect/>
          </a:stretch>
        </p:blipFill>
        <p:spPr>
          <a:xfrm>
            <a:off x="386450" y="1532049"/>
            <a:ext cx="4182360" cy="3403459"/>
          </a:xfrm>
          <a:prstGeom prst="rect">
            <a:avLst/>
          </a:prstGeom>
        </p:spPr>
      </p:pic>
    </p:spTree>
    <p:extLst>
      <p:ext uri="{BB962C8B-B14F-4D97-AF65-F5344CB8AC3E}">
        <p14:creationId xmlns:p14="http://schemas.microsoft.com/office/powerpoint/2010/main" val="2419829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市松模様箱入 今治ハンドタオル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350×340mm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認定番号</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第</a:t>
            </a:r>
            <a:r>
              <a:rPr lang="en-US" altLang="zh-CN" sz="900" b="0" i="0" dirty="0">
                <a:solidFill>
                  <a:srgbClr val="333333"/>
                </a:solidFill>
                <a:effectLst/>
                <a:latin typeface="-apple-system"/>
              </a:rPr>
              <a:t>2019-1206</a:t>
            </a:r>
            <a:r>
              <a:rPr lang="zh-CN"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利用シーンを選ばない上品で良質な純白の今治ハンドタオルを、伝統的な市松柄のギフトボックスに詰めました。贈答用はもちろん、イベント等での特典用や景品用としても人気があります。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2067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市松模様箱入 今治タオルハンカチ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250×250mm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認定番号</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第</a:t>
            </a:r>
            <a:r>
              <a:rPr lang="en-US" altLang="zh-CN" sz="900" b="0" i="0" dirty="0">
                <a:solidFill>
                  <a:srgbClr val="333333"/>
                </a:solidFill>
                <a:effectLst/>
                <a:latin typeface="-apple-system"/>
              </a:rPr>
              <a:t>2012-569</a:t>
            </a:r>
            <a:r>
              <a:rPr lang="zh-CN"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利用シーンを選ばない上品で良質な純白の今治タオルハンカチを、伝統的な市松柄のギフトボックスに詰めました。贈答用はもちろん、イベント等での特典用や景品用としても人気があります。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5624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1836EF-2A23-5D85-AC74-A52244ECECD2}"/>
              </a:ext>
            </a:extLst>
          </p:cNvPr>
          <p:cNvPicPr>
            <a:picLocks noChangeAspect="1"/>
          </p:cNvPicPr>
          <p:nvPr/>
        </p:nvPicPr>
        <p:blipFill>
          <a:blip r:embed="rId5"/>
          <a:stretch>
            <a:fillRect/>
          </a:stretch>
        </p:blipFill>
        <p:spPr>
          <a:xfrm>
            <a:off x="724120" y="1395261"/>
            <a:ext cx="3619302" cy="3619302"/>
          </a:xfrm>
          <a:prstGeom prst="rect">
            <a:avLst/>
          </a:prstGeom>
        </p:spPr>
      </p:pic>
    </p:spTree>
    <p:extLst>
      <p:ext uri="{BB962C8B-B14F-4D97-AF65-F5344CB8AC3E}">
        <p14:creationId xmlns:p14="http://schemas.microsoft.com/office/powerpoint/2010/main" val="132510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40032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1115</TotalTime>
  <Words>2693</Words>
  <Application>Microsoft Office PowerPoint</Application>
  <PresentationFormat>画面に合わせる (4:3)</PresentationFormat>
  <Paragraphs>455</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KILAMEK119</cp:lastModifiedBy>
  <cp:revision>241</cp:revision>
  <cp:lastPrinted>2021-07-20T08:57:41Z</cp:lastPrinted>
  <dcterms:created xsi:type="dcterms:W3CDTF">2021-06-21T09:41:39Z</dcterms:created>
  <dcterms:modified xsi:type="dcterms:W3CDTF">2025-07-31T03:57:05Z</dcterms:modified>
</cp:coreProperties>
</file>