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6" r:id="rId2"/>
    <p:sldId id="277" r:id="rId3"/>
    <p:sldId id="273" r:id="rId4"/>
    <p:sldId id="282" r:id="rId5"/>
    <p:sldId id="275" r:id="rId6"/>
    <p:sldId id="266" r:id="rId7"/>
    <p:sldId id="259" r:id="rId8"/>
    <p:sldId id="283" r:id="rId9"/>
    <p:sldId id="287" r:id="rId10"/>
    <p:sldId id="272" r:id="rId11"/>
    <p:sldId id="258" r:id="rId12"/>
    <p:sldId id="256" r:id="rId13"/>
    <p:sldId id="281" r:id="rId14"/>
    <p:sldId id="263" r:id="rId15"/>
    <p:sldId id="268" r:id="rId16"/>
    <p:sldId id="261" r:id="rId17"/>
    <p:sldId id="269" r:id="rId18"/>
    <p:sldId id="276" r:id="rId19"/>
    <p:sldId id="257" r:id="rId20"/>
    <p:sldId id="285" r:id="rId21"/>
    <p:sldId id="267" r:id="rId22"/>
    <p:sldId id="284" r:id="rId23"/>
    <p:sldId id="278" r:id="rId24"/>
    <p:sldId id="279" r:id="rId25"/>
    <p:sldId id="270" r:id="rId26"/>
    <p:sldId id="265" r:id="rId27"/>
    <p:sldId id="274" r:id="rId28"/>
    <p:sldId id="262" r:id="rId29"/>
    <p:sldId id="264" r:id="rId30"/>
    <p:sldId id="288" r:id="rId31"/>
    <p:sldId id="289" r:id="rId32"/>
    <p:sldId id="290"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9" autoAdjust="0"/>
    <p:restoredTop sz="94656"/>
  </p:normalViewPr>
  <p:slideViewPr>
    <p:cSldViewPr snapToGrid="0" snapToObjects="1">
      <p:cViewPr varScale="1">
        <p:scale>
          <a:sx n="76" d="100"/>
          <a:sy n="76" d="100"/>
        </p:scale>
        <p:origin x="138" y="4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54396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62997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ベルト付きでコンパクトに折りたためる上に、その見た目もオシャレなブランケットです。ブルーグレーとベージュの</a:t>
            </a:r>
            <a:r>
              <a:rPr lang="en-US" altLang="ja-JP" sz="1600" dirty="0"/>
              <a:t>2</a:t>
            </a:r>
            <a:r>
              <a:rPr lang="ja-JP" altLang="en-US" sz="1600" dirty="0"/>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82DC29E-B892-39D2-BF5B-5FE1D72B57FB}"/>
              </a:ext>
            </a:extLst>
          </p:cNvPr>
          <p:cNvPicPr>
            <a:picLocks noChangeAspect="1"/>
          </p:cNvPicPr>
          <p:nvPr/>
        </p:nvPicPr>
        <p:blipFill>
          <a:blip r:embed="rId5"/>
          <a:stretch>
            <a:fillRect/>
          </a:stretch>
        </p:blipFill>
        <p:spPr>
          <a:xfrm>
            <a:off x="700633" y="1371901"/>
            <a:ext cx="3558540" cy="3558540"/>
          </a:xfrm>
          <a:prstGeom prst="rect">
            <a:avLst/>
          </a:prstGeom>
        </p:spPr>
      </p:pic>
    </p:spTree>
    <p:extLst>
      <p:ext uri="{BB962C8B-B14F-4D97-AF65-F5344CB8AC3E}">
        <p14:creationId xmlns:p14="http://schemas.microsoft.com/office/powerpoint/2010/main" val="184517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140996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反射テープ付きナップサック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ライトブルー・オレンジ</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350×410(mm)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25g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暗い夜道を通る事が多い方に是非とも使用して頂きたいのがこちらの「反射テープ付きナップサック」。事故が多発しやすい夜間移動時、あなたの心強い味方となってくれます。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F4723BE-A3FD-E813-A988-63C1A814BCE2}"/>
              </a:ext>
            </a:extLst>
          </p:cNvPr>
          <p:cNvPicPr>
            <a:picLocks noChangeAspect="1"/>
          </p:cNvPicPr>
          <p:nvPr/>
        </p:nvPicPr>
        <p:blipFill>
          <a:blip r:embed="rId5"/>
          <a:stretch>
            <a:fillRect/>
          </a:stretch>
        </p:blipFill>
        <p:spPr>
          <a:xfrm>
            <a:off x="724120" y="1384308"/>
            <a:ext cx="3641208" cy="364120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54602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オーガニックコットンネット巾着</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サイズの巾着です。上半分がネット素材になっているため、口を開けることなく入れたものを確認できて便利な上、見た目的にもおしゃれです。同じ仕様で</a:t>
            </a: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サイズもご用意しております。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8" name="Picture 34">
            <a:extLst>
              <a:ext uri="{FF2B5EF4-FFF2-40B4-BE49-F238E27FC236}">
                <a16:creationId xmlns:a16="http://schemas.microsoft.com/office/drawing/2014/main" id="{BBA2A370-20C5-0690-36E0-C53651A93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06" y="1332465"/>
            <a:ext cx="3700779" cy="370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7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DEC7FF6-A969-3470-E766-93314341E787}"/>
              </a:ext>
            </a:extLst>
          </p:cNvPr>
          <p:cNvPicPr>
            <a:picLocks noChangeAspect="1"/>
          </p:cNvPicPr>
          <p:nvPr/>
        </p:nvPicPr>
        <p:blipFill>
          <a:blip r:embed="rId5"/>
          <a:stretch>
            <a:fillRect/>
          </a:stretch>
        </p:blipFill>
        <p:spPr>
          <a:xfrm>
            <a:off x="610077" y="1321480"/>
            <a:ext cx="3712509" cy="3712509"/>
          </a:xfrm>
          <a:prstGeom prst="rect">
            <a:avLst/>
          </a:prstGeom>
        </p:spPr>
      </p:pic>
    </p:spTree>
    <p:extLst>
      <p:ext uri="{BB962C8B-B14F-4D97-AF65-F5344CB8AC3E}">
        <p14:creationId xmlns:p14="http://schemas.microsoft.com/office/powerpoint/2010/main" val="333424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315×170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ナチュラルで優しい風合いのキャンバス素材を使用したシンプルなブックカバーです。栞紐付きのため便利にご活用いただけます。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色からお好みでお選びください。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82B4A7-0DAA-FF42-A747-CE81202F0A44}"/>
              </a:ext>
            </a:extLst>
          </p:cNvPr>
          <p:cNvPicPr>
            <a:picLocks noChangeAspect="1"/>
          </p:cNvPicPr>
          <p:nvPr/>
        </p:nvPicPr>
        <p:blipFill>
          <a:blip r:embed="rId5"/>
          <a:stretch>
            <a:fillRect/>
          </a:stretch>
        </p:blipFill>
        <p:spPr>
          <a:xfrm>
            <a:off x="650793" y="1422052"/>
            <a:ext cx="3933313" cy="3448509"/>
          </a:xfrm>
          <a:prstGeom prst="rect">
            <a:avLst/>
          </a:prstGeom>
        </p:spPr>
      </p:pic>
    </p:spTree>
    <p:extLst>
      <p:ext uri="{BB962C8B-B14F-4D97-AF65-F5344CB8AC3E}">
        <p14:creationId xmlns:p14="http://schemas.microsoft.com/office/powerpoint/2010/main" val="9951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379315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ハードカバーハンディノート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90×140×12(mm)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CPP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ハンディサイズで持ち歩きにも便利なノートです。</a:t>
            </a:r>
            <a:r>
              <a:rPr lang="en-US" altLang="ja-JP" sz="1600" dirty="0"/>
              <a:t>PU</a:t>
            </a:r>
            <a:r>
              <a:rPr lang="ja-JP" altLang="en-US" sz="1600" dirty="0"/>
              <a:t>素材を表紙に使用したハードカバータイプのため高級感があり、オープンキャンパスや会社説明会などのノベルティ用としても人気です。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EF275A9-4903-3210-0A1C-0B6904CD9B14}"/>
              </a:ext>
            </a:extLst>
          </p:cNvPr>
          <p:cNvPicPr>
            <a:picLocks noChangeAspect="1"/>
          </p:cNvPicPr>
          <p:nvPr/>
        </p:nvPicPr>
        <p:blipFill>
          <a:blip r:embed="rId5"/>
          <a:stretch>
            <a:fillRect/>
          </a:stretch>
        </p:blipFill>
        <p:spPr>
          <a:xfrm>
            <a:off x="647721" y="1345946"/>
            <a:ext cx="3695700" cy="3695700"/>
          </a:xfrm>
          <a:prstGeom prst="rect">
            <a:avLst/>
          </a:prstGeom>
        </p:spPr>
      </p:pic>
    </p:spTree>
    <p:extLst>
      <p:ext uri="{BB962C8B-B14F-4D97-AF65-F5344CB8AC3E}">
        <p14:creationId xmlns:p14="http://schemas.microsoft.com/office/powerpoint/2010/main" val="118293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62024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72670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28767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76041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97524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299486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2296476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キャンバスペンケース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カラー展開：アイボリー・ネイビー</a:t>
            </a:r>
          </a:p>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200×90mm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ステーショナリーやメイク道具など、細々としたアイテムを纏めて持ち歩きたい場合に便利なペンケースです。キャンバス素材でかさばらないため、ノベルティ用などとしても人気です。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538007-082F-837C-A263-60B61A2E4591}"/>
              </a:ext>
            </a:extLst>
          </p:cNvPr>
          <p:cNvPicPr>
            <a:picLocks noChangeAspect="1"/>
          </p:cNvPicPr>
          <p:nvPr/>
        </p:nvPicPr>
        <p:blipFill>
          <a:blip r:embed="rId5"/>
          <a:stretch>
            <a:fillRect/>
          </a:stretch>
        </p:blipFill>
        <p:spPr>
          <a:xfrm>
            <a:off x="682099" y="1414484"/>
            <a:ext cx="3641567" cy="3641567"/>
          </a:xfrm>
          <a:prstGeom prst="rect">
            <a:avLst/>
          </a:prstGeom>
        </p:spPr>
      </p:pic>
    </p:spTree>
    <p:extLst>
      <p:ext uri="{BB962C8B-B14F-4D97-AF65-F5344CB8AC3E}">
        <p14:creationId xmlns:p14="http://schemas.microsoft.com/office/powerpoint/2010/main" val="239649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オーガニックコットンガゼット巾着</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260×360×100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サイズのシンプルな巾着です。素材には地球環境と人に優しいオーガニックコットンを使用しており、ナチュラルな風合いが親しみやすさを与えます。ショッパーや記念用などにおすすめ。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CC87E9-FBF2-FDA8-90F1-F3FEA7D892D1}"/>
              </a:ext>
            </a:extLst>
          </p:cNvPr>
          <p:cNvPicPr>
            <a:picLocks noChangeAspect="1"/>
          </p:cNvPicPr>
          <p:nvPr/>
        </p:nvPicPr>
        <p:blipFill>
          <a:blip r:embed="rId5"/>
          <a:stretch>
            <a:fillRect/>
          </a:stretch>
        </p:blipFill>
        <p:spPr>
          <a:xfrm>
            <a:off x="728755" y="1380548"/>
            <a:ext cx="3614666" cy="3614666"/>
          </a:xfrm>
          <a:prstGeom prst="rect">
            <a:avLst/>
          </a:prstGeom>
        </p:spPr>
      </p:pic>
    </p:spTree>
    <p:extLst>
      <p:ext uri="{BB962C8B-B14F-4D97-AF65-F5344CB8AC3E}">
        <p14:creationId xmlns:p14="http://schemas.microsoft.com/office/powerpoint/2010/main" val="50875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a:t>
            </a:r>
            <a:r>
              <a:rPr lang="en-US" altLang="ja-JP" sz="1000" dirty="0">
                <a:latin typeface="Meiryo UI" panose="020B0604030504040204" pitchFamily="34" charset="-128"/>
                <a:ea typeface="Meiryo UI" panose="020B0604030504040204" pitchFamily="34" charset="-128"/>
              </a:rPr>
              <a:t>5</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サイズ：Ｗ</a:t>
            </a:r>
            <a:r>
              <a:rPr lang="en-US" altLang="ja-JP" sz="1000" dirty="0">
                <a:latin typeface="Meiryo UI" panose="020B0604030504040204" pitchFamily="34" charset="-128"/>
                <a:ea typeface="Meiryo UI" panose="020B0604030504040204" pitchFamily="34" charset="-128"/>
              </a:rPr>
              <a:t>40cm×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50cm</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D04A013D-0A4B-D931-93A2-E4217C6E54B8}"/>
              </a:ext>
            </a:extLst>
          </p:cNvPr>
          <p:cNvPicPr>
            <a:picLocks noChangeAspect="1"/>
          </p:cNvPicPr>
          <p:nvPr/>
        </p:nvPicPr>
        <p:blipFill>
          <a:blip r:embed="rId5"/>
          <a:stretch>
            <a:fillRect/>
          </a:stretch>
        </p:blipFill>
        <p:spPr>
          <a:xfrm>
            <a:off x="717572" y="1403906"/>
            <a:ext cx="3625850" cy="3625850"/>
          </a:xfrm>
          <a:prstGeom prst="rect">
            <a:avLst/>
          </a:prstGeom>
        </p:spPr>
      </p:pic>
    </p:spTree>
    <p:extLst>
      <p:ext uri="{BB962C8B-B14F-4D97-AF65-F5344CB8AC3E}">
        <p14:creationId xmlns:p14="http://schemas.microsoft.com/office/powerpoint/2010/main" val="81633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リフレクターエコバッグ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素材：生地：ポリエステル、コーティング：アルミ</a:t>
            </a:r>
          </a:p>
          <a:p>
            <a:r>
              <a:rPr lang="ja-JP" altLang="en-US" sz="900" dirty="0">
                <a:latin typeface="Meiryo UI" panose="020B0604030504040204" pitchFamily="34" charset="-128"/>
                <a:ea typeface="Meiryo UI" panose="020B0604030504040204" pitchFamily="34" charset="-128"/>
              </a:rPr>
              <a:t>サイズ：バッグ：約</a:t>
            </a:r>
            <a:r>
              <a:rPr lang="en-US" altLang="ja-JP" sz="900" dirty="0">
                <a:latin typeface="Meiryo UI" panose="020B0604030504040204" pitchFamily="34" charset="-128"/>
                <a:ea typeface="Meiryo UI" panose="020B0604030504040204" pitchFamily="34" charset="-128"/>
              </a:rPr>
              <a:t>W370×H380mm(</a:t>
            </a:r>
            <a:r>
              <a:rPr lang="ja-JP" altLang="en-US" sz="900" dirty="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、ポケット：約</a:t>
            </a:r>
            <a:r>
              <a:rPr lang="en-US" altLang="ja-JP" sz="900" dirty="0">
                <a:latin typeface="Meiryo UI" panose="020B0604030504040204" pitchFamily="34" charset="-128"/>
                <a:ea typeface="Meiryo UI" panose="020B0604030504040204" pitchFamily="34" charset="-128"/>
              </a:rPr>
              <a:t>W135×H105mm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車のライトなどを効果的に反射するリフレクターをバッグ下部に取り付けてあるため、夜道でも安心して歩くことができるエコバッグです。折りたたむとコンパクトになるため持ち歩きにも便利です。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95DAA4F-274A-3192-91F6-71415ECC82CF}"/>
              </a:ext>
            </a:extLst>
          </p:cNvPr>
          <p:cNvPicPr>
            <a:picLocks noChangeAspect="1"/>
          </p:cNvPicPr>
          <p:nvPr/>
        </p:nvPicPr>
        <p:blipFill>
          <a:blip r:embed="rId5"/>
          <a:stretch>
            <a:fillRect/>
          </a:stretch>
        </p:blipFill>
        <p:spPr>
          <a:xfrm>
            <a:off x="675067" y="1353927"/>
            <a:ext cx="3730052" cy="3730052"/>
          </a:xfrm>
          <a:prstGeom prst="rect">
            <a:avLst/>
          </a:prstGeom>
        </p:spPr>
      </p:pic>
    </p:spTree>
    <p:extLst>
      <p:ext uri="{BB962C8B-B14F-4D97-AF65-F5344CB8AC3E}">
        <p14:creationId xmlns:p14="http://schemas.microsoft.com/office/powerpoint/2010/main" val="342053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190×130×60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オリジナルデザインの名入れプリントがよく映えるためノベルティグッズとして人気の、シンプルなキャンバスポーチです。こちらは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サイズになりますが、サイズ違いで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E7E5F52-8556-E18A-2F9A-383810E71D76}"/>
              </a:ext>
            </a:extLst>
          </p:cNvPr>
          <p:cNvPicPr>
            <a:picLocks noChangeAspect="1"/>
          </p:cNvPicPr>
          <p:nvPr/>
        </p:nvPicPr>
        <p:blipFill>
          <a:blip r:embed="rId5"/>
          <a:stretch>
            <a:fillRect/>
          </a:stretch>
        </p:blipFill>
        <p:spPr>
          <a:xfrm>
            <a:off x="750679" y="1344507"/>
            <a:ext cx="3627120" cy="3627120"/>
          </a:xfrm>
          <a:prstGeom prst="rect">
            <a:avLst/>
          </a:prstGeom>
        </p:spPr>
      </p:pic>
    </p:spTree>
    <p:extLst>
      <p:ext uri="{BB962C8B-B14F-4D97-AF65-F5344CB8AC3E}">
        <p14:creationId xmlns:p14="http://schemas.microsoft.com/office/powerpoint/2010/main" val="90918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1807076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リュックバッグ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サイズ：使用時：Ｗ</a:t>
            </a:r>
            <a:r>
              <a:rPr lang="en-US" altLang="ja-JP" sz="1000" dirty="0">
                <a:latin typeface="Meiryo UI" panose="020B0604030504040204" pitchFamily="34" charset="-128"/>
                <a:ea typeface="Meiryo UI" panose="020B0604030504040204" pitchFamily="34" charset="-128"/>
              </a:rPr>
              <a:t>42cm×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47cm</a:t>
            </a:r>
            <a:r>
              <a:rPr lang="ja-JP" altLang="en-US" sz="1000" dirty="0">
                <a:latin typeface="Meiryo UI" panose="020B0604030504040204" pitchFamily="34" charset="-128"/>
                <a:ea typeface="Meiryo UI" panose="020B0604030504040204" pitchFamily="34" charset="-128"/>
              </a:rPr>
              <a:t>　マチなし　折りたたみ時：Ｗ</a:t>
            </a:r>
            <a:r>
              <a:rPr lang="en-US" altLang="ja-JP" sz="1000" dirty="0">
                <a:latin typeface="Meiryo UI" panose="020B0604030504040204" pitchFamily="34" charset="-128"/>
                <a:ea typeface="Meiryo UI" panose="020B0604030504040204" pitchFamily="34" charset="-128"/>
              </a:rPr>
              <a:t>22cm×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12.5cm</a:t>
            </a:r>
          </a:p>
          <a:p>
            <a:r>
              <a:rPr lang="ja-JP" altLang="en-US" sz="1000" dirty="0">
                <a:latin typeface="Meiryo UI" panose="020B0604030504040204" pitchFamily="34" charset="-128"/>
                <a:ea typeface="Meiryo UI" panose="020B0604030504040204" pitchFamily="34" charset="-128"/>
              </a:rPr>
              <a:t>備考：外ポケット付き　巾着式（口閉じ）　リュック用肩掛け紐付き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リュックと手提げで使い分け可能な</a:t>
            </a:r>
            <a:r>
              <a:rPr lang="en-US" altLang="ja-JP" sz="1600" dirty="0"/>
              <a:t>2WAY</a:t>
            </a:r>
            <a:r>
              <a:rPr lang="ja-JP" altLang="en-US" sz="1600" dirty="0"/>
              <a:t>バッグ。使用時以外はコンパクトに折り畳んで持ち歩けるので、メインバッグに忍ばせておけばエコバッグとしても重宝します。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6F43D521-23C1-B1B0-58DF-AB2C5C94E318}"/>
              </a:ext>
            </a:extLst>
          </p:cNvPr>
          <p:cNvPicPr>
            <a:picLocks noChangeAspect="1"/>
          </p:cNvPicPr>
          <p:nvPr/>
        </p:nvPicPr>
        <p:blipFill>
          <a:blip r:embed="rId5"/>
          <a:stretch>
            <a:fillRect/>
          </a:stretch>
        </p:blipFill>
        <p:spPr>
          <a:xfrm>
            <a:off x="747767" y="1340286"/>
            <a:ext cx="3560088" cy="3560088"/>
          </a:xfrm>
          <a:prstGeom prst="rect">
            <a:avLst/>
          </a:prstGeom>
        </p:spPr>
      </p:pic>
    </p:spTree>
    <p:extLst>
      <p:ext uri="{BB962C8B-B14F-4D97-AF65-F5344CB8AC3E}">
        <p14:creationId xmlns:p14="http://schemas.microsoft.com/office/powerpoint/2010/main" val="174418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色ボールペン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サイズ：最大径</a:t>
            </a:r>
            <a:r>
              <a:rPr lang="en-US" altLang="ja-JP" sz="900" dirty="0">
                <a:latin typeface="Meiryo UI" panose="020B0604030504040204" pitchFamily="34" charset="-128"/>
                <a:ea typeface="Meiryo UI" panose="020B0604030504040204" pitchFamily="34" charset="-128"/>
              </a:rPr>
              <a:t>φ16mm</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機能：ノック式多色ペン・黒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赤</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緑</a:t>
            </a:r>
            <a:r>
              <a:rPr lang="en-US" altLang="ja-JP" sz="900" dirty="0">
                <a:latin typeface="Meiryo UI" panose="020B0604030504040204" pitchFamily="34" charset="-128"/>
                <a:ea typeface="Meiryo UI" panose="020B0604030504040204" pitchFamily="34" charset="-128"/>
              </a:rPr>
              <a:t>1.0?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1970</a:t>
            </a:r>
            <a:r>
              <a:rPr lang="ja-JP" altLang="en-US" sz="1600" dirty="0"/>
              <a:t>年代からのロングセラー商品で</a:t>
            </a:r>
            <a:r>
              <a:rPr lang="en-US" altLang="ja-JP" sz="1600" dirty="0"/>
              <a:t>Made in</a:t>
            </a:r>
            <a:r>
              <a:rPr lang="ja-JP" altLang="en-US" sz="1600" dirty="0"/>
              <a:t>フランスの元祖多色ボールペンです。インクは定番カラーの赤黒緑青の４色。上部のリングにネックストラップを付けて使用も可能です。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96ECE14-4373-1408-BDC3-A8FF74088445}"/>
              </a:ext>
            </a:extLst>
          </p:cNvPr>
          <p:cNvPicPr>
            <a:picLocks noChangeAspect="1"/>
          </p:cNvPicPr>
          <p:nvPr/>
        </p:nvPicPr>
        <p:blipFill>
          <a:blip r:embed="rId5"/>
          <a:stretch>
            <a:fillRect/>
          </a:stretch>
        </p:blipFill>
        <p:spPr>
          <a:xfrm>
            <a:off x="701928" y="1434753"/>
            <a:ext cx="3586818" cy="3586818"/>
          </a:xfrm>
          <a:prstGeom prst="rect">
            <a:avLst/>
          </a:prstGeom>
        </p:spPr>
      </p:pic>
    </p:spTree>
    <p:extLst>
      <p:ext uri="{BB962C8B-B14F-4D97-AF65-F5344CB8AC3E}">
        <p14:creationId xmlns:p14="http://schemas.microsoft.com/office/powerpoint/2010/main" val="251369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9LED</a:t>
            </a:r>
            <a:r>
              <a:rPr lang="ja-JP" altLang="en-US" sz="2000" dirty="0">
                <a:solidFill>
                  <a:schemeClr val="bg1"/>
                </a:solidFill>
                <a:latin typeface="Meiryo UI" panose="020B0604030504040204" pitchFamily="34" charset="-128"/>
                <a:ea typeface="Meiryo UI" panose="020B0604030504040204" pitchFamily="34" charset="-128"/>
              </a:rPr>
              <a:t>ライトセット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Φ27×90mm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,110×135×35mm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添付</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贈答品に最適な化粧箱入りの防災</a:t>
            </a:r>
            <a:r>
              <a:rPr lang="en-US" altLang="ja-JP" sz="1600" dirty="0"/>
              <a:t>9LED</a:t>
            </a:r>
            <a:r>
              <a:rPr lang="ja-JP" altLang="en-US" sz="1600" dirty="0"/>
              <a:t>ライトセット。箱から開けて付属の乾電池をセットすればすぐに使えます。本体に名入れをして防災啓発活動のキャンペーンやイベントでご活用ください。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627577E-2CAB-1BC8-B43C-DAFD44A9B3A4}"/>
              </a:ext>
            </a:extLst>
          </p:cNvPr>
          <p:cNvPicPr>
            <a:picLocks noChangeAspect="1"/>
          </p:cNvPicPr>
          <p:nvPr/>
        </p:nvPicPr>
        <p:blipFill>
          <a:blip r:embed="rId5"/>
          <a:stretch>
            <a:fillRect/>
          </a:stretch>
        </p:blipFill>
        <p:spPr>
          <a:xfrm>
            <a:off x="747767" y="1422052"/>
            <a:ext cx="3543580" cy="3543580"/>
          </a:xfrm>
          <a:prstGeom prst="rect">
            <a:avLst/>
          </a:prstGeom>
        </p:spPr>
      </p:pic>
    </p:spTree>
    <p:extLst>
      <p:ext uri="{BB962C8B-B14F-4D97-AF65-F5344CB8AC3E}">
        <p14:creationId xmlns:p14="http://schemas.microsoft.com/office/powerpoint/2010/main" val="195695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オリジナルクリアファイル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厚さ：</a:t>
            </a:r>
            <a:r>
              <a:rPr lang="en-US" altLang="ja-JP" sz="900" dirty="0">
                <a:latin typeface="Meiryo UI" panose="020B0604030504040204" pitchFamily="34" charset="-128"/>
                <a:ea typeface="Meiryo UI" panose="020B0604030504040204" pitchFamily="34" charset="-128"/>
              </a:rPr>
              <a:t>0.2㎜</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A4</a:t>
            </a:r>
            <a:r>
              <a:rPr lang="ja-JP" altLang="en-US" sz="900" dirty="0">
                <a:latin typeface="Meiryo UI" panose="020B0604030504040204" pitchFamily="34" charset="-128"/>
                <a:ea typeface="Meiryo UI" panose="020B0604030504040204" pitchFamily="34" charset="-128"/>
              </a:rPr>
              <a:t>サイズ</a:t>
            </a:r>
          </a:p>
          <a:p>
            <a:r>
              <a:rPr lang="ja-JP" altLang="en-US" sz="900" dirty="0">
                <a:latin typeface="Meiryo UI" panose="020B0604030504040204" pitchFamily="34" charset="-128"/>
                <a:ea typeface="Meiryo UI" panose="020B0604030504040204" pitchFamily="34" charset="-128"/>
              </a:rPr>
              <a:t>包装： 適量梱包</a:t>
            </a:r>
          </a:p>
          <a:p>
            <a:r>
              <a:rPr lang="ja-JP" altLang="en-US" sz="900" dirty="0">
                <a:latin typeface="Meiryo UI" panose="020B0604030504040204" pitchFamily="34" charset="-128"/>
                <a:ea typeface="Meiryo UI" panose="020B0604030504040204" pitchFamily="34" charset="-128"/>
              </a:rPr>
              <a:t>備考： 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企業のノベルティからアニメグッズ、また卒業や周年などの記念用などにも人気の高い</a:t>
            </a:r>
            <a:r>
              <a:rPr lang="en-US" altLang="ja-JP" sz="1600" dirty="0"/>
              <a:t>A4</a:t>
            </a:r>
            <a:r>
              <a:rPr lang="ja-JP" altLang="en-US" sz="1600" dirty="0"/>
              <a:t>サイズのクリアファイル。全面フルカラーでのオリジナル名入れが可能です。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403C3C7-CA61-B362-5B73-9822343FBAA8}"/>
              </a:ext>
            </a:extLst>
          </p:cNvPr>
          <p:cNvPicPr>
            <a:picLocks noChangeAspect="1"/>
          </p:cNvPicPr>
          <p:nvPr/>
        </p:nvPicPr>
        <p:blipFill>
          <a:blip r:embed="rId5"/>
          <a:stretch>
            <a:fillRect/>
          </a:stretch>
        </p:blipFill>
        <p:spPr>
          <a:xfrm>
            <a:off x="752067" y="1465383"/>
            <a:ext cx="3506665" cy="3506665"/>
          </a:xfrm>
          <a:prstGeom prst="rect">
            <a:avLst/>
          </a:prstGeom>
        </p:spPr>
      </p:pic>
    </p:spTree>
    <p:extLst>
      <p:ext uri="{BB962C8B-B14F-4D97-AF65-F5344CB8AC3E}">
        <p14:creationId xmlns:p14="http://schemas.microsoft.com/office/powerpoint/2010/main" val="68775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お米のボールペン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ライスレジン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バイオマス率</a:t>
            </a:r>
            <a:r>
              <a:rPr lang="en-US" altLang="ja-JP" sz="900" dirty="0">
                <a:latin typeface="Meiryo UI" panose="020B0604030504040204" pitchFamily="34" charset="-128"/>
                <a:ea typeface="Meiryo UI" panose="020B0604030504040204" pitchFamily="34" charset="-128"/>
              </a:rPr>
              <a:t>10%)</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142mm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優しい色合いのスタンダードでシンプルなボールペン。ライスレジンという非食用のお米を原料としたバイオマスプラスチックを配合しており、地球環境に優しく</a:t>
            </a:r>
            <a:r>
              <a:rPr lang="en-US" altLang="ja-JP" sz="1600" dirty="0"/>
              <a:t>SDGs</a:t>
            </a:r>
            <a:r>
              <a:rPr lang="ja-JP" altLang="en-US" sz="1600" dirty="0"/>
              <a:t>に貢献できるアイテムです。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6F06F565-AF74-6ED7-EC22-95FE1140CEBA}"/>
              </a:ext>
            </a:extLst>
          </p:cNvPr>
          <p:cNvPicPr>
            <a:picLocks noChangeAspect="1"/>
          </p:cNvPicPr>
          <p:nvPr/>
        </p:nvPicPr>
        <p:blipFill>
          <a:blip r:embed="rId5"/>
          <a:stretch>
            <a:fillRect/>
          </a:stretch>
        </p:blipFill>
        <p:spPr>
          <a:xfrm>
            <a:off x="777634" y="1428869"/>
            <a:ext cx="3513617" cy="3513617"/>
          </a:xfrm>
          <a:prstGeom prst="rect">
            <a:avLst/>
          </a:prstGeom>
        </p:spPr>
      </p:pic>
    </p:spTree>
    <p:extLst>
      <p:ext uri="{BB962C8B-B14F-4D97-AF65-F5344CB8AC3E}">
        <p14:creationId xmlns:p14="http://schemas.microsoft.com/office/powerpoint/2010/main" val="174352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OBENTO</a:t>
            </a:r>
            <a:r>
              <a:rPr lang="ja-JP" altLang="en-US" sz="2000" dirty="0">
                <a:solidFill>
                  <a:schemeClr val="bg1"/>
                </a:solidFill>
                <a:latin typeface="Meiryo UI" panose="020B0604030504040204" pitchFamily="34" charset="-128"/>
                <a:ea typeface="Meiryo UI" panose="020B0604030504040204" pitchFamily="34" charset="-128"/>
              </a:rPr>
              <a:t>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使用時</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210×300×160mm</a:t>
            </a: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収納時</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120×120×10mm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裸</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取説別添付</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お弁当を平置きのまま入れられるマチの広い作りのランチバッグ。軽量なポリエステル素材は皺になりにくく型崩れもしにくく、名入れ範囲も広いためオリジナルグッズにも最適。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52" name="Picture 4">
            <a:extLst>
              <a:ext uri="{FF2B5EF4-FFF2-40B4-BE49-F238E27FC236}">
                <a16:creationId xmlns:a16="http://schemas.microsoft.com/office/drawing/2014/main" id="{E6F8ECB7-3B0C-D757-AADA-47C7683BA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82" y="1434753"/>
            <a:ext cx="3258111" cy="32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圧縮収納袋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・ナイロン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収納目安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ワイシャツ</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T</a:t>
            </a:r>
            <a:r>
              <a:rPr lang="ja-JP" altLang="en-US" sz="900" b="0" i="0" dirty="0">
                <a:solidFill>
                  <a:srgbClr val="333333"/>
                </a:solidFill>
                <a:effectLst/>
                <a:latin typeface="-apple-system"/>
              </a:rPr>
              <a:t>シャツ</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旅行などにはとっても便利な、座るだけで空気を</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秒で抜くことができる圧縮袋です。</a:t>
            </a:r>
            <a:r>
              <a:rPr lang="en-US" altLang="ja-JP" sz="1600" b="0" i="0" dirty="0">
                <a:solidFill>
                  <a:srgbClr val="333333"/>
                </a:solidFill>
                <a:effectLst/>
                <a:latin typeface="-apple-system"/>
              </a:rPr>
              <a:t>Y</a:t>
            </a:r>
            <a:r>
              <a:rPr lang="ja-JP" altLang="en-US" sz="1600" b="0" i="0" dirty="0">
                <a:solidFill>
                  <a:srgbClr val="333333"/>
                </a:solidFill>
                <a:effectLst/>
                <a:latin typeface="-apple-system"/>
              </a:rPr>
              <a:t>シャツ一枚と</a:t>
            </a:r>
            <a:r>
              <a:rPr lang="en-US" altLang="ja-JP" sz="1600" b="0" i="0" dirty="0">
                <a:solidFill>
                  <a:srgbClr val="333333"/>
                </a:solidFill>
                <a:effectLst/>
                <a:latin typeface="-apple-system"/>
              </a:rPr>
              <a:t>T</a:t>
            </a:r>
            <a:r>
              <a:rPr lang="ja-JP" altLang="en-US" sz="1600" b="0" i="0" dirty="0">
                <a:solidFill>
                  <a:srgbClr val="333333"/>
                </a:solidFill>
                <a:effectLst/>
                <a:latin typeface="-apple-system"/>
              </a:rPr>
              <a:t>シャツ</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枚程度を入れることが出来ます。特典用などにもおすすめ。是非ご活用ください。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EE45808-C424-0152-6800-EF9310FF0B52}"/>
              </a:ext>
            </a:extLst>
          </p:cNvPr>
          <p:cNvPicPr>
            <a:picLocks noChangeAspect="1"/>
          </p:cNvPicPr>
          <p:nvPr/>
        </p:nvPicPr>
        <p:blipFill>
          <a:blip r:embed="rId5"/>
          <a:stretch>
            <a:fillRect/>
          </a:stretch>
        </p:blipFill>
        <p:spPr>
          <a:xfrm>
            <a:off x="693378" y="1324968"/>
            <a:ext cx="3725956" cy="3725956"/>
          </a:xfrm>
          <a:prstGeom prst="rect">
            <a:avLst/>
          </a:prstGeom>
        </p:spPr>
      </p:pic>
    </p:spTree>
    <p:extLst>
      <p:ext uri="{BB962C8B-B14F-4D97-AF65-F5344CB8AC3E}">
        <p14:creationId xmlns:p14="http://schemas.microsoft.com/office/powerpoint/2010/main" val="123059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305198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オリジナル全面フルカラーマウスパッド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表 エンボスラミ</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裏 ラバー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W180×H160mm</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要相談</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印刷：インクジェット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5</a:t>
            </a:r>
            <a:r>
              <a:rPr lang="ja-JP" altLang="en-US" sz="1600" b="0" i="0" dirty="0">
                <a:solidFill>
                  <a:srgbClr val="333333"/>
                </a:solidFill>
                <a:effectLst/>
                <a:highlight>
                  <a:srgbClr val="FFFFFF"/>
                </a:highlight>
                <a:latin typeface="-apple-system"/>
              </a:rPr>
              <a:t>枚からの小ロットでオリジナルのマウスパッドが安価で作成できます。全面フルカラー印刷が可能で、マウスパッドの形状も自由にできるので、イメージした思い通りのグッズが作れます。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4" name="Picture 20">
            <a:extLst>
              <a:ext uri="{FF2B5EF4-FFF2-40B4-BE49-F238E27FC236}">
                <a16:creationId xmlns:a16="http://schemas.microsoft.com/office/drawing/2014/main" id="{3E45E078-835E-43D2-E6E2-41DDB0621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56" y="1482724"/>
            <a:ext cx="3837416" cy="383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434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1003</TotalTime>
  <Words>2658</Words>
  <Application>Microsoft Office PowerPoint</Application>
  <PresentationFormat>画面に合わせる (4:3)</PresentationFormat>
  <Paragraphs>451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2025-02-26T08:33:17Z</dcterms:modified>
</cp:coreProperties>
</file>