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5"/>
  </p:notesMasterIdLst>
  <p:sldIdLst>
    <p:sldId id="256" r:id="rId3"/>
    <p:sldId id="257" r:id="rId4"/>
    <p:sldId id="28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84" d="100"/>
          <a:sy n="84" d="100"/>
        </p:scale>
        <p:origin x="666"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PlaceHolder 1"/>
          <p:cNvSpPr>
            <a:spLocks noGrp="1" noRot="1" noChangeAspect="1"/>
          </p:cNvSpPr>
          <p:nvPr>
            <p:ph type="sldImg"/>
          </p:nvPr>
        </p:nvSpPr>
        <p:spPr>
          <a:xfrm>
            <a:off x="1371600" y="1143000"/>
            <a:ext cx="4114440" cy="3085920"/>
          </a:xfrm>
          <a:prstGeom prst="rect">
            <a:avLst/>
          </a:prstGeom>
          <a:ln w="0">
            <a:noFill/>
          </a:ln>
        </p:spPr>
      </p:sp>
      <p:sp>
        <p:nvSpPr>
          <p:cNvPr id="81"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82"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7F5C47-60B8-4959-B99C-5BDD68F2690A}" type="slidenum">
              <a:rPr kumimoji="1" lang="en-US" sz="1200" b="0" i="0" u="none" strike="noStrike" kern="1200" cap="none" spc="-1" normalizeH="0" baseline="0" noProof="0">
                <a:ln>
                  <a:noFill/>
                </a:ln>
                <a:solidFill>
                  <a:prstClr val="black"/>
                </a:solidFill>
                <a:effectLst/>
                <a:uLnTx/>
                <a:uFillTx/>
                <a:latin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en-US" sz="1200" b="0" i="0" u="none" strike="noStrike" kern="1200" cap="none" spc="-1" normalizeH="0" baseline="0" noProof="0">
              <a:ln>
                <a:noFill/>
              </a:ln>
              <a:solidFill>
                <a:prstClr val="black"/>
              </a:solidFill>
              <a:effectLst/>
              <a:uLnTx/>
              <a:uFillTx/>
              <a:latin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157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8"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3042246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0"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1085903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2"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3"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2217946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Tree>
    <p:extLst>
      <p:ext uri="{BB962C8B-B14F-4D97-AF65-F5344CB8AC3E}">
        <p14:creationId xmlns:p14="http://schemas.microsoft.com/office/powerpoint/2010/main" val="1992816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685800" y="1122480"/>
            <a:ext cx="7772040" cy="1106676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2314243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8"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9"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504179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1"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3"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2760680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7"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936462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9"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0"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125164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4"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5"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6274266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7"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8"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9"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0"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1"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2"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2649509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60928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2040" cy="2387160"/>
          </a:xfrm>
          <a:prstGeom prst="rect">
            <a:avLst/>
          </a:prstGeom>
          <a:noFill/>
          <a:ln w="0">
            <a:noFill/>
          </a:ln>
        </p:spPr>
        <p:txBody>
          <a:bodyPr anchor="b">
            <a:noAutofit/>
          </a:bodyPr>
          <a:lstStyle/>
          <a:p>
            <a:pPr algn="ctr">
              <a:lnSpc>
                <a:spcPct val="90000"/>
              </a:lnSpc>
            </a:pPr>
            <a:r>
              <a:rPr lang="ja-JP" sz="6000" b="0" strike="noStrike" spc="-1">
                <a:solidFill>
                  <a:srgbClr val="000000"/>
                </a:solidFill>
                <a:latin typeface="Calibri Light"/>
              </a:rPr>
              <a:t>マスター タイトルの書式設定</a:t>
            </a:r>
            <a:endParaRPr lang="en-US" sz="6000" b="0" strike="noStrike" spc="-1">
              <a:solidFill>
                <a:srgbClr val="000000"/>
              </a:solidFill>
              <a:latin typeface="Calibri"/>
            </a:endParaRPr>
          </a:p>
        </p:txBody>
      </p:sp>
      <p:sp>
        <p:nvSpPr>
          <p:cNvPr id="8" name="PlaceHolder 2"/>
          <p:cNvSpPr>
            <a:spLocks noGrp="1"/>
          </p:cNvSpPr>
          <p:nvPr>
            <p:ph type="dt"/>
          </p:nvPr>
        </p:nvSpPr>
        <p:spPr>
          <a:xfrm>
            <a:off x="628560" y="6356520"/>
            <a:ext cx="2057040" cy="364680"/>
          </a:xfrm>
          <a:prstGeom prst="rect">
            <a:avLst/>
          </a:prstGeom>
          <a:noFill/>
          <a:ln w="0">
            <a:noFill/>
          </a:ln>
        </p:spPr>
        <p:txBody>
          <a:bodyPr anchor="ctr">
            <a:noAutofit/>
          </a:bodyPr>
          <a:lstStyle/>
          <a:p>
            <a:pPr>
              <a:lnSpc>
                <a:spcPct val="100000"/>
              </a:lnSpc>
            </a:pPr>
            <a:fld id="{92795484-5F89-4350-9A94-B43A378258C8}" type="datetime">
              <a:rPr lang="en-US" sz="1200" b="0" strike="noStrike" spc="-1">
                <a:solidFill>
                  <a:srgbClr val="8B8B8B"/>
                </a:solidFill>
                <a:latin typeface="Calibri"/>
              </a:rPr>
              <a:t>8/6/2024</a:t>
            </a:fld>
            <a:endParaRPr lang="en-US" sz="1200" b="0" strike="noStrike" spc="-1">
              <a:latin typeface="Times New Roman"/>
            </a:endParaRPr>
          </a:p>
        </p:txBody>
      </p:sp>
      <p:sp>
        <p:nvSpPr>
          <p:cNvPr id="2" name="PlaceHolder 3"/>
          <p:cNvSpPr>
            <a:spLocks noGrp="1"/>
          </p:cNvSpPr>
          <p:nvPr>
            <p:ph type="ftr"/>
          </p:nvPr>
        </p:nvSpPr>
        <p:spPr>
          <a:xfrm>
            <a:off x="3029040" y="6356520"/>
            <a:ext cx="3085920" cy="364680"/>
          </a:xfrm>
          <a:prstGeom prst="rect">
            <a:avLst/>
          </a:prstGeom>
          <a:noFill/>
          <a:ln w="0">
            <a:noFill/>
          </a:ln>
        </p:spPr>
        <p:txBody>
          <a:bodyPr anchor="ctr">
            <a:noAutofit/>
          </a:bodyPr>
          <a:lstStyle/>
          <a:p>
            <a:endParaRPr lang="en-US" sz="2400" b="0" strike="noStrike" spc="-1">
              <a:latin typeface="Times New Roman"/>
            </a:endParaRPr>
          </a:p>
        </p:txBody>
      </p:sp>
      <p:sp>
        <p:nvSpPr>
          <p:cNvPr id="3" name="PlaceHolder 4"/>
          <p:cNvSpPr>
            <a:spLocks noGrp="1"/>
          </p:cNvSpPr>
          <p:nvPr>
            <p:ph type="sldNum"/>
          </p:nvPr>
        </p:nvSpPr>
        <p:spPr>
          <a:xfrm>
            <a:off x="6458040" y="6356520"/>
            <a:ext cx="2057040" cy="364680"/>
          </a:xfrm>
          <a:prstGeom prst="rect">
            <a:avLst/>
          </a:prstGeom>
          <a:noFill/>
          <a:ln w="0">
            <a:noFill/>
          </a:ln>
        </p:spPr>
        <p:txBody>
          <a:bodyPr anchor="ctr">
            <a:noAutofit/>
          </a:bodyPr>
          <a:lstStyle/>
          <a:p>
            <a:pPr algn="r">
              <a:lnSpc>
                <a:spcPct val="100000"/>
              </a:lnSpc>
            </a:pPr>
            <a:fld id="{93E65D6E-C358-422E-8923-DC3E42D038D7}" type="slidenum">
              <a:rPr lang="en-US" sz="1200" b="0" strike="noStrike" spc="-1">
                <a:solidFill>
                  <a:srgbClr val="8B8B8B"/>
                </a:solidFill>
                <a:latin typeface="Calibri"/>
              </a:rPr>
              <a:t>‹#›</a:t>
            </a:fld>
            <a:endParaRPr lang="en-US" sz="1200" b="0" strike="noStrike" spc="-1">
              <a:latin typeface="Times New Roman"/>
            </a:endParaRPr>
          </a:p>
        </p:txBody>
      </p:sp>
      <p:sp>
        <p:nvSpPr>
          <p:cNvPr id="4" name="正方形/長方形 7"/>
          <p:cNvSpPr/>
          <p:nvPr/>
        </p:nvSpPr>
        <p:spPr>
          <a:xfrm>
            <a:off x="279360" y="1295280"/>
            <a:ext cx="4471200" cy="5081400"/>
          </a:xfrm>
          <a:prstGeom prst="rect">
            <a:avLst/>
          </a:prstGeom>
          <a:solidFill>
            <a:schemeClr val="bg1"/>
          </a:solidFill>
          <a:ln>
            <a:noFill/>
          </a:ln>
          <a:effectLst>
            <a:outerShdw blurRad="127080" dist="50402"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5" name="正方形/長方形 8"/>
          <p:cNvSpPr/>
          <p:nvPr/>
        </p:nvSpPr>
        <p:spPr>
          <a:xfrm>
            <a:off x="281520" y="484920"/>
            <a:ext cx="8582760" cy="603000"/>
          </a:xfrm>
          <a:prstGeom prst="rect">
            <a:avLst/>
          </a:prstGeom>
          <a:gradFill rotWithShape="0">
            <a:gsLst>
              <a:gs pos="0">
                <a:srgbClr val="203864"/>
              </a:gs>
              <a:gs pos="100000">
                <a:srgbClr val="3660AB"/>
              </a:gs>
            </a:gsLst>
            <a:lin ang="0"/>
          </a:gradFill>
          <a:ln>
            <a:noFill/>
          </a:ln>
        </p:spPr>
        <p:style>
          <a:lnRef idx="2">
            <a:schemeClr val="accent1">
              <a:shade val="50000"/>
            </a:schemeClr>
          </a:lnRef>
          <a:fillRef idx="1">
            <a:schemeClr val="accent1"/>
          </a:fillRef>
          <a:effectRef idx="0">
            <a:schemeClr val="accent1"/>
          </a:effectRef>
          <a:fontRef idx="minor"/>
        </p:style>
      </p:sp>
      <p:sp>
        <p:nvSpPr>
          <p:cNvPr id="6"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ja-JP" sz="2800" b="0" strike="noStrike" spc="-1">
                <a:solidFill>
                  <a:srgbClr val="000000"/>
                </a:solidFill>
                <a:latin typeface="Calibri"/>
              </a:rPr>
              <a:t>クリックしてアウトラインのテキストを編集</a:t>
            </a:r>
            <a:endParaRPr lang="en-US" sz="2800" b="0" strike="noStrike" spc="-1">
              <a:solidFill>
                <a:srgbClr val="000000"/>
              </a:solidFill>
              <a:latin typeface="Calibri"/>
            </a:endParaRP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2</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3</a:t>
            </a:r>
            <a:r>
              <a:rPr lang="ja-JP" sz="1800" b="0" strike="noStrike" spc="-1">
                <a:solidFill>
                  <a:srgbClr val="000000"/>
                </a:solidFill>
                <a:latin typeface="Calibri"/>
              </a:rPr>
              <a:t>レベル目のアウトライン</a:t>
            </a:r>
            <a:endParaRPr lang="en-US" sz="1800" b="0" strike="noStrike" spc="-1">
              <a:solidFill>
                <a:srgbClr val="000000"/>
              </a:solidFill>
              <a:latin typeface="Calibri"/>
            </a:endParaRP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4</a:t>
            </a:r>
            <a:r>
              <a:rPr lang="ja-JP" sz="1800" b="0" strike="noStrike" spc="-1">
                <a:solidFill>
                  <a:srgbClr val="000000"/>
                </a:solidFill>
                <a:latin typeface="Calibri"/>
              </a:rPr>
              <a:t>レベル目のアウトライン</a:t>
            </a:r>
            <a:endParaRPr lang="en-US" sz="1800" b="0" strike="noStrike" spc="-1">
              <a:solidFill>
                <a:srgbClr val="000000"/>
              </a:solidFill>
              <a:latin typeface="Calibri"/>
            </a:endParaRP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5</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6</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7</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p:txBody>
      </p:sp>
    </p:spTree>
    <p:extLst>
      <p:ext uri="{BB962C8B-B14F-4D97-AF65-F5344CB8AC3E}">
        <p14:creationId xmlns:p14="http://schemas.microsoft.com/office/powerpoint/2010/main" val="25594114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bmp"/><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30.jpe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24.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24.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24.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24.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bmp"/><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キャンバストート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(370g/㎡)</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360×370×110mm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25×560mm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考：ロイヤルブルー・レッド・ミッドナイトブルー・ナチュラル・ナイトブラック</a:t>
            </a:r>
          </a:p>
          <a:p>
            <a:r>
              <a:rPr lang="ja-JP" altLang="en-US" sz="900">
                <a:latin typeface="Meiryo UI" panose="020B0604030504040204" pitchFamily="34" charset="-128"/>
                <a:ea typeface="Meiryo UI" panose="020B0604030504040204" pitchFamily="34" charset="-128"/>
              </a:rPr>
              <a:t>　　　　　　スカイグレー・ダークグリーン・ワインレッド・カーキ・サンドベージュ</a:t>
            </a:r>
          </a:p>
          <a:p>
            <a:r>
              <a:rPr lang="ja-JP" altLang="en-US" sz="900">
                <a:latin typeface="Meiryo UI" panose="020B0604030504040204" pitchFamily="34" charset="-128"/>
                <a:ea typeface="Meiryo UI" panose="020B0604030504040204" pitchFamily="34" charset="-128"/>
              </a:rPr>
              <a:t>　　　　　　ピンク・ライトブルー・ホワイト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12</a:t>
            </a:r>
            <a:r>
              <a:rPr lang="ja-JP" altLang="en-US" sz="1600">
                <a:latin typeface="Meiryo UI" panose="020B0604030504040204" pitchFamily="34" charset="-128"/>
                <a:ea typeface="Meiryo UI" panose="020B0604030504040204" pitchFamily="34" charset="-128"/>
              </a:rPr>
              <a:t>オンスのしっかりとした厚みのあるキャンバス素材を使用したシンプルなトートバッグです。マチ付きのため見た目以上に容量があります。こちらは使い勝手の良い</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A98AD9C-0E67-5741-A8E4-C7B215A9B27C}"/>
              </a:ext>
            </a:extLst>
          </p:cNvPr>
          <p:cNvPicPr>
            <a:picLocks noChangeAspect="1"/>
          </p:cNvPicPr>
          <p:nvPr/>
        </p:nvPicPr>
        <p:blipFill>
          <a:blip r:embed="rId5"/>
          <a:stretch>
            <a:fillRect/>
          </a:stretch>
        </p:blipFill>
        <p:spPr>
          <a:xfrm>
            <a:off x="1163744" y="1401892"/>
            <a:ext cx="2785224" cy="3696156"/>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クリアマリンボトル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PET､PP､</a:t>
            </a:r>
            <a:r>
              <a:rPr lang="ja-JP" altLang="en-US" sz="900">
                <a:latin typeface="Meiryo UI" panose="020B0604030504040204" pitchFamily="34" charset="-128"/>
                <a:ea typeface="Meiryo UI" panose="020B0604030504040204" pitchFamily="34" charset="-128"/>
              </a:rPr>
              <a:t>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Φ71×198</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500ml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60℃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考：クリアブルー・クリアレッド・クリア・クリアブラック</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スポーツ系やアウトドア系のイベント、もしくはキャンペーンのノベルティグッズとして人気の高い、カラビナ付きのクリアボトル。軽量なため持ち運びも容易ですので二次的な広告効果も期待大！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36CE5EB-EE92-B645-AAFA-8A2CB595048A}"/>
              </a:ext>
            </a:extLst>
          </p:cNvPr>
          <p:cNvPicPr>
            <a:picLocks noChangeAspect="1"/>
          </p:cNvPicPr>
          <p:nvPr/>
        </p:nvPicPr>
        <p:blipFill>
          <a:blip r:embed="rId5"/>
          <a:stretch>
            <a:fillRect/>
          </a:stretch>
        </p:blipFill>
        <p:spPr>
          <a:xfrm>
            <a:off x="392837" y="1596069"/>
            <a:ext cx="4193888" cy="3395052"/>
          </a:xfrm>
          <a:prstGeom prst="rect">
            <a:avLst/>
          </a:prstGeom>
        </p:spPr>
      </p:pic>
    </p:spTree>
    <p:extLst>
      <p:ext uri="{BB962C8B-B14F-4D97-AF65-F5344CB8AC3E}">
        <p14:creationId xmlns:p14="http://schemas.microsoft.com/office/powerpoint/2010/main" val="1142298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アルミスポーツボトル</a:t>
            </a:r>
            <a:r>
              <a:rPr lang="en-US" altLang="ja-JP" sz="2000" dirty="0">
                <a:solidFill>
                  <a:schemeClr val="bg1"/>
                </a:solidFill>
                <a:latin typeface="Meiryo UI" panose="020B0604030504040204" pitchFamily="34" charset="-128"/>
                <a:ea typeface="Meiryo UI" panose="020B0604030504040204" pitchFamily="34" charset="-128"/>
              </a:rPr>
              <a:t>500(</a:t>
            </a:r>
            <a:r>
              <a:rPr lang="ja-JP" altLang="en-US" sz="2000">
                <a:solidFill>
                  <a:schemeClr val="bg1"/>
                </a:solidFill>
                <a:latin typeface="Meiryo UI" panose="020B0604030504040204" pitchFamily="34" charset="-128"/>
                <a:ea typeface="Meiryo UI" panose="020B0604030504040204" pitchFamily="34" charset="-128"/>
              </a:rPr>
              <a:t>カラビナ付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、シリコン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φ65×208</a:t>
            </a:r>
            <a:r>
              <a:rPr lang="en-US"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（包装形態：化粧箱：</a:t>
            </a:r>
            <a:r>
              <a:rPr lang="en-US" altLang="ja-JP" sz="900" dirty="0">
                <a:latin typeface="Meiryo UI" panose="020B0604030504040204" pitchFamily="34" charset="-128"/>
                <a:ea typeface="Meiryo UI" panose="020B0604030504040204" pitchFamily="34" charset="-128"/>
              </a:rPr>
              <a:t>70×70×215mm</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500ml</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115g</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考：シルバー・ブラック・ブルー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アウトドアやスポーツ系ショップのオリジナルグッズとして、またイベント等でばらまくノベルティアイテムとして人気の高いスポーツボトル。アルミ製のため軽量で丈夫ですので便利に活用可能。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A771E07-0AFE-D64B-9ABC-4D36CA5EF874}"/>
              </a:ext>
            </a:extLst>
          </p:cNvPr>
          <p:cNvPicPr>
            <a:picLocks noChangeAspect="1"/>
          </p:cNvPicPr>
          <p:nvPr/>
        </p:nvPicPr>
        <p:blipFill>
          <a:blip r:embed="rId5"/>
          <a:stretch>
            <a:fillRect/>
          </a:stretch>
        </p:blipFill>
        <p:spPr>
          <a:xfrm>
            <a:off x="628347" y="1496155"/>
            <a:ext cx="3715075" cy="3362487"/>
          </a:xfrm>
          <a:prstGeom prst="rect">
            <a:avLst/>
          </a:prstGeom>
        </p:spPr>
      </p:pic>
    </p:spTree>
    <p:extLst>
      <p:ext uri="{BB962C8B-B14F-4D97-AF65-F5344CB8AC3E}">
        <p14:creationId xmlns:p14="http://schemas.microsoft.com/office/powerpoint/2010/main" val="1734668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スリムフロストボトル </a:t>
            </a:r>
            <a:r>
              <a:rPr lang="en-US" altLang="ja-JP" sz="2000" dirty="0">
                <a:solidFill>
                  <a:schemeClr val="bg1"/>
                </a:solidFill>
                <a:latin typeface="Meiryo UI" panose="020B0604030504040204" pitchFamily="34" charset="-128"/>
                <a:ea typeface="Meiryo UI" panose="020B0604030504040204" pitchFamily="34" charset="-128"/>
              </a:rPr>
              <a:t>500</a:t>
            </a:r>
            <a:r>
              <a:rPr lang="en" altLang="ja-JP" sz="2000" dirty="0">
                <a:solidFill>
                  <a:schemeClr val="bg1"/>
                </a:solidFill>
                <a:latin typeface="Meiryo UI" panose="020B0604030504040204" pitchFamily="34" charset="-128"/>
                <a:ea typeface="Meiryo UI" panose="020B0604030504040204" pitchFamily="34" charset="-128"/>
              </a:rPr>
              <a:t>ml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AS</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φ67×187</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500ml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ブルー、クリア、ブラック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ノベルティ用にも最適な、フロストな半透明ボディが爽やかかつシンプルなスリムボディです。カラーバリエーションは全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色。オリジナルデザインの名入れプリントに合わせてお選びください。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AAD2B8C-05C4-732C-F513-EA808B77EE4E}"/>
              </a:ext>
            </a:extLst>
          </p:cNvPr>
          <p:cNvPicPr>
            <a:picLocks noChangeAspect="1"/>
          </p:cNvPicPr>
          <p:nvPr/>
        </p:nvPicPr>
        <p:blipFill>
          <a:blip r:embed="rId5"/>
          <a:stretch>
            <a:fillRect/>
          </a:stretch>
        </p:blipFill>
        <p:spPr>
          <a:xfrm>
            <a:off x="638795" y="1371901"/>
            <a:ext cx="3711819" cy="3711819"/>
          </a:xfrm>
          <a:prstGeom prst="rect">
            <a:avLst/>
          </a:prstGeom>
        </p:spPr>
      </p:pic>
    </p:spTree>
    <p:extLst>
      <p:ext uri="{BB962C8B-B14F-4D97-AF65-F5344CB8AC3E}">
        <p14:creationId xmlns:p14="http://schemas.microsoft.com/office/powerpoint/2010/main" val="2395096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ハンドル付スポーティリュック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380×450mm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25×300mm</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考：ロイヤルブルー・ネイビー・ブラック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アウトドアイベントや野外フェスのノベルティアイテムとしても人気の高い、スポーティリュックに、手持ち用のハンドルを付けてみました。防災グッズ入れとしてもおすすめです。</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3ADC75F-3153-E145-B36C-5613C0D20AF6}"/>
              </a:ext>
            </a:extLst>
          </p:cNvPr>
          <p:cNvPicPr>
            <a:picLocks noChangeAspect="1"/>
          </p:cNvPicPr>
          <p:nvPr/>
        </p:nvPicPr>
        <p:blipFill>
          <a:blip r:embed="rId5"/>
          <a:stretch>
            <a:fillRect/>
          </a:stretch>
        </p:blipFill>
        <p:spPr>
          <a:xfrm>
            <a:off x="443382" y="1657737"/>
            <a:ext cx="4122299" cy="3099302"/>
          </a:xfrm>
          <a:prstGeom prst="rect">
            <a:avLst/>
          </a:prstGeom>
        </p:spPr>
      </p:pic>
    </p:spTree>
    <p:extLst>
      <p:ext uri="{BB962C8B-B14F-4D97-AF65-F5344CB8AC3E}">
        <p14:creationId xmlns:p14="http://schemas.microsoft.com/office/powerpoint/2010/main" val="3837859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4</a:t>
            </a:r>
            <a:r>
              <a:rPr lang="ja-JP" altLang="en-US" sz="2000">
                <a:solidFill>
                  <a:schemeClr val="bg1"/>
                </a:solidFill>
                <a:latin typeface="Meiryo UI" panose="020B0604030504040204" pitchFamily="34" charset="-128"/>
                <a:ea typeface="Meiryo UI" panose="020B0604030504040204" pitchFamily="34" charset="-128"/>
              </a:rPr>
              <a:t>アクションペンメタル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ケース付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真鍮 他･ケース</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AS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/145</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Φ21×150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考：ペン先の種類</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レッド</a:t>
            </a:r>
            <a:r>
              <a:rPr lang="en-US" altLang="ja-JP" sz="900" dirty="0">
                <a:latin typeface="Meiryo UI" panose="020B0604030504040204" pitchFamily="34" charset="-128"/>
                <a:ea typeface="Meiryo UI" panose="020B0604030504040204" pitchFamily="34" charset="-128"/>
              </a:rPr>
              <a:t>1.0</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ブルー</a:t>
            </a:r>
            <a:r>
              <a:rPr lang="en-US" altLang="ja-JP" sz="900" dirty="0">
                <a:latin typeface="Meiryo UI" panose="020B0604030504040204" pitchFamily="34" charset="-128"/>
                <a:ea typeface="Meiryo UI" panose="020B0604030504040204" pitchFamily="34" charset="-128"/>
              </a:rPr>
              <a:t>1.0</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ブラック</a:t>
            </a:r>
            <a:r>
              <a:rPr lang="en-US" altLang="ja-JP" sz="900" dirty="0">
                <a:latin typeface="Meiryo UI" panose="020B0604030504040204" pitchFamily="34" charset="-128"/>
                <a:ea typeface="Meiryo UI" panose="020B0604030504040204" pitchFamily="34" charset="-128"/>
              </a:rPr>
              <a:t>1.0</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シャープペン</a:t>
            </a:r>
            <a:r>
              <a:rPr lang="en-US" altLang="ja-JP" sz="900" dirty="0">
                <a:latin typeface="Meiryo UI" panose="020B0604030504040204" pitchFamily="34" charset="-128"/>
                <a:ea typeface="Meiryo UI" panose="020B0604030504040204" pitchFamily="34" charset="-128"/>
              </a:rPr>
              <a:t>0.5</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　　　　　　ライトシルバー・クロムブラック・スノーホワイト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シャープペンと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色のボールペンがひとつになった機能性に加え、オシャレでメタルな見た目もグッドなアイテムです。専用ケースも同じくオシャレですので、記念用などにも最適です。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4" name="図 23">
            <a:extLst>
              <a:ext uri="{FF2B5EF4-FFF2-40B4-BE49-F238E27FC236}">
                <a16:creationId xmlns:a16="http://schemas.microsoft.com/office/drawing/2014/main" id="{49A525D9-A08F-E14C-B35C-B3F39DBDFC05}"/>
              </a:ext>
            </a:extLst>
          </p:cNvPr>
          <p:cNvPicPr>
            <a:picLocks noChangeAspect="1"/>
          </p:cNvPicPr>
          <p:nvPr/>
        </p:nvPicPr>
        <p:blipFill>
          <a:blip r:embed="rId5"/>
          <a:stretch>
            <a:fillRect/>
          </a:stretch>
        </p:blipFill>
        <p:spPr>
          <a:xfrm>
            <a:off x="750436" y="1489448"/>
            <a:ext cx="3404441" cy="3446060"/>
          </a:xfrm>
          <a:prstGeom prst="rect">
            <a:avLst/>
          </a:prstGeom>
        </p:spPr>
      </p:pic>
    </p:spTree>
    <p:extLst>
      <p:ext uri="{BB962C8B-B14F-4D97-AF65-F5344CB8AC3E}">
        <p14:creationId xmlns:p14="http://schemas.microsoft.com/office/powerpoint/2010/main" val="1570208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デイリーユースノート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92385"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137×181×8mm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考：ブルー・レッド・ネイビー・ブラック・ホワイト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ノベルティ用として人気が高く、どんな用途にも利用できる</a:t>
            </a:r>
            <a:r>
              <a:rPr lang="en-US" altLang="ja-JP" sz="1600" dirty="0">
                <a:latin typeface="Meiryo UI" panose="020B0604030504040204" pitchFamily="34" charset="-128"/>
                <a:ea typeface="Meiryo UI" panose="020B0604030504040204" pitchFamily="34" charset="-128"/>
              </a:rPr>
              <a:t>5mm</a:t>
            </a:r>
            <a:r>
              <a:rPr lang="ja-JP" altLang="en-US" sz="1600">
                <a:latin typeface="Meiryo UI" panose="020B0604030504040204" pitchFamily="34" charset="-128"/>
                <a:ea typeface="Meiryo UI" panose="020B0604030504040204" pitchFamily="34" charset="-128"/>
              </a:rPr>
              <a:t>方眼のノートです。カラーバリエーションはホワイト、ブラック、ネイビー、ブルー、レッドの</a:t>
            </a:r>
            <a:r>
              <a:rPr lang="en-US" altLang="ja-JP" sz="1600" dirty="0">
                <a:latin typeface="Meiryo UI" panose="020B0604030504040204" pitchFamily="34" charset="-128"/>
                <a:ea typeface="Meiryo UI" panose="020B0604030504040204" pitchFamily="34" charset="-128"/>
              </a:rPr>
              <a:t>5</a:t>
            </a:r>
            <a:r>
              <a:rPr lang="ja-JP" altLang="en-US" sz="1600">
                <a:latin typeface="Meiryo UI" panose="020B0604030504040204" pitchFamily="34" charset="-128"/>
                <a:ea typeface="Meiryo UI" panose="020B0604030504040204" pitchFamily="34" charset="-128"/>
              </a:rPr>
              <a:t>色からお選びいただけます。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FCE59653-7BCC-31F0-F161-213615139E1C}"/>
              </a:ext>
            </a:extLst>
          </p:cNvPr>
          <p:cNvPicPr>
            <a:picLocks noChangeAspect="1"/>
          </p:cNvPicPr>
          <p:nvPr/>
        </p:nvPicPr>
        <p:blipFill>
          <a:blip r:embed="rId5"/>
          <a:stretch>
            <a:fillRect/>
          </a:stretch>
        </p:blipFill>
        <p:spPr>
          <a:xfrm>
            <a:off x="682012" y="1357062"/>
            <a:ext cx="3695700" cy="3695700"/>
          </a:xfrm>
          <a:prstGeom prst="rect">
            <a:avLst/>
          </a:prstGeom>
        </p:spPr>
      </p:pic>
    </p:spTree>
    <p:extLst>
      <p:ext uri="{BB962C8B-B14F-4D97-AF65-F5344CB8AC3E}">
        <p14:creationId xmlns:p14="http://schemas.microsoft.com/office/powerpoint/2010/main" val="980934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テントクロス保冷温ランチバッグ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カラー展開：ブラック、グレー、ネイビー、オリーブ</a:t>
            </a:r>
          </a:p>
          <a:p>
            <a:r>
              <a:rPr lang="ja-JP" altLang="en-US" sz="900" dirty="0">
                <a:latin typeface="Meiryo UI" panose="020B0604030504040204" pitchFamily="34" charset="-128"/>
                <a:ea typeface="Meiryo UI" panose="020B0604030504040204" pitchFamily="34" charset="-128"/>
              </a:rPr>
              <a:t>素材：ポリエステル、アルミ蒸着フィルム他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320×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325×</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170mm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テントクロス生地を使った小さく畳める保冷温ランチバッグ。丈夫でしなやかな生地で雨や汚れに強く、保冷温効果抜群！マチ付きで底が広く、中身に合わせてくるくる巻けば高さ調整が可能です。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C866502-BBF2-9CA0-C281-206498D43242}"/>
              </a:ext>
            </a:extLst>
          </p:cNvPr>
          <p:cNvPicPr>
            <a:picLocks noChangeAspect="1"/>
          </p:cNvPicPr>
          <p:nvPr/>
        </p:nvPicPr>
        <p:blipFill>
          <a:blip r:embed="rId5"/>
          <a:stretch>
            <a:fillRect/>
          </a:stretch>
        </p:blipFill>
        <p:spPr>
          <a:xfrm>
            <a:off x="714166" y="1433932"/>
            <a:ext cx="3569894" cy="3569894"/>
          </a:xfrm>
          <a:prstGeom prst="rect">
            <a:avLst/>
          </a:prstGeom>
        </p:spPr>
      </p:pic>
    </p:spTree>
    <p:extLst>
      <p:ext uri="{BB962C8B-B14F-4D97-AF65-F5344CB8AC3E}">
        <p14:creationId xmlns:p14="http://schemas.microsoft.com/office/powerpoint/2010/main" val="914183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イベントリュック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サイズ：約</a:t>
            </a:r>
            <a:r>
              <a:rPr lang="en-US" altLang="ja-JP" sz="900" spc="200" dirty="0">
                <a:latin typeface="Meiryo UI" panose="020B0604030504040204" pitchFamily="34" charset="-128"/>
                <a:ea typeface="Meiryo UI" panose="020B0604030504040204" pitchFamily="34" charset="-128"/>
              </a:rPr>
              <a:t>420×530</a:t>
            </a:r>
            <a:r>
              <a:rPr lang="en" altLang="ja-JP" sz="900" spc="2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考：ロイヤルブルー・ネイビー・ブラック・ホワイト</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部活やサークルをはじめ、音楽バンドやフェス等のオリジナルグッズ用としても人気の高いイベントリュック。シンプルな形状ですのでオリジナルの名入れデザインもよく目立たせられます。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945D5DF-88E6-B749-A8A1-0F6F6B4E920B}"/>
              </a:ext>
            </a:extLst>
          </p:cNvPr>
          <p:cNvPicPr>
            <a:picLocks noChangeAspect="1"/>
          </p:cNvPicPr>
          <p:nvPr/>
        </p:nvPicPr>
        <p:blipFill>
          <a:blip r:embed="rId5"/>
          <a:stretch>
            <a:fillRect/>
          </a:stretch>
        </p:blipFill>
        <p:spPr>
          <a:xfrm>
            <a:off x="470379" y="1367519"/>
            <a:ext cx="4138874" cy="3581096"/>
          </a:xfrm>
          <a:prstGeom prst="rect">
            <a:avLst/>
          </a:prstGeom>
        </p:spPr>
      </p:pic>
    </p:spTree>
    <p:extLst>
      <p:ext uri="{BB962C8B-B14F-4D97-AF65-F5344CB8AC3E}">
        <p14:creationId xmlns:p14="http://schemas.microsoft.com/office/powerpoint/2010/main" val="381959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スタンド付き</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素材：本体・卓上スタンド</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:175×89×45mm</a:t>
            </a:r>
            <a:r>
              <a:rPr lang="ja-JP" altLang="en-US" sz="900" dirty="0">
                <a:latin typeface="Meiryo UI" panose="020B0604030504040204" pitchFamily="34" charset="-128"/>
                <a:ea typeface="Meiryo UI" panose="020B0604030504040204" pitchFamily="34" charset="-128"/>
              </a:rPr>
              <a:t>卓上スタンド</a:t>
            </a:r>
            <a:r>
              <a:rPr lang="en-US" altLang="ja-JP" sz="900" dirty="0">
                <a:latin typeface="Meiryo UI" panose="020B0604030504040204" pitchFamily="34" charset="-128"/>
                <a:ea typeface="Meiryo UI" panose="020B0604030504040204" pitchFamily="34" charset="-128"/>
              </a:rPr>
              <a:t>:29×56×45mm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181×95×50mm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本体、卓上スタンド</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月上旬入荷予定</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職場のデスク上や勉強机などでスタンドファンとしても利用できるハンディファンです。暑さ対策グッズとして今や定番であり、いくつあっても困らないため、特典用としても喜ばれます。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8392AD7-75F3-6547-7AEC-B1539C7348BE}"/>
              </a:ext>
            </a:extLst>
          </p:cNvPr>
          <p:cNvPicPr>
            <a:picLocks noChangeAspect="1"/>
          </p:cNvPicPr>
          <p:nvPr/>
        </p:nvPicPr>
        <p:blipFill>
          <a:blip r:embed="rId5"/>
          <a:stretch>
            <a:fillRect/>
          </a:stretch>
        </p:blipFill>
        <p:spPr>
          <a:xfrm>
            <a:off x="717428" y="1371901"/>
            <a:ext cx="3615520" cy="3615520"/>
          </a:xfrm>
          <a:prstGeom prst="rect">
            <a:avLst/>
          </a:prstGeom>
        </p:spPr>
      </p:pic>
    </p:spTree>
    <p:extLst>
      <p:ext uri="{BB962C8B-B14F-4D97-AF65-F5344CB8AC3E}">
        <p14:creationId xmlns:p14="http://schemas.microsoft.com/office/powerpoint/2010/main" val="3443584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フリースベーシックブランケット レギュラー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ロイヤルブルー</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780×620(mm)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レギュラーサイズのすっきりシンプルなベーシックタイプのブランケットです。ネイビー、ブラック、ライトブルーの</a:t>
            </a:r>
            <a:r>
              <a:rPr lang="en-US" altLang="ja-JP" sz="1600" dirty="0"/>
              <a:t>3</a:t>
            </a:r>
            <a:r>
              <a:rPr lang="ja-JP" altLang="en-US" sz="1600" dirty="0"/>
              <a:t>色展開でジェンダーレスに使用でき、オフィスなどでも利用可能です。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DE1EBDC-8A21-9AA5-253C-6C1323CCD8DE}"/>
              </a:ext>
            </a:extLst>
          </p:cNvPr>
          <p:cNvPicPr>
            <a:picLocks noChangeAspect="1"/>
          </p:cNvPicPr>
          <p:nvPr/>
        </p:nvPicPr>
        <p:blipFill>
          <a:blip r:embed="rId5"/>
          <a:stretch>
            <a:fillRect/>
          </a:stretch>
        </p:blipFill>
        <p:spPr>
          <a:xfrm>
            <a:off x="764816" y="1397432"/>
            <a:ext cx="3605940" cy="3605940"/>
          </a:xfrm>
          <a:prstGeom prst="rect">
            <a:avLst/>
          </a:prstGeom>
        </p:spPr>
      </p:pic>
    </p:spTree>
    <p:extLst>
      <p:ext uri="{BB962C8B-B14F-4D97-AF65-F5344CB8AC3E}">
        <p14:creationId xmlns:p14="http://schemas.microsoft.com/office/powerpoint/2010/main" val="91580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涼感マフラータオル 抗菌タイプ</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ボトル ケース付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カラー展開：全</a:t>
            </a:r>
            <a:r>
              <a:rPr lang="en-US" altLang="ja-JP" sz="1000" dirty="0">
                <a:latin typeface="Meiryo UI" panose="020B0604030504040204" pitchFamily="34" charset="-128"/>
                <a:ea typeface="Meiryo UI" panose="020B0604030504040204" pitchFamily="34" charset="-128"/>
              </a:rPr>
              <a:t>2</a:t>
            </a:r>
            <a:r>
              <a:rPr lang="ja-JP" altLang="en-US" sz="1000" dirty="0">
                <a:latin typeface="Meiryo UI" panose="020B0604030504040204" pitchFamily="34" charset="-128"/>
                <a:ea typeface="Meiryo UI" panose="020B0604030504040204" pitchFamily="34" charset="-128"/>
              </a:rPr>
              <a:t>色</a:t>
            </a:r>
          </a:p>
          <a:p>
            <a:r>
              <a:rPr lang="ja-JP" altLang="en-US" sz="1000" dirty="0">
                <a:latin typeface="Meiryo UI" panose="020B0604030504040204" pitchFamily="34" charset="-128"/>
                <a:ea typeface="Meiryo UI" panose="020B0604030504040204" pitchFamily="34" charset="-128"/>
              </a:rPr>
              <a:t>素材：タオル</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ポリエステル、ボトル</a:t>
            </a:r>
            <a:r>
              <a:rPr lang="en-US" altLang="ja-JP" sz="1000" dirty="0">
                <a:latin typeface="Meiryo UI" panose="020B0604030504040204" pitchFamily="34" charset="-128"/>
                <a:ea typeface="Meiryo UI" panose="020B0604030504040204" pitchFamily="34" charset="-128"/>
              </a:rPr>
              <a:t>/PET </a:t>
            </a:r>
            <a:r>
              <a:rPr lang="ja-JP" altLang="en-US" sz="1000" dirty="0">
                <a:latin typeface="Meiryo UI" panose="020B0604030504040204" pitchFamily="34" charset="-128"/>
                <a:ea typeface="Meiryo UI" panose="020B0604030504040204" pitchFamily="34" charset="-128"/>
              </a:rPr>
              <a:t>他</a:t>
            </a:r>
          </a:p>
          <a:p>
            <a:r>
              <a:rPr lang="ja-JP" altLang="en-US" sz="1000" dirty="0">
                <a:latin typeface="Meiryo UI" panose="020B0604030504040204" pitchFamily="34" charset="-128"/>
                <a:ea typeface="Meiryo UI" panose="020B0604030504040204" pitchFamily="34" charset="-128"/>
              </a:rPr>
              <a:t>サイズ：タオル</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約</a:t>
            </a:r>
            <a:r>
              <a:rPr lang="en-US" altLang="ja-JP" sz="1000" dirty="0">
                <a:latin typeface="Meiryo UI" panose="020B0604030504040204" pitchFamily="34" charset="-128"/>
                <a:ea typeface="Meiryo UI" panose="020B0604030504040204" pitchFamily="34" charset="-128"/>
              </a:rPr>
              <a:t>900×200(mm)</a:t>
            </a:r>
            <a:r>
              <a:rPr lang="ja-JP" altLang="en-US" sz="1000" dirty="0">
                <a:latin typeface="Meiryo UI" panose="020B0604030504040204" pitchFamily="34" charset="-128"/>
                <a:ea typeface="Meiryo UI" panose="020B0604030504040204" pitchFamily="34" charset="-128"/>
              </a:rPr>
              <a:t>、ボトル</a:t>
            </a:r>
            <a:r>
              <a:rPr lang="en-US" altLang="ja-JP" sz="1000" dirty="0">
                <a:latin typeface="Meiryo UI" panose="020B0604030504040204" pitchFamily="34" charset="-128"/>
                <a:ea typeface="Meiryo UI" panose="020B0604030504040204" pitchFamily="34" charset="-128"/>
              </a:rPr>
              <a:t>/φ67×159(mm)</a:t>
            </a:r>
          </a:p>
          <a:p>
            <a:r>
              <a:rPr lang="ja-JP" altLang="en-US" sz="1000" dirty="0">
                <a:latin typeface="Meiryo UI" panose="020B0604030504040204" pitchFamily="34" charset="-128"/>
                <a:ea typeface="Meiryo UI" panose="020B0604030504040204" pitchFamily="34" charset="-128"/>
              </a:rPr>
              <a:t>包装：</a:t>
            </a:r>
            <a:r>
              <a:rPr lang="en-US" altLang="ja-JP" sz="1000" dirty="0">
                <a:latin typeface="Meiryo UI" panose="020B0604030504040204" pitchFamily="34" charset="-128"/>
                <a:ea typeface="Meiryo UI" panose="020B0604030504040204" pitchFamily="34" charset="-128"/>
              </a:rPr>
              <a:t>PE</a:t>
            </a:r>
            <a:r>
              <a:rPr lang="ja-JP" altLang="en-US" sz="1000" dirty="0">
                <a:latin typeface="Meiryo UI" panose="020B0604030504040204" pitchFamily="34" charset="-128"/>
                <a:ea typeface="Meiryo UI" panose="020B0604030504040204" pitchFamily="34" charset="-128"/>
              </a:rPr>
              <a:t>袋、紙箱</a:t>
            </a:r>
          </a:p>
          <a:p>
            <a:r>
              <a:rPr lang="ja-JP" altLang="en-US" sz="1000" dirty="0">
                <a:latin typeface="Meiryo UI" panose="020B0604030504040204" pitchFamily="34" charset="-128"/>
                <a:ea typeface="Meiryo UI" panose="020B0604030504040204" pitchFamily="34" charset="-128"/>
              </a:rPr>
              <a:t>備考：取説付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水に濡らして絞るだけでひんやりと気持ち良い涼感マフラータオルと専用のボトルケースです。ボトルは持ち手付きのため携帯するのにも便利で、スポーツイベントの特典用などに人気です。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46CBD42-2B54-C8E1-E2B0-648FD640CCBC}"/>
              </a:ext>
            </a:extLst>
          </p:cNvPr>
          <p:cNvPicPr>
            <a:picLocks noChangeAspect="1"/>
          </p:cNvPicPr>
          <p:nvPr/>
        </p:nvPicPr>
        <p:blipFill>
          <a:blip r:embed="rId5"/>
          <a:stretch>
            <a:fillRect/>
          </a:stretch>
        </p:blipFill>
        <p:spPr>
          <a:xfrm>
            <a:off x="677087" y="1393370"/>
            <a:ext cx="3666335" cy="3666335"/>
          </a:xfrm>
          <a:prstGeom prst="rect">
            <a:avLst/>
          </a:prstGeom>
        </p:spPr>
      </p:pic>
    </p:spTree>
    <p:extLst>
      <p:ext uri="{BB962C8B-B14F-4D97-AF65-F5344CB8AC3E}">
        <p14:creationId xmlns:p14="http://schemas.microsoft.com/office/powerpoint/2010/main" val="3736250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涼感フェイスタオル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素材：タオル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 他</a:t>
            </a:r>
          </a:p>
          <a:p>
            <a:r>
              <a:rPr lang="ja-JP" altLang="en-US" sz="900" dirty="0">
                <a:latin typeface="Meiryo UI" panose="020B0604030504040204" pitchFamily="34" charset="-128"/>
                <a:ea typeface="Meiryo UI" panose="020B0604030504040204" pitchFamily="34" charset="-128"/>
              </a:rPr>
              <a:t>サイズ：タオル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850×340(mm)</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120×160〈mm〉</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底面</a:t>
            </a:r>
            <a:r>
              <a:rPr lang="en-US" altLang="ja-JP" sz="900" dirty="0">
                <a:latin typeface="Meiryo UI" panose="020B0604030504040204" pitchFamily="34" charset="-128"/>
                <a:ea typeface="Meiryo UI" panose="020B0604030504040204" pitchFamily="34" charset="-128"/>
              </a:rPr>
              <a:t>)/φ57(mm)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a:t>
            </a:r>
          </a:p>
          <a:p>
            <a:r>
              <a:rPr lang="ja-JP" altLang="en-US" sz="900" dirty="0">
                <a:latin typeface="Meiryo UI" panose="020B0604030504040204" pitchFamily="34" charset="-128"/>
                <a:ea typeface="Meiryo UI" panose="020B0604030504040204" pitchFamily="34" charset="-128"/>
              </a:rPr>
              <a:t>備考：取説付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水に濡らすとひんやりとした涼感を得ることができるフェイスタオルです。暑い夏の屋外イベントなどでは熱中症対策用としても非常に有効なため、ノベルティ用としてもおすすめです。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81836EF-2A23-5D85-AC74-A52244ECECD2}"/>
              </a:ext>
            </a:extLst>
          </p:cNvPr>
          <p:cNvPicPr>
            <a:picLocks noChangeAspect="1"/>
          </p:cNvPicPr>
          <p:nvPr/>
        </p:nvPicPr>
        <p:blipFill>
          <a:blip r:embed="rId5"/>
          <a:stretch>
            <a:fillRect/>
          </a:stretch>
        </p:blipFill>
        <p:spPr>
          <a:xfrm>
            <a:off x="724120" y="1395261"/>
            <a:ext cx="3619302" cy="3619302"/>
          </a:xfrm>
          <a:prstGeom prst="rect">
            <a:avLst/>
          </a:prstGeom>
        </p:spPr>
      </p:pic>
    </p:spTree>
    <p:extLst>
      <p:ext uri="{BB962C8B-B14F-4D97-AF65-F5344CB8AC3E}">
        <p14:creationId xmlns:p14="http://schemas.microsoft.com/office/powerpoint/2010/main" val="2752418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ホワイトボード型</a:t>
            </a:r>
            <a:r>
              <a:rPr lang="en-US" altLang="ja-JP" sz="2000" dirty="0">
                <a:solidFill>
                  <a:schemeClr val="bg1"/>
                </a:solidFill>
                <a:latin typeface="Meiryo UI" panose="020B0604030504040204" pitchFamily="34" charset="-128"/>
                <a:ea typeface="Meiryo UI" panose="020B0604030504040204" pitchFamily="34" charset="-128"/>
              </a:rPr>
              <a:t>A5</a:t>
            </a:r>
            <a:r>
              <a:rPr lang="ja-JP" altLang="en-US" sz="2000" dirty="0">
                <a:solidFill>
                  <a:schemeClr val="bg1"/>
                </a:solidFill>
                <a:latin typeface="Meiryo UI" panose="020B0604030504040204" pitchFamily="34" charset="-128"/>
                <a:ea typeface="Meiryo UI" panose="020B0604030504040204" pitchFamily="34" charset="-128"/>
              </a:rPr>
              <a:t>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210×153×12(mm)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注意事項：ホワイトボード</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ページ）、クリアシート（</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本、取説付</a:t>
            </a:r>
          </a:p>
          <a:p>
            <a:r>
              <a:rPr lang="ja-JP" altLang="en-US" sz="900" dirty="0">
                <a:latin typeface="Meiryo UI" panose="020B0604030504040204" pitchFamily="34" charset="-128"/>
                <a:ea typeface="Meiryo UI" panose="020B0604030504040204" pitchFamily="34" charset="-128"/>
              </a:rPr>
              <a:t>備考：ホワイトボード</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ページ）、クリアシート（</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dirty="0"/>
              <a:t>A5</a:t>
            </a:r>
            <a:r>
              <a:rPr lang="ja-JP" altLang="en-US" sz="1600" dirty="0"/>
              <a:t>サイズでコンパクトなため持ち歩きにも便利な、ホワイトボード型のノートです。カラーバリエーションはホワイトとブラックの二色展開。ペーパーレス化にも貢献できるアイテムです。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6" name="図 65">
            <a:extLst>
              <a:ext uri="{FF2B5EF4-FFF2-40B4-BE49-F238E27FC236}">
                <a16:creationId xmlns:a16="http://schemas.microsoft.com/office/drawing/2014/main" id="{1A46335A-0A9A-2806-3A3C-E871491AE1FB}"/>
              </a:ext>
            </a:extLst>
          </p:cNvPr>
          <p:cNvPicPr>
            <a:picLocks noChangeAspect="1"/>
          </p:cNvPicPr>
          <p:nvPr/>
        </p:nvPicPr>
        <p:blipFill>
          <a:blip r:embed="rId5"/>
          <a:stretch>
            <a:fillRect/>
          </a:stretch>
        </p:blipFill>
        <p:spPr>
          <a:xfrm>
            <a:off x="714901" y="1390748"/>
            <a:ext cx="3528349" cy="3528349"/>
          </a:xfrm>
          <a:prstGeom prst="rect">
            <a:avLst/>
          </a:prstGeom>
        </p:spPr>
      </p:pic>
    </p:spTree>
    <p:extLst>
      <p:ext uri="{BB962C8B-B14F-4D97-AF65-F5344CB8AC3E}">
        <p14:creationId xmlns:p14="http://schemas.microsoft.com/office/powerpoint/2010/main" val="3918904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クリアポーチ</a:t>
            </a:r>
            <a:r>
              <a:rPr lang="en-US" altLang="ja-JP" sz="2000" dirty="0">
                <a:solidFill>
                  <a:schemeClr val="bg1"/>
                </a:solidFill>
                <a:latin typeface="Meiryo UI" panose="020B0604030504040204" pitchFamily="34" charset="-128"/>
                <a:ea typeface="Meiryo UI" panose="020B0604030504040204" pitchFamily="34" charset="-128"/>
              </a:rPr>
              <a:t>A4</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248×</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333×</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23mm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中に入れた物を外からでもひと目で視認できる上、耐久性にも優れたテントクロスを使用した、使い勝手の良い</a:t>
            </a:r>
            <a:r>
              <a:rPr lang="en-US" altLang="ja-JP" sz="1600" b="0" i="0" dirty="0">
                <a:solidFill>
                  <a:srgbClr val="333333"/>
                </a:solidFill>
                <a:effectLst/>
                <a:latin typeface="-apple-system"/>
              </a:rPr>
              <a:t>A4</a:t>
            </a:r>
            <a:r>
              <a:rPr lang="ja-JP" altLang="en-US" sz="1600" b="0" i="0" dirty="0">
                <a:solidFill>
                  <a:srgbClr val="333333"/>
                </a:solidFill>
                <a:effectLst/>
                <a:latin typeface="-apple-system"/>
              </a:rPr>
              <a:t>サイズのポーチです。全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色のカラー展開から選択可能。名入れも格安で承ります。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4222349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スポーツボトル </a:t>
            </a:r>
            <a:r>
              <a:rPr lang="en-US" altLang="ja-JP" sz="2000" dirty="0">
                <a:solidFill>
                  <a:schemeClr val="bg1"/>
                </a:solidFill>
                <a:latin typeface="Meiryo UI" panose="020B0604030504040204" pitchFamily="34" charset="-128"/>
                <a:ea typeface="Meiryo UI" panose="020B0604030504040204" pitchFamily="34" charset="-128"/>
              </a:rPr>
              <a:t>500ml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・シリコンゴム</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190×Φ70</a:t>
            </a:r>
            <a:r>
              <a:rPr lang="en-US" altLang="ja-JP" sz="900" dirty="0">
                <a:latin typeface="Meiryo UI" panose="020B0604030504040204" pitchFamily="34" charset="-128"/>
                <a:ea typeface="Meiryo UI" panose="020B0604030504040204" pitchFamily="34" charset="-128"/>
              </a:rPr>
              <a:t>mm </a:t>
            </a:r>
          </a:p>
          <a:p>
            <a:r>
              <a:rPr lang="ja-JP" altLang="en-US" sz="900" dirty="0">
                <a:latin typeface="Meiryo UI" panose="020B0604030504040204" pitchFamily="34" charset="-128"/>
                <a:ea typeface="Meiryo UI" panose="020B0604030504040204" pitchFamily="34" charset="-128"/>
              </a:rPr>
              <a:t>容   量：</a:t>
            </a:r>
            <a:r>
              <a:rPr lang="en-US" altLang="ja-JP" sz="900" dirty="0">
                <a:latin typeface="Meiryo UI" panose="020B0604030504040204" pitchFamily="34" charset="-128"/>
                <a:ea typeface="Meiryo UI" panose="020B0604030504040204" pitchFamily="34" charset="-128"/>
              </a:rPr>
              <a:t>500ml</a:t>
            </a:r>
          </a:p>
          <a:p>
            <a:r>
              <a:rPr lang="ja-JP" altLang="en-US" sz="900" dirty="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考：全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飲み口を上にきゅっとスライドさせるだけで、片手で飲むことができる、アクティブシーンで人気の高い</a:t>
            </a:r>
            <a:r>
              <a:rPr lang="en-US" altLang="ja-JP" sz="1600" dirty="0">
                <a:latin typeface="Meiryo UI" panose="020B0604030504040204" pitchFamily="34" charset="-128"/>
                <a:ea typeface="Meiryo UI" panose="020B0604030504040204" pitchFamily="34" charset="-128"/>
              </a:rPr>
              <a:t>500ml</a:t>
            </a:r>
            <a:r>
              <a:rPr lang="ja-JP" altLang="en-US" sz="1600" dirty="0">
                <a:latin typeface="Meiryo UI" panose="020B0604030504040204" pitchFamily="34" charset="-128"/>
                <a:ea typeface="Meiryo UI" panose="020B0604030504040204" pitchFamily="34" charset="-128"/>
              </a:rPr>
              <a:t>ボトルです。ホワイトとブルーの二色展開から選択可能。特典用などにおすすめです。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9791658-45FD-3A5D-2AF3-DE9C8543F0D6}"/>
              </a:ext>
            </a:extLst>
          </p:cNvPr>
          <p:cNvPicPr>
            <a:picLocks noChangeAspect="1"/>
          </p:cNvPicPr>
          <p:nvPr/>
        </p:nvPicPr>
        <p:blipFill>
          <a:blip r:embed="rId5"/>
          <a:stretch>
            <a:fillRect/>
          </a:stretch>
        </p:blipFill>
        <p:spPr>
          <a:xfrm>
            <a:off x="698397" y="1375755"/>
            <a:ext cx="3606877" cy="3606877"/>
          </a:xfrm>
          <a:prstGeom prst="rect">
            <a:avLst/>
          </a:prstGeom>
        </p:spPr>
      </p:pic>
    </p:spTree>
    <p:extLst>
      <p:ext uri="{BB962C8B-B14F-4D97-AF65-F5344CB8AC3E}">
        <p14:creationId xmlns:p14="http://schemas.microsoft.com/office/powerpoint/2010/main" val="747146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リサイクル</a:t>
            </a:r>
            <a:r>
              <a:rPr lang="en" altLang="ja-JP" sz="2000" dirty="0">
                <a:solidFill>
                  <a:schemeClr val="bg1"/>
                </a:solidFill>
                <a:latin typeface="Meiryo UI" panose="020B0604030504040204" pitchFamily="34" charset="-128"/>
                <a:ea typeface="Meiryo UI" panose="020B0604030504040204" pitchFamily="34" charset="-128"/>
              </a:rPr>
              <a:t>A5</a:t>
            </a:r>
            <a:r>
              <a:rPr lang="ja-JP" altLang="en-US" sz="2000">
                <a:solidFill>
                  <a:schemeClr val="bg1"/>
                </a:solidFill>
                <a:latin typeface="Meiryo UI" panose="020B0604030504040204" pitchFamily="34" charset="-128"/>
                <a:ea typeface="Meiryo UI" panose="020B0604030504040204" pitchFamily="34" charset="-128"/>
              </a:rPr>
              <a:t>リングノート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材：再生紙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152×210×8mm </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考：再生紙使用（</a:t>
            </a:r>
            <a:r>
              <a:rPr lang="en" altLang="ja-JP" sz="900" dirty="0">
                <a:latin typeface="Meiryo UI" panose="020B0604030504040204" pitchFamily="34" charset="-128"/>
                <a:ea typeface="Meiryo UI" panose="020B0604030504040204" pitchFamily="34" charset="-128"/>
              </a:rPr>
              <a:t>R</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マーク（本体裏面）</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ナチュラル</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地球環境に優しい再生紙を使用した</a:t>
            </a:r>
            <a:r>
              <a:rPr lang="en" altLang="ja-JP" sz="1600" dirty="0">
                <a:latin typeface="Meiryo UI" panose="020B0604030504040204" pitchFamily="34" charset="-128"/>
                <a:ea typeface="Meiryo UI" panose="020B0604030504040204" pitchFamily="34" charset="-128"/>
              </a:rPr>
              <a:t>A5</a:t>
            </a:r>
            <a:r>
              <a:rPr lang="ja-JP" altLang="en-US" sz="1600">
                <a:latin typeface="Meiryo UI" panose="020B0604030504040204" pitchFamily="34" charset="-128"/>
                <a:ea typeface="Meiryo UI" panose="020B0604030504040204" pitchFamily="34" charset="-128"/>
              </a:rPr>
              <a:t>サイズのリサイクルリングメモです。とてもシンプルなデザインで、どんなオリジナル名入れでもマッチしますので、ノベルティ用などにおすすめです。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5282C57-B388-3F48-83B3-C3DB55C815D0}"/>
              </a:ext>
            </a:extLst>
          </p:cNvPr>
          <p:cNvPicPr>
            <a:picLocks noChangeAspect="1"/>
          </p:cNvPicPr>
          <p:nvPr/>
        </p:nvPicPr>
        <p:blipFill>
          <a:blip r:embed="rId5"/>
          <a:stretch>
            <a:fillRect/>
          </a:stretch>
        </p:blipFill>
        <p:spPr>
          <a:xfrm>
            <a:off x="850246" y="1624416"/>
            <a:ext cx="3175000" cy="3175000"/>
          </a:xfrm>
          <a:prstGeom prst="rect">
            <a:avLst/>
          </a:prstGeom>
        </p:spPr>
      </p:pic>
    </p:spTree>
    <p:extLst>
      <p:ext uri="{BB962C8B-B14F-4D97-AF65-F5344CB8AC3E}">
        <p14:creationId xmlns:p14="http://schemas.microsoft.com/office/powerpoint/2010/main" val="1839215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エマージェンシーボトルキット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材：ボトル：</a:t>
            </a:r>
            <a:r>
              <a:rPr lang="en-US" altLang="ja-JP" sz="900" dirty="0">
                <a:latin typeface="Meiryo UI" panose="020B0604030504040204" pitchFamily="34" charset="-128"/>
                <a:ea typeface="Meiryo UI" panose="020B0604030504040204" pitchFamily="34" charset="-128"/>
              </a:rPr>
              <a:t>AS</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：ボトル：</a:t>
            </a:r>
            <a:r>
              <a:rPr lang="el-GR" altLang="ja-JP" sz="900" dirty="0">
                <a:latin typeface="Meiryo UI" panose="020B0604030504040204" pitchFamily="34" charset="-128"/>
                <a:ea typeface="Meiryo UI" panose="020B0604030504040204" pitchFamily="34" charset="-128"/>
              </a:rPr>
              <a:t>φ75×190</a:t>
            </a:r>
            <a:r>
              <a:rPr lang="en-US"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（包装形態：化粧箱：</a:t>
            </a:r>
            <a:r>
              <a:rPr lang="en-US" altLang="ja-JP" sz="900" dirty="0">
                <a:latin typeface="Meiryo UI" panose="020B0604030504040204" pitchFamily="34" charset="-128"/>
                <a:ea typeface="Meiryo UI" panose="020B0604030504040204" pitchFamily="34" charset="-128"/>
              </a:rPr>
              <a:t>80×80×200mm</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190g</a:t>
            </a:r>
          </a:p>
          <a:p>
            <a:r>
              <a:rPr lang="ja-JP" altLang="en-US" sz="900">
                <a:latin typeface="Meiryo UI" panose="020B0604030504040204" pitchFamily="34" charset="-128"/>
                <a:ea typeface="Meiryo UI" panose="020B0604030504040204" pitchFamily="34" charset="-128"/>
              </a:rPr>
              <a:t>付属品：セット内容：ウォーターボトル（満水容量</a:t>
            </a:r>
            <a:r>
              <a:rPr lang="en-US" altLang="ja-JP" sz="900" dirty="0">
                <a:latin typeface="Meiryo UI" panose="020B0604030504040204" pitchFamily="34" charset="-128"/>
                <a:ea typeface="Meiryo UI" panose="020B0604030504040204" pitchFamily="34" charset="-128"/>
              </a:rPr>
              <a:t>690ml)</a:t>
            </a:r>
            <a:r>
              <a:rPr lang="ja-JP" altLang="en-US" sz="900">
                <a:latin typeface="Meiryo UI" panose="020B0604030504040204" pitchFamily="34" charset="-128"/>
                <a:ea typeface="Meiryo UI" panose="020B0604030504040204" pitchFamily="34" charset="-128"/>
              </a:rPr>
              <a:t>・懐中電灯、</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防寒用アルミシート、マスク、救急絆創膏</a:t>
            </a:r>
            <a:r>
              <a:rPr lang="en-US" altLang="ja-JP" sz="900" dirty="0">
                <a:latin typeface="Meiryo UI" panose="020B0604030504040204" pitchFamily="34" charset="-128"/>
                <a:ea typeface="Meiryo UI" panose="020B0604030504040204" pitchFamily="34" charset="-128"/>
              </a:rPr>
              <a:t>2</a:t>
            </a:r>
            <a:r>
              <a:rPr lang="ja-JP" altLang="en-US" sz="900">
                <a:latin typeface="Meiryo UI" panose="020B0604030504040204" pitchFamily="34" charset="-128"/>
                <a:ea typeface="Meiryo UI" panose="020B0604030504040204" pitchFamily="34" charset="-128"/>
              </a:rPr>
              <a:t>枚</a:t>
            </a:r>
          </a:p>
          <a:p>
            <a:r>
              <a:rPr lang="ja-JP" altLang="en-US" sz="900">
                <a:latin typeface="Meiryo UI" panose="020B0604030504040204" pitchFamily="34" charset="-128"/>
                <a:ea typeface="Meiryo UI" panose="020B0604030504040204" pitchFamily="34" charset="-128"/>
              </a:rPr>
              <a:t>生産国：日本国内でセット加工しています。</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考：電池（懐中電灯）：単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本使用（別売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携帯がしやすいウォーターボトルに非常時重宝する懐中電灯、防寒用アルミシート、マスク、救急絆創膏をセットしました。ご家庭で必要なものを追加封入して常備する事もできます。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11455E0-9B11-7C4C-961F-141378B54FA9}"/>
              </a:ext>
            </a:extLst>
          </p:cNvPr>
          <p:cNvPicPr>
            <a:picLocks noChangeAspect="1"/>
          </p:cNvPicPr>
          <p:nvPr/>
        </p:nvPicPr>
        <p:blipFill>
          <a:blip r:embed="rId5"/>
          <a:stretch>
            <a:fillRect/>
          </a:stretch>
        </p:blipFill>
        <p:spPr>
          <a:xfrm>
            <a:off x="366315" y="1743476"/>
            <a:ext cx="4212984" cy="3078719"/>
          </a:xfrm>
          <a:prstGeom prst="rect">
            <a:avLst/>
          </a:prstGeom>
        </p:spPr>
      </p:pic>
    </p:spTree>
    <p:extLst>
      <p:ext uri="{BB962C8B-B14F-4D97-AF65-F5344CB8AC3E}">
        <p14:creationId xmlns:p14="http://schemas.microsoft.com/office/powerpoint/2010/main" val="1701874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ハンドストラップ付き</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樹脂、ポリプロピレンハンドストラップ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サイズ：ハンディファン時</a:t>
            </a:r>
            <a:r>
              <a:rPr lang="en-US" altLang="ja-JP" sz="900" dirty="0">
                <a:latin typeface="Meiryo UI" panose="020B0604030504040204" pitchFamily="34" charset="-128"/>
                <a:ea typeface="Meiryo UI" panose="020B0604030504040204" pitchFamily="34" charset="-128"/>
              </a:rPr>
              <a:t>:160×78×60mm</a:t>
            </a:r>
            <a:r>
              <a:rPr lang="ja-JP" altLang="en-US" sz="900" dirty="0">
                <a:latin typeface="Meiryo UI" panose="020B0604030504040204" pitchFamily="34" charset="-128"/>
                <a:ea typeface="Meiryo UI" panose="020B0604030504040204" pitchFamily="34" charset="-128"/>
              </a:rPr>
              <a:t>卓上ファン時</a:t>
            </a:r>
            <a:r>
              <a:rPr lang="en-US" altLang="ja-JP" sz="900" dirty="0">
                <a:latin typeface="Meiryo UI" panose="020B0604030504040204" pitchFamily="34" charset="-128"/>
                <a:ea typeface="Meiryo UI" panose="020B0604030504040204" pitchFamily="34" charset="-128"/>
              </a:rPr>
              <a:t>:115×78×60mm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124×84×64mm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備考：名入れ可能、単四乾電池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本体、ハンドストラップ</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持ち手を回すことでスタンドファンとしても利用可能で便利なハンディファンです。今や暑い夏の必須アイテムでもあり、何個あっても困らないためイベント等の特典用としておすすめです。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18C61AA-8785-50FA-3498-3B8CA43DCE30}"/>
              </a:ext>
            </a:extLst>
          </p:cNvPr>
          <p:cNvPicPr>
            <a:picLocks noChangeAspect="1"/>
          </p:cNvPicPr>
          <p:nvPr/>
        </p:nvPicPr>
        <p:blipFill>
          <a:blip r:embed="rId5"/>
          <a:stretch>
            <a:fillRect/>
          </a:stretch>
        </p:blipFill>
        <p:spPr>
          <a:xfrm>
            <a:off x="749528" y="1420639"/>
            <a:ext cx="3534532" cy="3534532"/>
          </a:xfrm>
          <a:prstGeom prst="rect">
            <a:avLst/>
          </a:prstGeom>
        </p:spPr>
      </p:pic>
    </p:spTree>
    <p:extLst>
      <p:ext uri="{BB962C8B-B14F-4D97-AF65-F5344CB8AC3E}">
        <p14:creationId xmlns:p14="http://schemas.microsoft.com/office/powerpoint/2010/main" val="158938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ウォーターバッグ </a:t>
            </a:r>
            <a:r>
              <a:rPr lang="en-US" altLang="ja-JP" sz="2000" dirty="0">
                <a:solidFill>
                  <a:schemeClr val="bg1"/>
                </a:solidFill>
                <a:latin typeface="Meiryo UI" panose="020B0604030504040204" pitchFamily="34" charset="-128"/>
                <a:ea typeface="Meiryo UI" panose="020B0604030504040204" pitchFamily="34" charset="-128"/>
              </a:rPr>
              <a:t>5</a:t>
            </a:r>
            <a:r>
              <a:rPr lang="en"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PET</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ナイロン、</a:t>
            </a:r>
            <a:r>
              <a:rPr lang="en" altLang="ja-JP" sz="900" dirty="0">
                <a:latin typeface="Meiryo UI" panose="020B0604030504040204" pitchFamily="34" charset="-128"/>
                <a:ea typeface="Meiryo UI" panose="020B0604030504040204" pitchFamily="34" charset="-128"/>
              </a:rPr>
              <a:t>PE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310×330×160(mm)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5L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折りたたみ式で使わないときはコンパクトに仕舞えるウォーターバッグです。アウトドアイベントなどはもちろん、災害時などにも非常に役立ちますので備えておくと安心。是非ご活用ください。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145C19E-93AE-CE40-8370-895E17A922DD}"/>
              </a:ext>
            </a:extLst>
          </p:cNvPr>
          <p:cNvPicPr>
            <a:picLocks noChangeAspect="1"/>
          </p:cNvPicPr>
          <p:nvPr/>
        </p:nvPicPr>
        <p:blipFill>
          <a:blip r:embed="rId5"/>
          <a:stretch>
            <a:fillRect/>
          </a:stretch>
        </p:blipFill>
        <p:spPr>
          <a:xfrm>
            <a:off x="906983" y="1438967"/>
            <a:ext cx="3076979" cy="3588138"/>
          </a:xfrm>
          <a:prstGeom prst="rect">
            <a:avLst/>
          </a:prstGeom>
        </p:spPr>
      </p:pic>
    </p:spTree>
    <p:extLst>
      <p:ext uri="{BB962C8B-B14F-4D97-AF65-F5344CB8AC3E}">
        <p14:creationId xmlns:p14="http://schemas.microsoft.com/office/powerpoint/2010/main" val="1257582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図 10"/>
          <p:cNvPicPr/>
          <p:nvPr/>
        </p:nvPicPr>
        <p:blipFill>
          <a:blip r:embed="rId3"/>
          <a:stretch/>
        </p:blipFill>
        <p:spPr>
          <a:xfrm>
            <a:off x="5100120" y="4667760"/>
            <a:ext cx="721800" cy="795240"/>
          </a:xfrm>
          <a:prstGeom prst="rect">
            <a:avLst/>
          </a:prstGeom>
          <a:ln w="0">
            <a:noFill/>
          </a:ln>
        </p:spPr>
      </p:pic>
      <p:pic>
        <p:nvPicPr>
          <p:cNvPr id="50" name="図 7"/>
          <p:cNvPicPr/>
          <p:nvPr/>
        </p:nvPicPr>
        <p:blipFill>
          <a:blip r:embed="rId4"/>
          <a:stretch/>
        </p:blipFill>
        <p:spPr>
          <a:xfrm>
            <a:off x="5096880" y="3119040"/>
            <a:ext cx="703800" cy="815760"/>
          </a:xfrm>
          <a:prstGeom prst="rect">
            <a:avLst/>
          </a:prstGeom>
          <a:ln w="0">
            <a:noFill/>
          </a:ln>
        </p:spPr>
      </p:pic>
      <p:sp>
        <p:nvSpPr>
          <p:cNvPr id="51" name="テキスト ボックス 2"/>
          <p:cNvSpPr/>
          <p:nvPr/>
        </p:nvSpPr>
        <p:spPr>
          <a:xfrm>
            <a:off x="1098720" y="596520"/>
            <a:ext cx="7750080" cy="395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1" normalizeH="0" baseline="0" noProof="0">
                <a:ln>
                  <a:noFill/>
                </a:ln>
                <a:solidFill>
                  <a:srgbClr val="FFFFFF"/>
                </a:solidFill>
                <a:effectLst/>
                <a:uLnTx/>
                <a:uFillTx/>
                <a:latin typeface="Meiryo UI"/>
                <a:ea typeface="Meiryo UI"/>
              </a:rPr>
              <a:t>涼感マフラータオル</a:t>
            </a:r>
            <a:r>
              <a:rPr kumimoji="1" lang="en-US" sz="2000" b="0" i="0" u="none" strike="noStrike" kern="1200" cap="none" spc="-1" normalizeH="0" baseline="0" noProof="0">
                <a:ln>
                  <a:noFill/>
                </a:ln>
                <a:solidFill>
                  <a:srgbClr val="FFFFFF"/>
                </a:solidFill>
                <a:effectLst/>
                <a:uLnTx/>
                <a:uFillTx/>
                <a:latin typeface="Meiryo UI"/>
                <a:ea typeface="Meiryo UI"/>
              </a:rPr>
              <a:t>(</a:t>
            </a:r>
            <a:r>
              <a:rPr kumimoji="1" lang="ja-JP" altLang="en-US" sz="2000" b="0" i="0" u="none" strike="noStrike" kern="1200" cap="none" spc="-1" normalizeH="0" baseline="0" noProof="0">
                <a:ln>
                  <a:noFill/>
                </a:ln>
                <a:solidFill>
                  <a:srgbClr val="FFFFFF"/>
                </a:solidFill>
                <a:effectLst/>
                <a:uLnTx/>
                <a:uFillTx/>
                <a:latin typeface="Meiryo UI"/>
                <a:ea typeface="Meiryo UI"/>
              </a:rPr>
              <a:t>巾着付</a:t>
            </a:r>
            <a:r>
              <a:rPr kumimoji="1" lang="en-US" sz="2000" b="0" i="0" u="none" strike="noStrike" kern="1200" cap="none" spc="-1" normalizeH="0" baseline="0" noProof="0">
                <a:ln>
                  <a:noFill/>
                </a:ln>
                <a:solidFill>
                  <a:srgbClr val="FFFFFF"/>
                </a:solidFill>
                <a:effectLst/>
                <a:uLnTx/>
                <a:uFillTx/>
                <a:latin typeface="Meiryo UI"/>
                <a:ea typeface="Meiryo UI"/>
              </a:rPr>
              <a:t>)</a:t>
            </a:r>
            <a:endParaRPr kumimoji="1" lang="en-US" sz="2000" b="0" i="0" u="none" strike="noStrike" kern="1200" cap="none" spc="-1" normalizeH="0" baseline="0" noProof="0">
              <a:ln>
                <a:noFill/>
              </a:ln>
              <a:solidFill>
                <a:prstClr val="black"/>
              </a:solidFill>
              <a:effectLst/>
              <a:uLnTx/>
              <a:uFillTx/>
              <a:latin typeface="Arial"/>
            </a:endParaRPr>
          </a:p>
        </p:txBody>
      </p:sp>
      <p:sp>
        <p:nvSpPr>
          <p:cNvPr id="52" name="テキスト ボックス 53"/>
          <p:cNvSpPr/>
          <p:nvPr/>
        </p:nvSpPr>
        <p:spPr>
          <a:xfrm>
            <a:off x="486000" y="5252040"/>
            <a:ext cx="4140720" cy="916200"/>
          </a:xfrm>
          <a:prstGeom prst="rect">
            <a:avLst/>
          </a:prstGeom>
          <a:noFill/>
          <a:ln w="0">
            <a:noFill/>
          </a:ln>
        </p:spPr>
        <p:style>
          <a:lnRef idx="0">
            <a:scrgbClr r="0" g="0" b="0"/>
          </a:lnRef>
          <a:fillRef idx="0">
            <a:scrgbClr r="0" g="0" b="0"/>
          </a:fillRef>
          <a:effectRef idx="0">
            <a:scrgbClr r="0" g="0" b="0"/>
          </a:effectRef>
          <a:fontRef idx="minor"/>
        </p:style>
        <p:txBody>
          <a:bodyPr lIns="90000" tIns="46800" rIns="0" bIns="468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素</a:t>
            </a:r>
            <a:r>
              <a:rPr kumimoji="1" lang="en-US" sz="900" b="0" i="0" u="none" strike="noStrike" kern="1200" cap="none" spc="-1" normalizeH="0" baseline="0" noProof="0">
                <a:ln>
                  <a:noFill/>
                </a:ln>
                <a:solidFill>
                  <a:srgbClr val="000000"/>
                </a:solidFill>
                <a:effectLst/>
                <a:uLnTx/>
                <a:uFillTx/>
                <a:latin typeface="Meiryo UI"/>
                <a:ea typeface="Meiryo UI"/>
              </a:rPr>
              <a:t>   材：タオル/</a:t>
            </a:r>
            <a:r>
              <a:rPr kumimoji="1" lang="ja-JP" altLang="en-US" sz="900" b="0" i="0" u="none" strike="noStrike" kern="1200" cap="none" spc="-1" normalizeH="0" baseline="0" noProof="0">
                <a:ln>
                  <a:noFill/>
                </a:ln>
                <a:solidFill>
                  <a:srgbClr val="000000"/>
                </a:solidFill>
                <a:effectLst/>
                <a:uLnTx/>
                <a:uFillTx/>
                <a:latin typeface="Meiryo UI"/>
                <a:ea typeface="Meiryo UI"/>
              </a:rPr>
              <a:t>ポリエステル</a:t>
            </a:r>
            <a:r>
              <a:rPr kumimoji="1" lang="en-US" altLang="ja-JP"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巾着</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ポリエステル 他</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99" normalizeH="0" baseline="0" noProof="0">
                <a:ln>
                  <a:noFill/>
                </a:ln>
                <a:solidFill>
                  <a:srgbClr val="000000"/>
                </a:solidFill>
                <a:effectLst/>
                <a:uLnTx/>
                <a:uFillTx/>
                <a:latin typeface="Meiryo UI"/>
                <a:ea typeface="Meiryo UI"/>
              </a:rPr>
              <a:t>サイズ</a:t>
            </a:r>
            <a:r>
              <a:rPr kumimoji="1" lang="ja-JP" altLang="en-US" sz="900" b="0" i="0" u="none" strike="noStrike" kern="1200" cap="none" spc="-1" normalizeH="0" baseline="0" noProof="0">
                <a:ln>
                  <a:noFill/>
                </a:ln>
                <a:solidFill>
                  <a:srgbClr val="000000"/>
                </a:solidFill>
                <a:effectLst/>
                <a:uLnTx/>
                <a:uFillTx/>
                <a:latin typeface="Meiryo UI"/>
                <a:ea typeface="Meiryo UI"/>
              </a:rPr>
              <a:t>：タオル</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約</a:t>
            </a:r>
            <a:r>
              <a:rPr kumimoji="1" lang="en-US" sz="900" b="0" i="0" u="none" strike="noStrike" kern="1200" cap="none" spc="-1" normalizeH="0" baseline="0" noProof="0">
                <a:ln>
                  <a:noFill/>
                </a:ln>
                <a:solidFill>
                  <a:srgbClr val="000000"/>
                </a:solidFill>
                <a:effectLst/>
                <a:uLnTx/>
                <a:uFillTx/>
                <a:latin typeface="Meiryo UI"/>
                <a:ea typeface="Meiryo UI"/>
              </a:rPr>
              <a:t>900×200mm</a:t>
            </a:r>
            <a:r>
              <a:rPr kumimoji="1" lang="en-US" altLang="ja-JP" sz="900" b="0" i="0" u="none" strike="noStrike" kern="1200" cap="none" spc="-1" normalizeH="0" baseline="0" noProof="0">
                <a:ln>
                  <a:noFill/>
                </a:ln>
                <a:solidFill>
                  <a:srgbClr val="000000"/>
                </a:solidFill>
                <a:effectLst/>
                <a:uLnTx/>
                <a:uFillTx/>
                <a:latin typeface="Meiryo UI"/>
                <a:ea typeface="Meiryo UI"/>
              </a:rPr>
              <a:t>､</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　　　　　　巾着</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本体</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約</a:t>
            </a:r>
            <a:r>
              <a:rPr kumimoji="1" lang="en-US" sz="900" b="0" i="0" u="none" strike="noStrike" kern="1200" cap="none" spc="-1" normalizeH="0" baseline="0" noProof="0">
                <a:ln>
                  <a:noFill/>
                </a:ln>
                <a:solidFill>
                  <a:srgbClr val="000000"/>
                </a:solidFill>
                <a:effectLst/>
                <a:uLnTx/>
                <a:uFillTx/>
                <a:latin typeface="Meiryo UI"/>
                <a:ea typeface="Meiryo UI"/>
              </a:rPr>
              <a:t>95×137mm</a:t>
            </a:r>
            <a:r>
              <a:rPr kumimoji="1" lang="en-US" altLang="ja-JP"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巾着</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底面</a:t>
            </a:r>
            <a:r>
              <a:rPr kumimoji="1" lang="en-US" sz="900" b="0" i="0" u="none" strike="noStrike" kern="1200" cap="none" spc="-1" normalizeH="0" baseline="0" noProof="0">
                <a:ln>
                  <a:noFill/>
                </a:ln>
                <a:solidFill>
                  <a:srgbClr val="000000"/>
                </a:solidFill>
                <a:effectLst/>
                <a:uLnTx/>
                <a:uFillTx/>
                <a:latin typeface="Meiryo UI"/>
                <a:ea typeface="Meiryo UI"/>
              </a:rPr>
              <a:t>)/φ57mm</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　　　　　（包装形態：</a:t>
            </a:r>
            <a:r>
              <a:rPr kumimoji="1" lang="en-US" sz="900" b="0" i="0" u="none" strike="noStrike" kern="1200" cap="none" spc="-1" normalizeH="0" baseline="0" noProof="0">
                <a:ln>
                  <a:noFill/>
                </a:ln>
                <a:solidFill>
                  <a:srgbClr val="000000"/>
                </a:solidFill>
                <a:effectLst/>
                <a:uLnTx/>
                <a:uFillTx/>
                <a:latin typeface="Meiryo UI"/>
                <a:ea typeface="Meiryo UI"/>
              </a:rPr>
              <a:t>OPP</a:t>
            </a:r>
            <a:r>
              <a:rPr kumimoji="1" lang="ja-JP" altLang="en-US" sz="900" b="0" i="0" u="none" strike="noStrike" kern="1200" cap="none" spc="-1" normalizeH="0" baseline="0" noProof="0">
                <a:ln>
                  <a:noFill/>
                </a:ln>
                <a:solidFill>
                  <a:srgbClr val="000000"/>
                </a:solidFill>
                <a:effectLst/>
                <a:uLnTx/>
                <a:uFillTx/>
                <a:latin typeface="Meiryo UI"/>
                <a:ea typeface="Meiryo UI"/>
              </a:rPr>
              <a:t>袋</a:t>
            </a:r>
            <a:r>
              <a:rPr kumimoji="1" lang="en-US" altLang="ja-JP"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台紙） </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付属品：取説付</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台紙面</a:t>
            </a:r>
            <a:r>
              <a:rPr kumimoji="1" lang="en-US" sz="900" b="0" i="0" u="none" strike="noStrike" kern="1200" cap="none" spc="-1" normalizeH="0" baseline="0" noProof="0">
                <a:ln>
                  <a:noFill/>
                </a:ln>
                <a:solidFill>
                  <a:srgbClr val="000000"/>
                </a:solidFill>
                <a:effectLst/>
                <a:uLnTx/>
                <a:uFillTx/>
                <a:latin typeface="Meiryo UI"/>
                <a:ea typeface="Meiryo UI"/>
              </a:rPr>
              <a:t>)</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備   考：ブルー、ホワイト</a:t>
            </a:r>
            <a:endParaRPr kumimoji="1" lang="en-US" sz="900" b="0" i="0" u="none" strike="noStrike" kern="1200" cap="none" spc="-1" normalizeH="0" baseline="0" noProof="0">
              <a:ln>
                <a:noFill/>
              </a:ln>
              <a:solidFill>
                <a:prstClr val="black"/>
              </a:solidFill>
              <a:effectLst/>
              <a:uLnTx/>
              <a:uFillTx/>
              <a:latin typeface="Arial"/>
            </a:endParaRPr>
          </a:p>
        </p:txBody>
      </p:sp>
      <p:sp>
        <p:nvSpPr>
          <p:cNvPr id="53" name="テキスト ボックス 3"/>
          <p:cNvSpPr/>
          <p:nvPr/>
        </p:nvSpPr>
        <p:spPr>
          <a:xfrm>
            <a:off x="8151480" y="40334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4" name="テキスト ボックス 6"/>
          <p:cNvSpPr/>
          <p:nvPr/>
        </p:nvSpPr>
        <p:spPr>
          <a:xfrm>
            <a:off x="9838800" y="392688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5" name="円/楕円 8"/>
          <p:cNvSpPr/>
          <p:nvPr/>
        </p:nvSpPr>
        <p:spPr>
          <a:xfrm>
            <a:off x="5035680" y="126864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56" name="テキスト ボックス 42"/>
          <p:cNvSpPr/>
          <p:nvPr/>
        </p:nvSpPr>
        <p:spPr>
          <a:xfrm>
            <a:off x="5035320" y="1496160"/>
            <a:ext cx="739080" cy="318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1" normalizeH="0" baseline="0" noProof="0">
                <a:ln>
                  <a:noFill/>
                </a:ln>
                <a:solidFill>
                  <a:srgbClr val="203864"/>
                </a:solidFill>
                <a:effectLst/>
                <a:uLnTx/>
                <a:uFillTx/>
                <a:latin typeface="Meiryo UI"/>
                <a:ea typeface="Meiryo UI"/>
              </a:rPr>
              <a:t>特徴</a:t>
            </a:r>
            <a:endParaRPr kumimoji="1" lang="en-US" sz="1500" b="0" i="0" u="none" strike="noStrike" kern="1200" cap="none" spc="-1" normalizeH="0" baseline="0" noProof="0">
              <a:ln>
                <a:noFill/>
              </a:ln>
              <a:solidFill>
                <a:prstClr val="black"/>
              </a:solidFill>
              <a:effectLst/>
              <a:uLnTx/>
              <a:uFillTx/>
              <a:latin typeface="Arial"/>
            </a:endParaRPr>
          </a:p>
        </p:txBody>
      </p:sp>
      <p:sp>
        <p:nvSpPr>
          <p:cNvPr id="57" name="テキスト ボックス 5"/>
          <p:cNvSpPr/>
          <p:nvPr/>
        </p:nvSpPr>
        <p:spPr>
          <a:xfrm>
            <a:off x="9541080" y="346608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8" name="テキスト ボックス 13"/>
          <p:cNvSpPr/>
          <p:nvPr/>
        </p:nvSpPr>
        <p:spPr>
          <a:xfrm>
            <a:off x="10086840" y="2473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9" name="テキスト ボックス 14"/>
          <p:cNvSpPr/>
          <p:nvPr/>
        </p:nvSpPr>
        <p:spPr>
          <a:xfrm>
            <a:off x="-674640" y="10418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0" name="テキスト ボックス 28"/>
          <p:cNvSpPr/>
          <p:nvPr/>
        </p:nvSpPr>
        <p:spPr>
          <a:xfrm>
            <a:off x="6222960" y="34416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1" name="テキスト ボックス 29"/>
          <p:cNvSpPr/>
          <p:nvPr/>
        </p:nvSpPr>
        <p:spPr>
          <a:xfrm>
            <a:off x="5950080" y="34164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2" name="テキスト ボックス 9"/>
          <p:cNvSpPr/>
          <p:nvPr/>
        </p:nvSpPr>
        <p:spPr>
          <a:xfrm>
            <a:off x="9524880" y="3157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3" name="テキスト ボックス 16"/>
          <p:cNvSpPr/>
          <p:nvPr/>
        </p:nvSpPr>
        <p:spPr>
          <a:xfrm>
            <a:off x="8390520" y="73321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4" name="テキスト ボックス 17"/>
          <p:cNvSpPr/>
          <p:nvPr/>
        </p:nvSpPr>
        <p:spPr>
          <a:xfrm>
            <a:off x="8017920" y="-73656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5" name="直線コネクタ 46"/>
          <p:cNvSpPr/>
          <p:nvPr/>
        </p:nvSpPr>
        <p:spPr>
          <a:xfrm>
            <a:off x="933120" y="5145120"/>
            <a:ext cx="3560040" cy="12600"/>
          </a:xfrm>
          <a:prstGeom prst="line">
            <a:avLst/>
          </a:prstGeom>
          <a:ln w="9525">
            <a:solidFill>
              <a:srgbClr val="E7E6E6">
                <a:lumMod val="50000"/>
              </a:srgbClr>
            </a:solidFill>
            <a:prstDash val="dash"/>
          </a:ln>
        </p:spPr>
        <p:style>
          <a:lnRef idx="1">
            <a:schemeClr val="accent1"/>
          </a:lnRef>
          <a:fillRef idx="0">
            <a:schemeClr val="accent1"/>
          </a:fillRef>
          <a:effectRef idx="0">
            <a:schemeClr val="accent1"/>
          </a:effectRef>
          <a:fontRef idx="minor"/>
        </p:style>
      </p:sp>
      <p:sp>
        <p:nvSpPr>
          <p:cNvPr id="66" name="テキスト ボックス 47"/>
          <p:cNvSpPr/>
          <p:nvPr/>
        </p:nvSpPr>
        <p:spPr>
          <a:xfrm>
            <a:off x="486000" y="5029920"/>
            <a:ext cx="447120" cy="227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仕様</a:t>
            </a:r>
            <a:endParaRPr kumimoji="1" lang="en-US" sz="900" b="0" i="0" u="none" strike="noStrike" kern="1200" cap="none" spc="-1" normalizeH="0" baseline="0" noProof="0">
              <a:ln>
                <a:noFill/>
              </a:ln>
              <a:solidFill>
                <a:prstClr val="black"/>
              </a:solidFill>
              <a:effectLst/>
              <a:uLnTx/>
              <a:uFillTx/>
              <a:latin typeface="Arial"/>
            </a:endParaRPr>
          </a:p>
        </p:txBody>
      </p:sp>
      <p:sp>
        <p:nvSpPr>
          <p:cNvPr id="67" name="テキスト ボックス 48"/>
          <p:cNvSpPr/>
          <p:nvPr/>
        </p:nvSpPr>
        <p:spPr>
          <a:xfrm>
            <a:off x="296280" y="658440"/>
            <a:ext cx="855360" cy="272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 normalizeH="0" baseline="0" noProof="0">
                <a:ln>
                  <a:noFill/>
                </a:ln>
                <a:solidFill>
                  <a:srgbClr val="FFFFFF"/>
                </a:solidFill>
                <a:effectLst/>
                <a:uLnTx/>
                <a:uFillTx/>
                <a:latin typeface="Meiryo UI"/>
                <a:ea typeface="Meiryo UI"/>
              </a:rPr>
              <a:t>【</a:t>
            </a:r>
            <a:r>
              <a:rPr kumimoji="1" lang="ja-JP" altLang="en-US" sz="1200" b="0" i="0" u="none" strike="noStrike" kern="1200" cap="none" spc="-1" normalizeH="0" baseline="0" noProof="0">
                <a:ln>
                  <a:noFill/>
                </a:ln>
                <a:solidFill>
                  <a:srgbClr val="FFFFFF"/>
                </a:solidFill>
                <a:effectLst/>
                <a:uLnTx/>
                <a:uFillTx/>
                <a:latin typeface="Meiryo UI"/>
                <a:ea typeface="Meiryo UI"/>
              </a:rPr>
              <a:t>提案書</a:t>
            </a:r>
            <a:r>
              <a:rPr kumimoji="1" lang="en-US" altLang="ja-JP" sz="1200" b="0" i="0" u="none" strike="noStrike" kern="1200" cap="none" spc="-1" normalizeH="0" baseline="0" noProof="0">
                <a:ln>
                  <a:noFill/>
                </a:ln>
                <a:solidFill>
                  <a:srgbClr val="FFFFFF"/>
                </a:solidFill>
                <a:effectLst/>
                <a:uLnTx/>
                <a:uFillTx/>
                <a:latin typeface="Meiryo UI"/>
                <a:ea typeface="Meiryo UI"/>
              </a:rPr>
              <a:t>】</a:t>
            </a:r>
            <a:endParaRPr kumimoji="1" lang="en-US" sz="1200" b="0" i="0" u="none" strike="noStrike" kern="1200" cap="none" spc="-1" normalizeH="0" baseline="0" noProof="0">
              <a:ln>
                <a:noFill/>
              </a:ln>
              <a:solidFill>
                <a:prstClr val="black"/>
              </a:solidFill>
              <a:effectLst/>
              <a:uLnTx/>
              <a:uFillTx/>
              <a:latin typeface="Arial"/>
            </a:endParaRPr>
          </a:p>
        </p:txBody>
      </p:sp>
      <p:sp>
        <p:nvSpPr>
          <p:cNvPr id="68" name="テキスト ボックス 51"/>
          <p:cNvSpPr/>
          <p:nvPr/>
        </p:nvSpPr>
        <p:spPr>
          <a:xfrm>
            <a:off x="5932080" y="1422000"/>
            <a:ext cx="2916720" cy="192096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just" defTabSz="914400" rtl="0" eaLnBrk="1" fontAlgn="auto" latinLnBrk="0" hangingPunct="1">
              <a:lnSpc>
                <a:spcPts val="2401"/>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000000"/>
                </a:solidFill>
                <a:effectLst/>
                <a:uLnTx/>
                <a:uFillTx/>
                <a:latin typeface="Meiryo UI"/>
                <a:ea typeface="Meiryo UI"/>
              </a:rPr>
              <a:t>濡らして絞ればヒンヤリと心地良い量感を与えてくれるマフラータオルは、夏場の屋外フェスから現場作業まで、幅広いシーンで利用可能です。</a:t>
            </a:r>
            <a:endParaRPr kumimoji="1" lang="en-US" sz="1600" b="0" i="0" u="none" strike="noStrike" kern="1200" cap="none" spc="-1" normalizeH="0" baseline="0" noProof="0">
              <a:ln>
                <a:noFill/>
              </a:ln>
              <a:solidFill>
                <a:prstClr val="black"/>
              </a:solidFill>
              <a:effectLst/>
              <a:uLnTx/>
              <a:uFillTx/>
              <a:latin typeface="Arial"/>
            </a:endParaRPr>
          </a:p>
          <a:p>
            <a:pPr marL="0" marR="0" lvl="0" indent="0" algn="just" defTabSz="914400" rtl="0" eaLnBrk="1" fontAlgn="auto" latinLnBrk="0" hangingPunct="1">
              <a:lnSpc>
                <a:spcPts val="2401"/>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000000"/>
                </a:solidFill>
                <a:effectLst/>
                <a:uLnTx/>
                <a:uFillTx/>
                <a:latin typeface="Meiryo UI"/>
                <a:ea typeface="Meiryo UI"/>
              </a:rPr>
              <a:t>専用巾着付きで持ち歩くのにもとっても便利！</a:t>
            </a:r>
            <a:endParaRPr kumimoji="1" lang="en-US" sz="1600" b="0" i="0" u="none" strike="noStrike" kern="1200" cap="none" spc="-1" normalizeH="0" baseline="0" noProof="0">
              <a:ln>
                <a:noFill/>
              </a:ln>
              <a:solidFill>
                <a:prstClr val="black"/>
              </a:solidFill>
              <a:effectLst/>
              <a:uLnTx/>
              <a:uFillTx/>
              <a:latin typeface="Arial"/>
            </a:endParaRPr>
          </a:p>
        </p:txBody>
      </p:sp>
      <p:sp>
        <p:nvSpPr>
          <p:cNvPr id="69" name="円/楕円 50"/>
          <p:cNvSpPr/>
          <p:nvPr/>
        </p:nvSpPr>
        <p:spPr>
          <a:xfrm>
            <a:off x="5035680" y="53445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0" name="テキスト ボックス 52"/>
          <p:cNvSpPr/>
          <p:nvPr/>
        </p:nvSpPr>
        <p:spPr>
          <a:xfrm>
            <a:off x="5035320" y="5569200"/>
            <a:ext cx="73908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お見積</a:t>
            </a:r>
            <a:endParaRPr kumimoji="1" lang="en-US" sz="1400" b="0" i="0" u="none" strike="noStrike" kern="1200" cap="none" spc="-1" normalizeH="0" baseline="0" noProof="0">
              <a:ln>
                <a:noFill/>
              </a:ln>
              <a:solidFill>
                <a:prstClr val="black"/>
              </a:solidFill>
              <a:effectLst/>
              <a:uLnTx/>
              <a:uFillTx/>
              <a:latin typeface="Arial"/>
            </a:endParaRPr>
          </a:p>
        </p:txBody>
      </p:sp>
      <p:sp>
        <p:nvSpPr>
          <p:cNvPr id="71" name="直線コネクタ 54"/>
          <p:cNvSpPr/>
          <p:nvPr/>
        </p:nvSpPr>
        <p:spPr>
          <a:xfrm>
            <a:off x="5879880" y="378540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grpSp>
        <p:nvGrpSpPr>
          <p:cNvPr id="72" name="グループ化 57"/>
          <p:cNvGrpSpPr/>
          <p:nvPr/>
        </p:nvGrpSpPr>
        <p:grpSpPr>
          <a:xfrm>
            <a:off x="5042520" y="3830760"/>
            <a:ext cx="739080" cy="739080"/>
            <a:chOff x="5042520" y="3830760"/>
            <a:chExt cx="739080" cy="739080"/>
          </a:xfrm>
        </p:grpSpPr>
        <p:sp>
          <p:nvSpPr>
            <p:cNvPr id="73" name="円/楕円 58"/>
            <p:cNvSpPr/>
            <p:nvPr/>
          </p:nvSpPr>
          <p:spPr>
            <a:xfrm>
              <a:off x="5042520" y="38307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4" name="テキスト ボックス 59"/>
            <p:cNvSpPr/>
            <p:nvPr/>
          </p:nvSpPr>
          <p:spPr>
            <a:xfrm>
              <a:off x="5135040" y="4065480"/>
              <a:ext cx="56952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納期</a:t>
              </a:r>
              <a:endParaRPr kumimoji="1" lang="en-US" sz="1400" b="0" i="0" u="none" strike="noStrike" kern="1200" cap="none" spc="-1" normalizeH="0" baseline="0" noProof="0">
                <a:ln>
                  <a:noFill/>
                </a:ln>
                <a:solidFill>
                  <a:prstClr val="black"/>
                </a:solidFill>
                <a:effectLst/>
                <a:uLnTx/>
                <a:uFillTx/>
                <a:latin typeface="Arial"/>
              </a:endParaRPr>
            </a:p>
          </p:txBody>
        </p:sp>
      </p:grpSp>
      <p:sp>
        <p:nvSpPr>
          <p:cNvPr id="75" name="直線コネクタ 60"/>
          <p:cNvSpPr/>
          <p:nvPr/>
        </p:nvSpPr>
        <p:spPr>
          <a:xfrm>
            <a:off x="5879880" y="498708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sp>
        <p:nvSpPr>
          <p:cNvPr id="76" name="テキスト ボックス 61"/>
          <p:cNvSpPr/>
          <p:nvPr/>
        </p:nvSpPr>
        <p:spPr>
          <a:xfrm>
            <a:off x="6071040" y="420624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納期スペース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7" name="テキスト ボックス 62"/>
          <p:cNvSpPr/>
          <p:nvPr/>
        </p:nvSpPr>
        <p:spPr>
          <a:xfrm>
            <a:off x="6071040" y="556596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お見積りスペース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8" name="テキスト ボックス 1"/>
          <p:cNvSpPr/>
          <p:nvPr/>
        </p:nvSpPr>
        <p:spPr>
          <a:xfrm>
            <a:off x="8007120" y="-148320"/>
            <a:ext cx="184320" cy="369000"/>
          </a:xfrm>
          <a:prstGeom prst="rect">
            <a:avLst/>
          </a:prstGeom>
          <a:noFill/>
          <a:ln w="0">
            <a:noFill/>
          </a:ln>
        </p:spPr>
        <p:style>
          <a:lnRef idx="0">
            <a:scrgbClr r="0" g="0" b="0"/>
          </a:lnRef>
          <a:fillRef idx="0">
            <a:scrgbClr r="0" g="0" b="0"/>
          </a:fillRef>
          <a:effectRef idx="0">
            <a:scrgbClr r="0" g="0" b="0"/>
          </a:effectRef>
          <a:fontRef idx="minor"/>
        </p:style>
      </p:sp>
      <p:pic>
        <p:nvPicPr>
          <p:cNvPr id="79" name="図 78"/>
          <p:cNvPicPr/>
          <p:nvPr/>
        </p:nvPicPr>
        <p:blipFill>
          <a:blip r:embed="rId5"/>
          <a:stretch/>
        </p:blipFill>
        <p:spPr>
          <a:xfrm>
            <a:off x="730080" y="1450080"/>
            <a:ext cx="3409920" cy="3409920"/>
          </a:xfrm>
          <a:prstGeom prst="rect">
            <a:avLst/>
          </a:prstGeom>
          <a:ln w="0">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ルーム＆トーチライト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素材：ポリプロピレン、ポリスチレン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190×76×58mm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198×81×62mm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角度調整できるスタンドとして、吊り下げるトーチとして、さらに懐中電灯としても利用できる便利なライトです。非常用としても優秀なため、防災イベント等の特典用などにもおすすめ。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C7E8A37-D1EA-D154-047E-EDD874B677F3}"/>
              </a:ext>
            </a:extLst>
          </p:cNvPr>
          <p:cNvPicPr>
            <a:picLocks noChangeAspect="1"/>
          </p:cNvPicPr>
          <p:nvPr/>
        </p:nvPicPr>
        <p:blipFill>
          <a:blip r:embed="rId5"/>
          <a:stretch>
            <a:fillRect/>
          </a:stretch>
        </p:blipFill>
        <p:spPr>
          <a:xfrm>
            <a:off x="635385" y="1338636"/>
            <a:ext cx="3663737" cy="3663737"/>
          </a:xfrm>
          <a:prstGeom prst="rect">
            <a:avLst/>
          </a:prstGeom>
        </p:spPr>
      </p:pic>
    </p:spTree>
    <p:extLst>
      <p:ext uri="{BB962C8B-B14F-4D97-AF65-F5344CB8AC3E}">
        <p14:creationId xmlns:p14="http://schemas.microsoft.com/office/powerpoint/2010/main" val="111246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オリジナル単色ボールペン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a:t>
            </a:r>
            <a:r>
              <a:rPr lang="en-US" altLang="ja-JP" sz="900" spc="200" dirty="0">
                <a:latin typeface="Meiryo UI" panose="020B0604030504040204" pitchFamily="34" charset="-128"/>
                <a:ea typeface="Meiryo UI" panose="020B0604030504040204" pitchFamily="34" charset="-128"/>
              </a:rPr>
              <a:t>PC/ABS</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144×φ11.5mm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重量：</a:t>
            </a:r>
            <a:r>
              <a:rPr lang="en-US" altLang="ja-JP" sz="900" spc="200" dirty="0">
                <a:latin typeface="Meiryo UI" panose="020B0604030504040204" pitchFamily="34" charset="-128"/>
                <a:ea typeface="Meiryo UI" panose="020B0604030504040204" pitchFamily="34" charset="-128"/>
              </a:rPr>
              <a:t>9.5g</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包装：ポリ袋 </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ボディに企業のロゴや、フルカラーのイラスト・写真も印刷可能です。印刷範囲が広めでインパクトあるデザイン可能。お仕事や勉強で日常的に使用する訴求効果の高いアイテムです。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DCA6E030-4F6A-D37B-1010-C24B2EA16826}"/>
              </a:ext>
            </a:extLst>
          </p:cNvPr>
          <p:cNvPicPr>
            <a:picLocks noChangeAspect="1"/>
          </p:cNvPicPr>
          <p:nvPr/>
        </p:nvPicPr>
        <p:blipFill>
          <a:blip r:embed="rId5"/>
          <a:stretch>
            <a:fillRect/>
          </a:stretch>
        </p:blipFill>
        <p:spPr>
          <a:xfrm>
            <a:off x="793020" y="1422052"/>
            <a:ext cx="3489288" cy="3489288"/>
          </a:xfrm>
          <a:prstGeom prst="rect">
            <a:avLst/>
          </a:prstGeom>
        </p:spPr>
      </p:pic>
    </p:spTree>
    <p:extLst>
      <p:ext uri="{BB962C8B-B14F-4D97-AF65-F5344CB8AC3E}">
        <p14:creationId xmlns:p14="http://schemas.microsoft.com/office/powerpoint/2010/main" val="1682479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スマホスタンドになるケーブルホルダー（</a:t>
            </a:r>
            <a:r>
              <a:rPr lang="en-US" altLang="ja-JP" sz="2000" dirty="0">
                <a:solidFill>
                  <a:schemeClr val="bg1"/>
                </a:solidFill>
                <a:latin typeface="Meiryo UI" panose="020B0604030504040204" pitchFamily="34" charset="-128"/>
                <a:ea typeface="Meiryo UI" panose="020B0604030504040204" pitchFamily="34" charset="-128"/>
              </a:rPr>
              <a:t>3in1</a:t>
            </a:r>
            <a:r>
              <a:rPr lang="ja-JP" altLang="en-US" sz="2000" dirty="0">
                <a:solidFill>
                  <a:schemeClr val="bg1"/>
                </a:solidFill>
                <a:latin typeface="Meiryo UI" panose="020B0604030504040204" pitchFamily="34" charset="-128"/>
                <a:ea typeface="Meiryo UI" panose="020B0604030504040204" pitchFamily="34" charset="-128"/>
              </a:rPr>
              <a:t>ケーブル付き）</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素材：ケース：</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サイズ：ケース：</a:t>
            </a:r>
            <a:r>
              <a:rPr lang="en-US" altLang="ja-JP" sz="900" dirty="0">
                <a:latin typeface="Meiryo UI" panose="020B0604030504040204" pitchFamily="34" charset="-128"/>
                <a:ea typeface="Meiryo UI" panose="020B0604030504040204" pitchFamily="34" charset="-128"/>
              </a:rPr>
              <a:t>74×70×15mm</a:t>
            </a:r>
            <a:r>
              <a:rPr lang="ja-JP" altLang="en-US" sz="900" dirty="0">
                <a:latin typeface="Meiryo UI" panose="020B0604030504040204" pitchFamily="34" charset="-128"/>
                <a:ea typeface="Meiryo UI" panose="020B0604030504040204" pitchFamily="34" charset="-128"/>
              </a:rPr>
              <a:t>　ケーブル：約全長</a:t>
            </a:r>
            <a:r>
              <a:rPr lang="en-US" altLang="ja-JP" sz="900" dirty="0">
                <a:latin typeface="Meiryo UI" panose="020B0604030504040204" pitchFamily="34" charset="-128"/>
                <a:ea typeface="Meiryo UI" panose="020B0604030504040204" pitchFamily="34" charset="-128"/>
              </a:rPr>
              <a:t>800mm</a:t>
            </a:r>
          </a:p>
          <a:p>
            <a:r>
              <a:rPr lang="ja-JP" altLang="en-US" sz="900" dirty="0">
                <a:latin typeface="Meiryo UI" panose="020B0604030504040204" pitchFamily="34" charset="-128"/>
                <a:ea typeface="Meiryo UI" panose="020B0604030504040204" pitchFamily="34" charset="-128"/>
              </a:rPr>
              <a:t>機能：</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種の</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コネクタ付き</a:t>
            </a:r>
          </a:p>
          <a:p>
            <a:r>
              <a:rPr lang="ja-JP" altLang="en-US" sz="900" dirty="0">
                <a:latin typeface="Meiryo UI" panose="020B0604030504040204" pitchFamily="34" charset="-128"/>
                <a:ea typeface="Meiryo UI" panose="020B0604030504040204" pitchFamily="34" charset="-128"/>
              </a:rPr>
              <a:t>付属品：セット内容：ケース・ケーブル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100×78×40mm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3</a:t>
            </a:r>
            <a:r>
              <a:rPr lang="ja-JP" altLang="en-US" sz="1600" dirty="0"/>
              <a:t>種類の</a:t>
            </a:r>
            <a:r>
              <a:rPr lang="en-US" altLang="ja-JP" sz="1600" dirty="0"/>
              <a:t>USB</a:t>
            </a:r>
            <a:r>
              <a:rPr lang="ja-JP" altLang="en-US" sz="1600" dirty="0"/>
              <a:t>コネクタがひとつになっているため、出張や旅行などにあると非常に便利なケーブルホルダーです。さらにこちらはスマホスタンドにもなり、使い勝手も抜群です。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DE73600-4ECB-35E8-6F81-1C3BC7B23969}"/>
              </a:ext>
            </a:extLst>
          </p:cNvPr>
          <p:cNvPicPr>
            <a:picLocks noChangeAspect="1"/>
          </p:cNvPicPr>
          <p:nvPr/>
        </p:nvPicPr>
        <p:blipFill>
          <a:blip r:embed="rId5"/>
          <a:stretch>
            <a:fillRect/>
          </a:stretch>
        </p:blipFill>
        <p:spPr>
          <a:xfrm>
            <a:off x="745609" y="1371901"/>
            <a:ext cx="3600147" cy="3600147"/>
          </a:xfrm>
          <a:prstGeom prst="rect">
            <a:avLst/>
          </a:prstGeom>
        </p:spPr>
      </p:pic>
    </p:spTree>
    <p:extLst>
      <p:ext uri="{BB962C8B-B14F-4D97-AF65-F5344CB8AC3E}">
        <p14:creationId xmlns:p14="http://schemas.microsoft.com/office/powerpoint/2010/main" val="2726122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(M)</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150×110×80(mm)</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フェアトレードオーガニックコットン使用、取説付</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使い勝手の良い</a:t>
            </a:r>
            <a:r>
              <a:rPr lang="en-US" altLang="ja-JP" sz="1600" dirty="0">
                <a:latin typeface="Meiryo UI" panose="020B0604030504040204" pitchFamily="34" charset="-128"/>
                <a:ea typeface="Meiryo UI" panose="020B0604030504040204" pitchFamily="34" charset="-128"/>
              </a:rPr>
              <a:t>M</a:t>
            </a:r>
            <a:r>
              <a:rPr lang="ja-JP" altLang="en-US" sz="1600" dirty="0">
                <a:latin typeface="Meiryo UI" panose="020B0604030504040204" pitchFamily="34" charset="-128"/>
                <a:ea typeface="Meiryo UI" panose="020B0604030504040204" pitchFamily="34" charset="-128"/>
              </a:rPr>
              <a:t>サイズのファスナーポーチです。国際フェアトレード認証ラベル付きで地球環境に優しいアイテムのため</a:t>
            </a:r>
            <a:r>
              <a:rPr lang="en-US" altLang="ja-JP" sz="1600" dirty="0" err="1">
                <a:latin typeface="Meiryo UI" panose="020B0604030504040204" pitchFamily="34" charset="-128"/>
                <a:ea typeface="Meiryo UI" panose="020B0604030504040204" pitchFamily="34" charset="-128"/>
              </a:rPr>
              <a:t>SDgs</a:t>
            </a:r>
            <a:r>
              <a:rPr lang="ja-JP" altLang="en-US" sz="1600" dirty="0">
                <a:latin typeface="Meiryo UI" panose="020B0604030504040204" pitchFamily="34" charset="-128"/>
                <a:ea typeface="Meiryo UI" panose="020B0604030504040204" pitchFamily="34" charset="-128"/>
              </a:rPr>
              <a:t>関連のイベントやキャンペーン等にもおすすめです。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1B08192-CDFB-9B63-38A4-EC58403AAD7F}"/>
              </a:ext>
            </a:extLst>
          </p:cNvPr>
          <p:cNvPicPr>
            <a:picLocks noChangeAspect="1"/>
          </p:cNvPicPr>
          <p:nvPr/>
        </p:nvPicPr>
        <p:blipFill>
          <a:blip r:embed="rId5"/>
          <a:stretch>
            <a:fillRect/>
          </a:stretch>
        </p:blipFill>
        <p:spPr>
          <a:xfrm>
            <a:off x="766229" y="1417373"/>
            <a:ext cx="3560088" cy="3560088"/>
          </a:xfrm>
          <a:prstGeom prst="rect">
            <a:avLst/>
          </a:prstGeom>
        </p:spPr>
      </p:pic>
    </p:spTree>
    <p:extLst>
      <p:ext uri="{BB962C8B-B14F-4D97-AF65-F5344CB8AC3E}">
        <p14:creationId xmlns:p14="http://schemas.microsoft.com/office/powerpoint/2010/main" val="1028508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アルミマウンテンボトル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スチール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Φ65×150</a:t>
            </a:r>
            <a:r>
              <a:rPr lang="en-US"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320ml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マットシルバー・マットブラック・マットホワイト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軽量かつ耐久性に優れたアルミ素材の</a:t>
            </a:r>
            <a:r>
              <a:rPr lang="en-US" altLang="ja-JP" sz="1600" dirty="0">
                <a:latin typeface="Meiryo UI" panose="020B0604030504040204" pitchFamily="34" charset="-128"/>
                <a:ea typeface="Meiryo UI" panose="020B0604030504040204" pitchFamily="34" charset="-128"/>
              </a:rPr>
              <a:t>320ml</a:t>
            </a:r>
            <a:r>
              <a:rPr lang="ja-JP" altLang="en-US" sz="1600">
                <a:latin typeface="Meiryo UI" panose="020B0604030504040204" pitchFamily="34" charset="-128"/>
                <a:ea typeface="Meiryo UI" panose="020B0604030504040204" pitchFamily="34" charset="-128"/>
              </a:rPr>
              <a:t>ボトルです。カラビナ付きでベルトループやバッグ等にも取り付けられるため、アウトドアイベントなどのノベルティグッズとしても人気です。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C266943E-CB23-B3A3-BDD8-C697F4BFBF7A}"/>
              </a:ext>
            </a:extLst>
          </p:cNvPr>
          <p:cNvPicPr>
            <a:picLocks noChangeAspect="1"/>
          </p:cNvPicPr>
          <p:nvPr/>
        </p:nvPicPr>
        <p:blipFill>
          <a:blip r:embed="rId5"/>
          <a:stretch>
            <a:fillRect/>
          </a:stretch>
        </p:blipFill>
        <p:spPr>
          <a:xfrm>
            <a:off x="719216" y="1428614"/>
            <a:ext cx="3489960" cy="3489960"/>
          </a:xfrm>
          <a:prstGeom prst="rect">
            <a:avLst/>
          </a:prstGeom>
        </p:spPr>
      </p:pic>
    </p:spTree>
    <p:extLst>
      <p:ext uri="{BB962C8B-B14F-4D97-AF65-F5344CB8AC3E}">
        <p14:creationId xmlns:p14="http://schemas.microsoft.com/office/powerpoint/2010/main" val="922635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メモリ付きフロスティボトル </a:t>
            </a:r>
            <a:r>
              <a:rPr lang="en-US" altLang="ja-JP" sz="2000" dirty="0">
                <a:solidFill>
                  <a:schemeClr val="bg1"/>
                </a:solidFill>
                <a:latin typeface="Meiryo UI" panose="020B0604030504040204" pitchFamily="34" charset="-128"/>
                <a:ea typeface="Meiryo UI" panose="020B0604030504040204" pitchFamily="34" charset="-128"/>
              </a:rPr>
              <a:t>350ml(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樹脂蓋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ステンレス、ポリプロピレン、シリコーンゴム 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φ57×187mm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195×60×60mm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:350ml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dirty="0"/>
              <a:t>350ml</a:t>
            </a:r>
            <a:r>
              <a:rPr lang="ja-JP" altLang="en-US" sz="1600" dirty="0"/>
              <a:t>サイズのフロスティボトルです。すっきりとしたシンプルなデザインながらハイセンスなデザインで、どんなオリジナル名入れにもマッチします。メモリ付きでダイエットなどにも最適！</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4" name="図 73">
            <a:extLst>
              <a:ext uri="{FF2B5EF4-FFF2-40B4-BE49-F238E27FC236}">
                <a16:creationId xmlns:a16="http://schemas.microsoft.com/office/drawing/2014/main" id="{3F0EC3B2-CFDD-13EA-2D25-7DF5A8648312}"/>
              </a:ext>
            </a:extLst>
          </p:cNvPr>
          <p:cNvPicPr>
            <a:picLocks noChangeAspect="1"/>
          </p:cNvPicPr>
          <p:nvPr/>
        </p:nvPicPr>
        <p:blipFill>
          <a:blip r:embed="rId5"/>
          <a:stretch>
            <a:fillRect/>
          </a:stretch>
        </p:blipFill>
        <p:spPr>
          <a:xfrm>
            <a:off x="661438" y="1329942"/>
            <a:ext cx="3704048" cy="3704048"/>
          </a:xfrm>
          <a:prstGeom prst="rect">
            <a:avLst/>
          </a:prstGeom>
        </p:spPr>
      </p:pic>
    </p:spTree>
    <p:extLst>
      <p:ext uri="{BB962C8B-B14F-4D97-AF65-F5344CB8AC3E}">
        <p14:creationId xmlns:p14="http://schemas.microsoft.com/office/powerpoint/2010/main" val="599368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A5</a:t>
            </a:r>
            <a:r>
              <a:rPr lang="ja-JP" altLang="en-US" sz="2000">
                <a:solidFill>
                  <a:schemeClr val="bg1"/>
                </a:solidFill>
                <a:latin typeface="Meiryo UI" panose="020B0604030504040204" pitchFamily="34" charset="-128"/>
                <a:ea typeface="Meiryo UI" panose="020B0604030504040204" pitchFamily="34" charset="-128"/>
              </a:rPr>
              <a:t>リングノート マット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70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152×211×12mm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ブラックとホワイトの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色ラインナップから選べる</a:t>
            </a:r>
            <a:r>
              <a:rPr lang="en-US" altLang="ja-JP" sz="1600" dirty="0">
                <a:latin typeface="Meiryo UI" panose="020B0604030504040204" pitchFamily="34" charset="-128"/>
                <a:ea typeface="Meiryo UI" panose="020B0604030504040204" pitchFamily="34" charset="-128"/>
              </a:rPr>
              <a:t>A5</a:t>
            </a:r>
            <a:r>
              <a:rPr lang="ja-JP" altLang="en-US" sz="1600">
                <a:latin typeface="Meiryo UI" panose="020B0604030504040204" pitchFamily="34" charset="-128"/>
                <a:ea typeface="Meiryo UI" panose="020B0604030504040204" pitchFamily="34" charset="-128"/>
              </a:rPr>
              <a:t>サイズのノートです。どんなデザインにもマッチするシンプルな仕様ですので、ノベルティにも記念用にも幅広くご活用いただけます。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2910B805-7F84-644C-AAA2-095F1C5974B5}"/>
              </a:ext>
            </a:extLst>
          </p:cNvPr>
          <p:cNvPicPr>
            <a:picLocks noChangeAspect="1"/>
          </p:cNvPicPr>
          <p:nvPr/>
        </p:nvPicPr>
        <p:blipFill>
          <a:blip r:embed="rId5"/>
          <a:stretch>
            <a:fillRect/>
          </a:stretch>
        </p:blipFill>
        <p:spPr>
          <a:xfrm>
            <a:off x="343877" y="1521690"/>
            <a:ext cx="4121391" cy="3266465"/>
          </a:xfrm>
          <a:prstGeom prst="rect">
            <a:avLst/>
          </a:prstGeom>
        </p:spPr>
      </p:pic>
    </p:spTree>
    <p:extLst>
      <p:ext uri="{BB962C8B-B14F-4D97-AF65-F5344CB8AC3E}">
        <p14:creationId xmlns:p14="http://schemas.microsoft.com/office/powerpoint/2010/main" val="360925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ミラー付メタルキーホルダー スクエア</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亜鉛合金、ステンレス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40×75×4(mm)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OPP</a:t>
            </a:r>
            <a:r>
              <a:rPr lang="ja-JP" altLang="en-US" sz="900" b="0" i="0" dirty="0">
                <a:solidFill>
                  <a:srgbClr val="333333"/>
                </a:solidFill>
                <a:effectLst/>
                <a:latin typeface="-apple-system"/>
              </a:rPr>
              <a:t>袋、台紙</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すっきりとしたシンプルなスクエアタイプのメタルキーホルダーです。裏面はミラーになっているためちょっとしたお化粧直しなどに最適です。オリジナル名入れプリントも格安で承ります。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357660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USB</a:t>
            </a:r>
            <a:r>
              <a:rPr lang="ja-JP" altLang="en-US" sz="2000">
                <a:solidFill>
                  <a:schemeClr val="bg1"/>
                </a:solidFill>
                <a:latin typeface="Meiryo UI" panose="020B0604030504040204" pitchFamily="34" charset="-128"/>
                <a:ea typeface="Meiryo UI" panose="020B0604030504040204" pitchFamily="34" charset="-128"/>
              </a:rPr>
              <a:t>ハブ フラット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52×41×10mm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a:t>
            </a:r>
            <a:r>
              <a:rPr lang="en" altLang="ja-JP" sz="900" dirty="0">
                <a:latin typeface="Meiryo UI" panose="020B0604030504040204" pitchFamily="34" charset="-128"/>
                <a:ea typeface="Meiryo UI" panose="020B0604030504040204" pitchFamily="34" charset="-128"/>
              </a:rPr>
              <a:t>USB2.0</a:t>
            </a:r>
            <a:r>
              <a:rPr lang="ja-JP" altLang="en-US" sz="900">
                <a:latin typeface="Meiryo UI" panose="020B0604030504040204" pitchFamily="34" charset="-128"/>
                <a:ea typeface="Meiryo UI" panose="020B0604030504040204" pitchFamily="34" charset="-128"/>
              </a:rPr>
              <a:t>規格</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パソコンまわりにあると便利な</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ポートタイプの</a:t>
            </a:r>
            <a:r>
              <a:rPr lang="en" altLang="ja-JP" sz="1600" dirty="0">
                <a:latin typeface="Meiryo UI" panose="020B0604030504040204" pitchFamily="34" charset="-128"/>
                <a:ea typeface="Meiryo UI" panose="020B0604030504040204" pitchFamily="34" charset="-128"/>
              </a:rPr>
              <a:t>USB</a:t>
            </a:r>
            <a:r>
              <a:rPr lang="ja-JP" altLang="en-US" sz="1600">
                <a:latin typeface="Meiryo UI" panose="020B0604030504040204" pitchFamily="34" charset="-128"/>
                <a:ea typeface="Meiryo UI" panose="020B0604030504040204" pitchFamily="34" charset="-128"/>
              </a:rPr>
              <a:t>ハブです。デザインは非常にシンプルですっきりとしています。オリジナルデザインの名入れプリントもよく映えて、販促用に最適！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DFB725AA-F767-644F-8E89-76FFEA4D4304}"/>
              </a:ext>
            </a:extLst>
          </p:cNvPr>
          <p:cNvPicPr>
            <a:picLocks noChangeAspect="1"/>
          </p:cNvPicPr>
          <p:nvPr/>
        </p:nvPicPr>
        <p:blipFill>
          <a:blip r:embed="rId5"/>
          <a:stretch>
            <a:fillRect/>
          </a:stretch>
        </p:blipFill>
        <p:spPr>
          <a:xfrm>
            <a:off x="381509" y="2008121"/>
            <a:ext cx="4216544" cy="2236512"/>
          </a:xfrm>
          <a:prstGeom prst="rect">
            <a:avLst/>
          </a:prstGeom>
        </p:spPr>
      </p:pic>
    </p:spTree>
    <p:extLst>
      <p:ext uri="{BB962C8B-B14F-4D97-AF65-F5344CB8AC3E}">
        <p14:creationId xmlns:p14="http://schemas.microsoft.com/office/powerpoint/2010/main" val="4002964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ハードカバーノート </a:t>
            </a:r>
            <a:r>
              <a:rPr lang="en-US" altLang="ja-JP" sz="2000" dirty="0">
                <a:solidFill>
                  <a:schemeClr val="bg1"/>
                </a:solidFill>
                <a:latin typeface="Meiryo UI" panose="020B0604030504040204" pitchFamily="34" charset="-128"/>
                <a:ea typeface="Meiryo UI" panose="020B0604030504040204" pitchFamily="34" charset="-128"/>
              </a:rPr>
              <a:t>A5</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210×143×18mm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ノート</a:t>
            </a:r>
            <a:r>
              <a:rPr lang="en-US" altLang="ja-JP" sz="900" b="0" i="0" dirty="0">
                <a:solidFill>
                  <a:srgbClr val="333333"/>
                </a:solidFill>
                <a:effectLst/>
                <a:latin typeface="-apple-system"/>
              </a:rPr>
              <a:t>96</a:t>
            </a:r>
            <a:r>
              <a:rPr lang="ja-JP" altLang="en-US" sz="900" b="0" i="0" dirty="0">
                <a:solidFill>
                  <a:srgbClr val="333333"/>
                </a:solidFill>
                <a:effectLst/>
                <a:latin typeface="-apple-system"/>
              </a:rPr>
              <a:t>枚</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本革のような重厚感のあるハードカバーが印象的で格好良い</a:t>
            </a:r>
            <a:r>
              <a:rPr lang="en-US" altLang="ja-JP" sz="1600" b="0" i="0" dirty="0">
                <a:solidFill>
                  <a:srgbClr val="333333"/>
                </a:solidFill>
                <a:effectLst/>
                <a:latin typeface="-apple-system"/>
              </a:rPr>
              <a:t>A5</a:t>
            </a:r>
            <a:r>
              <a:rPr lang="ja-JP" altLang="en-US" sz="1600" b="0" i="0" dirty="0">
                <a:solidFill>
                  <a:srgbClr val="333333"/>
                </a:solidFill>
                <a:effectLst/>
                <a:latin typeface="-apple-system"/>
              </a:rPr>
              <a:t>サイズのノートです。型押しでオリジナル名入れも可能です記念品などにも最適。カラー展開はレッド、ブラック、ネイビーの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B39C84BD-2165-8255-C729-858438C94F64}"/>
              </a:ext>
            </a:extLst>
          </p:cNvPr>
          <p:cNvPicPr>
            <a:picLocks noChangeAspect="1"/>
          </p:cNvPicPr>
          <p:nvPr/>
        </p:nvPicPr>
        <p:blipFill>
          <a:blip r:embed="rId5"/>
          <a:stretch>
            <a:fillRect/>
          </a:stretch>
        </p:blipFill>
        <p:spPr>
          <a:xfrm>
            <a:off x="671826" y="1357024"/>
            <a:ext cx="3726955" cy="3726955"/>
          </a:xfrm>
          <a:prstGeom prst="rect">
            <a:avLst/>
          </a:prstGeom>
        </p:spPr>
      </p:pic>
    </p:spTree>
    <p:extLst>
      <p:ext uri="{BB962C8B-B14F-4D97-AF65-F5344CB8AC3E}">
        <p14:creationId xmlns:p14="http://schemas.microsoft.com/office/powerpoint/2010/main" val="2478049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 バンブーファイバー入タイプ</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50" charset="-128"/>
                <a:ea typeface="Meiryo UI" panose="020B0604030504040204" pitchFamily="50" charset="-128"/>
              </a:rPr>
              <a:t>素材：</a:t>
            </a:r>
            <a:r>
              <a:rPr lang="en-US" altLang="ja-JP" sz="900" dirty="0">
                <a:latin typeface="Meiryo UI" panose="020B0604030504040204" pitchFamily="50" charset="-128"/>
                <a:ea typeface="Meiryo UI" panose="020B0604030504040204" pitchFamily="50" charset="-128"/>
              </a:rPr>
              <a:t>PP</a:t>
            </a:r>
            <a:r>
              <a:rPr lang="ja-JP" altLang="en-US" sz="900" dirty="0">
                <a:latin typeface="Meiryo UI" panose="020B0604030504040204" pitchFamily="50" charset="-128"/>
                <a:ea typeface="Meiryo UI" panose="020B0604030504040204" pitchFamily="50" charset="-128"/>
              </a:rPr>
              <a:t>、バンブーファイバー 他</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サイズ：ケース</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約</a:t>
            </a:r>
            <a:r>
              <a:rPr lang="en-US" altLang="ja-JP" sz="900" dirty="0">
                <a:latin typeface="Meiryo UI" panose="020B0604030504040204" pitchFamily="50" charset="-128"/>
                <a:ea typeface="Meiryo UI" panose="020B0604030504040204" pitchFamily="50" charset="-128"/>
              </a:rPr>
              <a:t>W54×H26×D207(mm)</a:t>
            </a:r>
            <a:r>
              <a:rPr lang="ja-JP" altLang="en-US" sz="900" dirty="0">
                <a:latin typeface="Meiryo UI" panose="020B0604030504040204" pitchFamily="50" charset="-128"/>
                <a:ea typeface="Meiryo UI" panose="020B0604030504040204" pitchFamily="50" charset="-128"/>
              </a:rPr>
              <a:t>、スプーン</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組み立て時約</a:t>
            </a:r>
            <a:r>
              <a:rPr lang="en-US" altLang="ja-JP" sz="900" dirty="0">
                <a:latin typeface="Meiryo UI" panose="020B0604030504040204" pitchFamily="50" charset="-128"/>
                <a:ea typeface="Meiryo UI" panose="020B0604030504040204" pitchFamily="50" charset="-128"/>
              </a:rPr>
              <a:t>W31×H160(mm)</a:t>
            </a:r>
            <a:r>
              <a:rPr lang="ja-JP" altLang="en-US" sz="900" dirty="0">
                <a:latin typeface="Meiryo UI" panose="020B0604030504040204" pitchFamily="50" charset="-128"/>
                <a:ea typeface="Meiryo UI" panose="020B0604030504040204" pitchFamily="50" charset="-128"/>
              </a:rPr>
              <a:t>、フォーク</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約</a:t>
            </a:r>
            <a:r>
              <a:rPr lang="en-US" altLang="ja-JP" sz="900" dirty="0">
                <a:latin typeface="Meiryo UI" panose="020B0604030504040204" pitchFamily="50" charset="-128"/>
                <a:ea typeface="Meiryo UI" panose="020B0604030504040204" pitchFamily="50" charset="-128"/>
              </a:rPr>
              <a:t>W27×H154(mm)</a:t>
            </a:r>
            <a:r>
              <a:rPr lang="ja-JP" altLang="en-US" sz="900" dirty="0">
                <a:latin typeface="Meiryo UI" panose="020B0604030504040204" pitchFamily="50" charset="-128"/>
                <a:ea typeface="Meiryo UI" panose="020B0604030504040204" pitchFamily="50" charset="-128"/>
              </a:rPr>
              <a:t>、箸</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約</a:t>
            </a:r>
            <a:r>
              <a:rPr lang="en-US" altLang="ja-JP" sz="900" dirty="0">
                <a:latin typeface="Meiryo UI" panose="020B0604030504040204" pitchFamily="50" charset="-128"/>
                <a:ea typeface="Meiryo UI" panose="020B0604030504040204" pitchFamily="50" charset="-128"/>
              </a:rPr>
              <a:t>185(mm)</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付属：取説付き</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包装：</a:t>
            </a:r>
            <a:r>
              <a:rPr lang="en-US" altLang="ja-JP" sz="900" dirty="0">
                <a:latin typeface="Meiryo UI" panose="020B0604030504040204" pitchFamily="50" charset="-128"/>
                <a:ea typeface="Meiryo UI" panose="020B0604030504040204" pitchFamily="50" charset="-128"/>
              </a:rPr>
              <a:t>PP</a:t>
            </a:r>
            <a:r>
              <a:rPr lang="ja-JP" altLang="en-US" sz="900" dirty="0">
                <a:latin typeface="Meiryo UI" panose="020B0604030504040204" pitchFamily="50" charset="-128"/>
                <a:ea typeface="Meiryo UI" panose="020B0604030504040204" pitchFamily="50" charset="-128"/>
              </a:rPr>
              <a:t>袋</a:t>
            </a:r>
            <a:endParaRPr lang="en-US" altLang="ja-JP" sz="900" b="0" i="0" dirty="0">
              <a:solidFill>
                <a:srgbClr val="333333"/>
              </a:solidFill>
              <a:effectLst/>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スプーン、フォーク、お箸の</a:t>
            </a:r>
            <a:r>
              <a:rPr lang="en-US" altLang="ja-JP" sz="1600" b="0" i="0" dirty="0">
                <a:solidFill>
                  <a:srgbClr val="333333"/>
                </a:solidFill>
                <a:effectLst/>
                <a:latin typeface="Meiryo UI" panose="020B0604030504040204" pitchFamily="50" charset="-128"/>
                <a:ea typeface="Meiryo UI" panose="020B0604030504040204" pitchFamily="50" charset="-128"/>
              </a:rPr>
              <a:t>3</a:t>
            </a:r>
            <a:r>
              <a:rPr lang="ja-JP" altLang="en-US" sz="1600" b="0" i="0" dirty="0">
                <a:solidFill>
                  <a:srgbClr val="333333"/>
                </a:solidFill>
                <a:effectLst/>
                <a:latin typeface="Meiryo UI" panose="020B0604030504040204" pitchFamily="50" charset="-128"/>
                <a:ea typeface="Meiryo UI" panose="020B0604030504040204" pitchFamily="50" charset="-128"/>
              </a:rPr>
              <a:t>点をコンパクトに携帯できる、折りたたみ式のカトラリーセットです。繰り返し使用できるため地球環境に優しく、</a:t>
            </a:r>
            <a:r>
              <a:rPr lang="en-US" altLang="ja-JP" sz="1600" b="0" i="0" dirty="0">
                <a:solidFill>
                  <a:srgbClr val="333333"/>
                </a:solidFill>
                <a:effectLst/>
                <a:latin typeface="Meiryo UI" panose="020B0604030504040204" pitchFamily="50" charset="-128"/>
                <a:ea typeface="Meiryo UI" panose="020B0604030504040204" pitchFamily="50" charset="-128"/>
              </a:rPr>
              <a:t>3</a:t>
            </a:r>
            <a:r>
              <a:rPr lang="ja-JP" altLang="en-US" sz="1600" b="0" i="0" dirty="0">
                <a:solidFill>
                  <a:srgbClr val="333333"/>
                </a:solidFill>
                <a:effectLst/>
                <a:latin typeface="Meiryo UI" panose="020B0604030504040204" pitchFamily="50" charset="-128"/>
                <a:ea typeface="Meiryo UI" panose="020B0604030504040204" pitchFamily="50" charset="-128"/>
              </a:rPr>
              <a:t>色のカラー展開から自由にお選びいただけます。</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7222A8FE-14AB-815C-C5B7-04AA4E485851}"/>
              </a:ext>
            </a:extLst>
          </p:cNvPr>
          <p:cNvPicPr>
            <a:picLocks noChangeAspect="1"/>
          </p:cNvPicPr>
          <p:nvPr/>
        </p:nvPicPr>
        <p:blipFill>
          <a:blip r:embed="rId5"/>
          <a:stretch>
            <a:fillRect/>
          </a:stretch>
        </p:blipFill>
        <p:spPr>
          <a:xfrm>
            <a:off x="686818" y="1411959"/>
            <a:ext cx="3560089" cy="3560089"/>
          </a:xfrm>
          <a:prstGeom prst="rect">
            <a:avLst/>
          </a:prstGeom>
        </p:spPr>
      </p:pic>
    </p:spTree>
    <p:extLst>
      <p:ext uri="{BB962C8B-B14F-4D97-AF65-F5344CB8AC3E}">
        <p14:creationId xmlns:p14="http://schemas.microsoft.com/office/powerpoint/2010/main" val="233745809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616</TotalTime>
  <Words>2925</Words>
  <Application>Microsoft Office PowerPoint</Application>
  <PresentationFormat>画面に合わせる (4:3)</PresentationFormat>
  <Paragraphs>472</Paragraphs>
  <Slides>32</Slides>
  <Notes>32</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32</vt:i4>
      </vt:variant>
    </vt:vector>
  </HeadingPairs>
  <TitlesOfParts>
    <vt:vector size="43" baseType="lpstr">
      <vt:lpstr>-apple-system</vt:lpstr>
      <vt:lpstr>Meiryo UI</vt:lpstr>
      <vt:lpstr>游ゴシック</vt:lpstr>
      <vt:lpstr>Arial</vt:lpstr>
      <vt:lpstr>Calibri</vt:lpstr>
      <vt:lpstr>Calibri Light</vt:lpstr>
      <vt:lpstr>Symbol</vt:lpstr>
      <vt:lpstr>Times New Roman</vt:lpstr>
      <vt:lpstr>Wingdings</vt:lpstr>
      <vt:lpstr>Office テーマ</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238</cp:revision>
  <cp:lastPrinted>2021-07-20T08:57:41Z</cp:lastPrinted>
  <dcterms:created xsi:type="dcterms:W3CDTF">2021-06-21T09:41:39Z</dcterms:created>
  <dcterms:modified xsi:type="dcterms:W3CDTF">2024-08-06T06:10:56Z</dcterms:modified>
</cp:coreProperties>
</file>