
<file path=[Content_Types].xml><?xml version="1.0" encoding="utf-8"?>
<Types xmlns="http://schemas.openxmlformats.org/package/2006/content-types">
  <Default Extension="bmp" ContentType="image/bmp"/>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4"/>
  </p:notesMasterIdLst>
  <p:sldIdLst>
    <p:sldId id="263" r:id="rId2"/>
    <p:sldId id="282" r:id="rId3"/>
    <p:sldId id="278" r:id="rId4"/>
    <p:sldId id="274" r:id="rId5"/>
    <p:sldId id="262" r:id="rId6"/>
    <p:sldId id="276" r:id="rId7"/>
    <p:sldId id="260" r:id="rId8"/>
    <p:sldId id="267" r:id="rId9"/>
    <p:sldId id="280" r:id="rId10"/>
    <p:sldId id="258" r:id="rId11"/>
    <p:sldId id="271" r:id="rId12"/>
    <p:sldId id="281" r:id="rId13"/>
    <p:sldId id="273" r:id="rId14"/>
    <p:sldId id="264" r:id="rId15"/>
    <p:sldId id="265" r:id="rId16"/>
    <p:sldId id="270" r:id="rId17"/>
    <p:sldId id="283" r:id="rId18"/>
    <p:sldId id="256" r:id="rId19"/>
    <p:sldId id="261" r:id="rId20"/>
    <p:sldId id="287" r:id="rId21"/>
    <p:sldId id="269" r:id="rId22"/>
    <p:sldId id="259" r:id="rId23"/>
    <p:sldId id="279" r:id="rId24"/>
    <p:sldId id="272" r:id="rId25"/>
    <p:sldId id="286" r:id="rId26"/>
    <p:sldId id="277" r:id="rId27"/>
    <p:sldId id="275" r:id="rId28"/>
    <p:sldId id="268" r:id="rId29"/>
    <p:sldId id="288" r:id="rId30"/>
    <p:sldId id="289" r:id="rId31"/>
    <p:sldId id="290" r:id="rId32"/>
    <p:sldId id="291" r:id="rId33"/>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469" autoAdjust="0"/>
    <p:restoredTop sz="94656"/>
  </p:normalViewPr>
  <p:slideViewPr>
    <p:cSldViewPr snapToGrid="0" snapToObjects="1">
      <p:cViewPr varScale="1">
        <p:scale>
          <a:sx n="68" d="100"/>
          <a:sy n="68" d="100"/>
        </p:scale>
        <p:origin x="102" y="606"/>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2025/2/27</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10</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12</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13</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14</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15</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16</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17</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18</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19</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20</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22</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23</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24</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25</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26</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27</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28</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29</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3</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30</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31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32</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4</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5</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6</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7</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8</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9</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2025/2/27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2025/2/27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2025/2/27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2025/2/27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2025/2/27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2025/2/27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2025/2/27</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2025/2/27</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2025/2/27</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2025/2/27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2025/2/27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2025/2/27</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12.bmp"/><Relationship Id="rId4" Type="http://schemas.openxmlformats.org/officeDocument/2006/relationships/image" Target="../media/image2.emf"/></Relationships>
</file>

<file path=ppt/slides/_rels/slide1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2.emf"/></Relationships>
</file>

<file path=ppt/slides/_rels/slide1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14.bmp"/><Relationship Id="rId4" Type="http://schemas.openxmlformats.org/officeDocument/2006/relationships/image" Target="../media/image2.emf"/></Relationships>
</file>

<file path=ppt/slides/_rels/slide1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2.emf"/></Relationships>
</file>

<file path=ppt/slides/_rels/slide1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image" Target="../media/image2.emf"/></Relationships>
</file>

<file path=ppt/slides/_rels/slide1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image" Target="../media/image2.emf"/></Relationships>
</file>

<file path=ppt/slides/_rels/slide1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18.png"/><Relationship Id="rId4" Type="http://schemas.openxmlformats.org/officeDocument/2006/relationships/image" Target="../media/image2.emf"/></Relationships>
</file>

<file path=ppt/slides/_rels/slide1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19.jpg"/><Relationship Id="rId4" Type="http://schemas.openxmlformats.org/officeDocument/2006/relationships/image" Target="../media/image2.emf"/></Relationships>
</file>

<file path=ppt/slides/_rels/slide1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20.bmp"/><Relationship Id="rId4" Type="http://schemas.openxmlformats.org/officeDocument/2006/relationships/image" Target="../media/image2.emf"/></Relationships>
</file>

<file path=ppt/slides/_rels/slide1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21.jpg"/><Relationship Id="rId4" Type="http://schemas.openxmlformats.org/officeDocument/2006/relationships/image" Target="../media/image2.emf"/></Relationships>
</file>

<file path=ppt/slides/_rels/slide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4.jpg"/><Relationship Id="rId4" Type="http://schemas.openxmlformats.org/officeDocument/2006/relationships/image" Target="../media/image2.emf"/></Relationships>
</file>

<file path=ppt/slides/_rels/slide2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image" Target="../media/image22.png"/><Relationship Id="rId4" Type="http://schemas.openxmlformats.org/officeDocument/2006/relationships/image" Target="../media/image2.emf"/></Relationships>
</file>

<file path=ppt/slides/_rels/slide2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image" Target="../media/image23.jpg"/><Relationship Id="rId4" Type="http://schemas.openxmlformats.org/officeDocument/2006/relationships/image" Target="../media/image2.emf"/></Relationships>
</file>

<file path=ppt/slides/_rels/slide2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2.xml"/><Relationship Id="rId1" Type="http://schemas.openxmlformats.org/officeDocument/2006/relationships/slideLayout" Target="../slideLayouts/slideLayout1.xml"/><Relationship Id="rId5" Type="http://schemas.openxmlformats.org/officeDocument/2006/relationships/image" Target="../media/image24.bmp"/><Relationship Id="rId4" Type="http://schemas.openxmlformats.org/officeDocument/2006/relationships/image" Target="../media/image2.emf"/></Relationships>
</file>

<file path=ppt/slides/_rels/slide2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3.xml"/><Relationship Id="rId1" Type="http://schemas.openxmlformats.org/officeDocument/2006/relationships/slideLayout" Target="../slideLayouts/slideLayout1.xml"/><Relationship Id="rId5" Type="http://schemas.openxmlformats.org/officeDocument/2006/relationships/image" Target="../media/image25.jpg"/><Relationship Id="rId4" Type="http://schemas.openxmlformats.org/officeDocument/2006/relationships/image" Target="../media/image2.emf"/></Relationships>
</file>

<file path=ppt/slides/_rels/slide2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4.xml"/><Relationship Id="rId1" Type="http://schemas.openxmlformats.org/officeDocument/2006/relationships/slideLayout" Target="../slideLayouts/slideLayout1.xml"/><Relationship Id="rId5" Type="http://schemas.openxmlformats.org/officeDocument/2006/relationships/image" Target="../media/image26.bmp"/><Relationship Id="rId4" Type="http://schemas.openxmlformats.org/officeDocument/2006/relationships/image" Target="../media/image2.emf"/></Relationships>
</file>

<file path=ppt/slides/_rels/slide2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5.xml"/><Relationship Id="rId1" Type="http://schemas.openxmlformats.org/officeDocument/2006/relationships/slideLayout" Target="../slideLayouts/slideLayout1.xml"/><Relationship Id="rId5" Type="http://schemas.openxmlformats.org/officeDocument/2006/relationships/image" Target="../media/image27.jpg"/><Relationship Id="rId4" Type="http://schemas.openxmlformats.org/officeDocument/2006/relationships/image" Target="../media/image2.emf"/></Relationships>
</file>

<file path=ppt/slides/_rels/slide2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6.xml"/><Relationship Id="rId1" Type="http://schemas.openxmlformats.org/officeDocument/2006/relationships/slideLayout" Target="../slideLayouts/slideLayout1.xml"/><Relationship Id="rId5" Type="http://schemas.openxmlformats.org/officeDocument/2006/relationships/image" Target="../media/image28.jpg"/><Relationship Id="rId4" Type="http://schemas.openxmlformats.org/officeDocument/2006/relationships/image" Target="../media/image2.emf"/></Relationships>
</file>

<file path=ppt/slides/_rels/slide2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7.xml"/><Relationship Id="rId1" Type="http://schemas.openxmlformats.org/officeDocument/2006/relationships/slideLayout" Target="../slideLayouts/slideLayout1.xml"/><Relationship Id="rId5" Type="http://schemas.openxmlformats.org/officeDocument/2006/relationships/image" Target="../media/image29.png"/><Relationship Id="rId4" Type="http://schemas.openxmlformats.org/officeDocument/2006/relationships/image" Target="../media/image2.emf"/></Relationships>
</file>

<file path=ppt/slides/_rels/slide2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8.xml"/><Relationship Id="rId1" Type="http://schemas.openxmlformats.org/officeDocument/2006/relationships/slideLayout" Target="../slideLayouts/slideLayout1.xml"/><Relationship Id="rId5" Type="http://schemas.openxmlformats.org/officeDocument/2006/relationships/image" Target="../media/image30.bmp"/><Relationship Id="rId4" Type="http://schemas.openxmlformats.org/officeDocument/2006/relationships/image" Target="../media/image2.emf"/></Relationships>
</file>

<file path=ppt/slides/_rels/slide2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9.xml"/><Relationship Id="rId1" Type="http://schemas.openxmlformats.org/officeDocument/2006/relationships/slideLayout" Target="../slideLayouts/slideLayout1.xml"/><Relationship Id="rId5" Type="http://schemas.openxmlformats.org/officeDocument/2006/relationships/image" Target="../media/image31.png"/><Relationship Id="rId4" Type="http://schemas.openxmlformats.org/officeDocument/2006/relationships/image" Target="../media/image2.emf"/></Relationships>
</file>

<file path=ppt/slides/_rels/slide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2.emf"/></Relationships>
</file>

<file path=ppt/slides/_rels/slide3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0.xml"/><Relationship Id="rId1" Type="http://schemas.openxmlformats.org/officeDocument/2006/relationships/slideLayout" Target="../slideLayouts/slideLayout1.xml"/><Relationship Id="rId5" Type="http://schemas.openxmlformats.org/officeDocument/2006/relationships/image" Target="../media/image32.jpg"/><Relationship Id="rId4" Type="http://schemas.openxmlformats.org/officeDocument/2006/relationships/image" Target="../media/image2.emf"/></Relationships>
</file>

<file path=ppt/slides/_rels/slide3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1.xml"/><Relationship Id="rId1" Type="http://schemas.openxmlformats.org/officeDocument/2006/relationships/slideLayout" Target="../slideLayouts/slideLayout1.xml"/><Relationship Id="rId5" Type="http://schemas.openxmlformats.org/officeDocument/2006/relationships/image" Target="../media/image33.png"/><Relationship Id="rId4" Type="http://schemas.openxmlformats.org/officeDocument/2006/relationships/image" Target="../media/image2.emf"/></Relationships>
</file>

<file path=ppt/slides/_rels/slide3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2.xml"/><Relationship Id="rId1" Type="http://schemas.openxmlformats.org/officeDocument/2006/relationships/slideLayout" Target="../slideLayouts/slideLayout1.xml"/><Relationship Id="rId5" Type="http://schemas.openxmlformats.org/officeDocument/2006/relationships/image" Target="../media/image34.png"/><Relationship Id="rId4" Type="http://schemas.openxmlformats.org/officeDocument/2006/relationships/image" Target="../media/image2.emf"/></Relationships>
</file>

<file path=ppt/slides/_rels/slide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6.jpg"/><Relationship Id="rId4" Type="http://schemas.openxmlformats.org/officeDocument/2006/relationships/image" Target="../media/image2.emf"/></Relationships>
</file>

<file path=ppt/slides/_rels/slide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7.jpg"/><Relationship Id="rId4" Type="http://schemas.openxmlformats.org/officeDocument/2006/relationships/image" Target="../media/image2.emf"/></Relationships>
</file>

<file path=ppt/slides/_rels/slide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2.emf"/></Relationships>
</file>

<file path=ppt/slides/_rels/slide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9.bmp"/><Relationship Id="rId4" Type="http://schemas.openxmlformats.org/officeDocument/2006/relationships/image" Target="../media/image2.emf"/></Relationships>
</file>

<file path=ppt/slides/_rels/slide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10.jpg"/><Relationship Id="rId4" Type="http://schemas.openxmlformats.org/officeDocument/2006/relationships/image" Target="../media/image2.emf"/></Relationships>
</file>

<file path=ppt/slides/_rels/slide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ハードカバーメモ </a:t>
            </a:r>
            <a:r>
              <a:rPr lang="en-US" altLang="ja-JP" sz="2000" dirty="0">
                <a:solidFill>
                  <a:schemeClr val="bg1"/>
                </a:solidFill>
                <a:latin typeface="Meiryo UI" panose="020B0604030504040204" pitchFamily="34" charset="-128"/>
                <a:ea typeface="Meiryo UI" panose="020B0604030504040204" pitchFamily="34" charset="-128"/>
              </a:rPr>
              <a:t>A6</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pPr>
              <a:tabLst>
                <a:tab pos="450850" algn="l"/>
                <a:tab pos="631825" algn="l"/>
              </a:tabLst>
            </a:pPr>
            <a:r>
              <a:rPr lang="ja-JP" altLang="en-US" sz="900" dirty="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材</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PU</a:t>
            </a:r>
            <a:r>
              <a:rPr lang="ja-JP" altLang="en-US" sz="900" b="0" i="0" dirty="0">
                <a:solidFill>
                  <a:srgbClr val="333333"/>
                </a:solidFill>
                <a:effectLst/>
                <a:latin typeface="-apple-system"/>
              </a:rPr>
              <a:t>・紙</a:t>
            </a:r>
            <a:endParaRPr lang="en-US" altLang="ja-JP" sz="900" b="0" i="0" dirty="0">
              <a:solidFill>
                <a:srgbClr val="333333"/>
              </a:solidFill>
              <a:effectLst/>
              <a:latin typeface="-apple-system"/>
            </a:endParaRPr>
          </a:p>
          <a:p>
            <a:pPr>
              <a:tabLst>
                <a:tab pos="450850" algn="l"/>
                <a:tab pos="631825"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142×100×17mm</a:t>
            </a:r>
          </a:p>
          <a:p>
            <a:pPr>
              <a:tabLst>
                <a:tab pos="450850" algn="l"/>
                <a:tab pos="631825" algn="l"/>
              </a:tabLst>
            </a:pPr>
            <a:r>
              <a:rPr lang="ja-JP" altLang="en-US" sz="900" spc="200" dirty="0">
                <a:latin typeface="Meiryo UI" panose="020B0604030504040204" pitchFamily="34" charset="-128"/>
                <a:ea typeface="Meiryo UI" panose="020B0604030504040204" pitchFamily="34" charset="-128"/>
              </a:rPr>
              <a:t>包　装</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ポリ入</a:t>
            </a:r>
            <a:endParaRPr lang="en-US" altLang="ja-JP" sz="900" b="0" i="0" dirty="0">
              <a:solidFill>
                <a:srgbClr val="333333"/>
              </a:solidFill>
              <a:effectLst/>
              <a:latin typeface="-apple-system"/>
            </a:endParaRPr>
          </a:p>
          <a:p>
            <a:pPr>
              <a:tabLst>
                <a:tab pos="450850" algn="l"/>
                <a:tab pos="631825" algn="l"/>
              </a:tabLst>
            </a:pPr>
            <a:r>
              <a:rPr lang="ja-JP" altLang="en-US" sz="900" spc="200" dirty="0">
                <a:latin typeface="Meiryo UI" panose="020B0604030504040204" pitchFamily="34" charset="-128"/>
                <a:ea typeface="Meiryo UI" panose="020B0604030504040204" pitchFamily="34" charset="-128"/>
              </a:rPr>
              <a:t>備　考</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ミシン目付メモ紙</a:t>
            </a:r>
            <a:r>
              <a:rPr lang="en-US" altLang="ja-JP" sz="900" b="0" i="0" dirty="0">
                <a:solidFill>
                  <a:srgbClr val="333333"/>
                </a:solidFill>
                <a:effectLst/>
                <a:latin typeface="-apple-system"/>
              </a:rPr>
              <a:t>96</a:t>
            </a:r>
            <a:r>
              <a:rPr lang="ja-JP" altLang="en-US" sz="900" b="0" i="0" dirty="0">
                <a:solidFill>
                  <a:srgbClr val="333333"/>
                </a:solidFill>
                <a:effectLst/>
                <a:latin typeface="-apple-system"/>
              </a:rPr>
              <a:t>枚</a:t>
            </a:r>
            <a:r>
              <a:rPr lang="en-US" altLang="ja-JP" sz="900" b="0" i="0" dirty="0">
                <a:solidFill>
                  <a:srgbClr val="333333"/>
                </a:solidFill>
                <a:effectLst/>
                <a:latin typeface="-apple-system"/>
              </a:rPr>
              <a:t>(</a:t>
            </a:r>
            <a:r>
              <a:rPr lang="ja-JP" altLang="en-US" sz="900" b="0" i="0" dirty="0">
                <a:solidFill>
                  <a:srgbClr val="333333"/>
                </a:solidFill>
                <a:effectLst/>
                <a:latin typeface="-apple-system"/>
              </a:rPr>
              <a:t>罫入</a:t>
            </a:r>
            <a:r>
              <a:rPr lang="en-US" altLang="ja-JP" sz="900" b="0" i="0" dirty="0">
                <a:solidFill>
                  <a:srgbClr val="333333"/>
                </a:solidFill>
                <a:effectLst/>
                <a:latin typeface="-apple-system"/>
              </a:rPr>
              <a:t>48</a:t>
            </a:r>
            <a:r>
              <a:rPr lang="ja-JP" altLang="en-US" sz="900" b="0" i="0" dirty="0">
                <a:solidFill>
                  <a:srgbClr val="333333"/>
                </a:solidFill>
                <a:effectLst/>
                <a:latin typeface="-apple-system"/>
              </a:rPr>
              <a:t>･無地</a:t>
            </a:r>
            <a:r>
              <a:rPr lang="en-US" altLang="ja-JP" sz="900" b="0" i="0" dirty="0">
                <a:solidFill>
                  <a:srgbClr val="333333"/>
                </a:solidFill>
                <a:effectLst/>
                <a:latin typeface="-apple-system"/>
              </a:rPr>
              <a:t>48)</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ミシン目付きで使い勝手が良く、オシャレなハードカバーも高ポイントな</a:t>
            </a:r>
            <a:r>
              <a:rPr lang="en-US" altLang="ja-JP" sz="1600" b="0" i="0" dirty="0">
                <a:solidFill>
                  <a:srgbClr val="333333"/>
                </a:solidFill>
                <a:effectLst/>
                <a:latin typeface="-apple-system"/>
              </a:rPr>
              <a:t>A6</a:t>
            </a:r>
            <a:r>
              <a:rPr lang="ja-JP" altLang="en-US" sz="1600" b="0" i="0" dirty="0">
                <a:solidFill>
                  <a:srgbClr val="333333"/>
                </a:solidFill>
                <a:effectLst/>
                <a:latin typeface="-apple-system"/>
              </a:rPr>
              <a:t>サイズのメモ帳です。カラーバリエーションはオレンジ、ネイビー、ブルー、ベージュの全</a:t>
            </a:r>
            <a:r>
              <a:rPr lang="en-US" altLang="ja-JP" sz="1600" b="0" i="0" dirty="0">
                <a:solidFill>
                  <a:srgbClr val="333333"/>
                </a:solidFill>
                <a:effectLst/>
                <a:latin typeface="-apple-system"/>
              </a:rPr>
              <a:t>4</a:t>
            </a:r>
            <a:r>
              <a:rPr lang="ja-JP" altLang="en-US" sz="1600" b="0" i="0" dirty="0">
                <a:solidFill>
                  <a:srgbClr val="333333"/>
                </a:solidFill>
                <a:effectLst/>
                <a:latin typeface="-apple-system"/>
              </a:rPr>
              <a:t>色展開。</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6" name="図 45">
            <a:extLst>
              <a:ext uri="{FF2B5EF4-FFF2-40B4-BE49-F238E27FC236}">
                <a16:creationId xmlns:a16="http://schemas.microsoft.com/office/drawing/2014/main" id="{4A46F78F-84F6-B647-9522-0F50BCDC95A1}"/>
              </a:ext>
            </a:extLst>
          </p:cNvPr>
          <p:cNvPicPr>
            <a:picLocks noChangeAspect="1"/>
          </p:cNvPicPr>
          <p:nvPr/>
        </p:nvPicPr>
        <p:blipFill>
          <a:blip r:embed="rId5"/>
          <a:srcRect/>
          <a:stretch/>
        </p:blipFill>
        <p:spPr>
          <a:xfrm>
            <a:off x="905769" y="1635301"/>
            <a:ext cx="3174086" cy="3174086"/>
          </a:xfrm>
          <a:prstGeom prst="rect">
            <a:avLst/>
          </a:prstGeom>
        </p:spPr>
      </p:pic>
    </p:spTree>
    <p:extLst>
      <p:ext uri="{BB962C8B-B14F-4D97-AF65-F5344CB8AC3E}">
        <p14:creationId xmlns:p14="http://schemas.microsoft.com/office/powerpoint/2010/main" val="3222549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タッチ手袋</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pPr>
              <a:tabLst>
                <a:tab pos="450850" algn="l"/>
                <a:tab pos="631825" algn="l"/>
              </a:tabLst>
            </a:pPr>
            <a:r>
              <a:rPr lang="ja-JP" altLang="en-US" sz="900" dirty="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材</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アクリル</a:t>
            </a:r>
            <a:r>
              <a:rPr lang="en-US" altLang="ja-JP" sz="900" b="0" i="0" dirty="0">
                <a:solidFill>
                  <a:srgbClr val="333333"/>
                </a:solidFill>
                <a:effectLst/>
                <a:latin typeface="-apple-system"/>
              </a:rPr>
              <a:t>85%</a:t>
            </a:r>
            <a:r>
              <a:rPr lang="ja-JP" altLang="en-US" sz="900" b="0" i="0" dirty="0">
                <a:solidFill>
                  <a:srgbClr val="333333"/>
                </a:solidFill>
                <a:effectLst/>
                <a:latin typeface="-apple-system"/>
              </a:rPr>
              <a:t>・スパンデックス</a:t>
            </a:r>
            <a:r>
              <a:rPr lang="en-US" altLang="ja-JP" sz="900" b="0" i="0" dirty="0">
                <a:solidFill>
                  <a:srgbClr val="333333"/>
                </a:solidFill>
                <a:effectLst/>
                <a:latin typeface="-apple-system"/>
              </a:rPr>
              <a:t>15%</a:t>
            </a:r>
          </a:p>
          <a:p>
            <a:pPr>
              <a:tabLst>
                <a:tab pos="450850" algn="l"/>
                <a:tab pos="631825"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全長約</a:t>
            </a:r>
            <a:r>
              <a:rPr lang="en-US" altLang="ja-JP" sz="900" b="0" i="0" dirty="0">
                <a:solidFill>
                  <a:srgbClr val="333333"/>
                </a:solidFill>
                <a:effectLst/>
                <a:latin typeface="-apple-system"/>
              </a:rPr>
              <a:t>195mm</a:t>
            </a:r>
          </a:p>
          <a:p>
            <a:pPr>
              <a:tabLst>
                <a:tab pos="450850" algn="l"/>
                <a:tab pos="631825" algn="l"/>
              </a:tabLst>
            </a:pPr>
            <a:r>
              <a:rPr lang="ja-JP" altLang="en-US" sz="900" dirty="0">
                <a:latin typeface="Meiryo UI" panose="020B0604030504040204" pitchFamily="34" charset="-128"/>
                <a:ea typeface="Meiryo UI" panose="020B0604030504040204" pitchFamily="34" charset="-128"/>
              </a:rPr>
              <a:t>包　 装</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ポリ入</a:t>
            </a:r>
            <a:endParaRPr lang="en-US" altLang="ja-JP" sz="900" b="0" i="0" dirty="0">
              <a:solidFill>
                <a:srgbClr val="333333"/>
              </a:solidFill>
              <a:effectLst/>
              <a:latin typeface="-apple-system"/>
            </a:endParaRPr>
          </a:p>
          <a:p>
            <a:pPr>
              <a:tabLst>
                <a:tab pos="450850" algn="l"/>
                <a:tab pos="631825" algn="l"/>
              </a:tabLst>
            </a:pPr>
            <a:r>
              <a:rPr lang="ja-JP" altLang="en-US" sz="900" dirty="0">
                <a:latin typeface="Meiryo UI" panose="020B0604030504040204" pitchFamily="34" charset="-128"/>
                <a:ea typeface="Meiryo UI" panose="020B0604030504040204" pitchFamily="34" charset="-128"/>
              </a:rPr>
              <a:t>備　 考</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フリーサイズ</a:t>
            </a:r>
            <a:endParaRPr lang="en-US" altLang="ja-JP" sz="900" b="0" i="0" dirty="0">
              <a:solidFill>
                <a:srgbClr val="333333"/>
              </a:solidFill>
              <a:effectLst/>
              <a:latin typeface="-apple-system"/>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寒い屋外でも外さずそのままスマホ操作が可能な、シンプルだからこそ使いやすいタッチ手袋です。オリジナルデザインの名入れ製作も可能なため、物販用やノベルティ用にもおすすめ。</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C9C5B8B2-EB1F-D1BD-621C-D6DB826EEE5F}"/>
              </a:ext>
            </a:extLst>
          </p:cNvPr>
          <p:cNvPicPr>
            <a:picLocks noChangeAspect="1"/>
          </p:cNvPicPr>
          <p:nvPr/>
        </p:nvPicPr>
        <p:blipFill>
          <a:blip r:embed="rId5"/>
          <a:stretch>
            <a:fillRect/>
          </a:stretch>
        </p:blipFill>
        <p:spPr>
          <a:xfrm>
            <a:off x="651140" y="1355937"/>
            <a:ext cx="3604260" cy="3604260"/>
          </a:xfrm>
          <a:prstGeom prst="rect">
            <a:avLst/>
          </a:prstGeom>
        </p:spPr>
      </p:pic>
    </p:spTree>
    <p:extLst>
      <p:ext uri="{BB962C8B-B14F-4D97-AF65-F5344CB8AC3E}">
        <p14:creationId xmlns:p14="http://schemas.microsoft.com/office/powerpoint/2010/main" val="24774462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カラビナ付き</a:t>
            </a:r>
            <a:r>
              <a:rPr lang="en-US" altLang="ja-JP" sz="2000" dirty="0">
                <a:solidFill>
                  <a:schemeClr val="bg1"/>
                </a:solidFill>
                <a:latin typeface="Meiryo UI" panose="020B0604030504040204" pitchFamily="34" charset="-128"/>
                <a:ea typeface="Meiryo UI" panose="020B0604030504040204" pitchFamily="34" charset="-128"/>
              </a:rPr>
              <a:t>3WAY</a:t>
            </a:r>
            <a:r>
              <a:rPr lang="ja-JP" altLang="en-US" sz="2000" dirty="0">
                <a:solidFill>
                  <a:schemeClr val="bg1"/>
                </a:solidFill>
                <a:latin typeface="Meiryo UI" panose="020B0604030504040204" pitchFamily="34" charset="-128"/>
                <a:ea typeface="Meiryo UI" panose="020B0604030504040204" pitchFamily="34" charset="-128"/>
              </a:rPr>
              <a:t>ハイパワーライト</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ABS</a:t>
            </a:r>
            <a:r>
              <a:rPr lang="ja-JP" altLang="en-US" sz="900" dirty="0">
                <a:latin typeface="Meiryo UI" panose="020B0604030504040204" pitchFamily="34" charset="-128"/>
                <a:ea typeface="Meiryo UI" panose="020B0604030504040204" pitchFamily="34" charset="-128"/>
              </a:rPr>
              <a:t>樹脂、ポリスチレン、アルミニウム</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77×45×25mm</a:t>
            </a:r>
          </a:p>
          <a:p>
            <a:r>
              <a:rPr lang="ja-JP" altLang="en-US" sz="900" dirty="0">
                <a:latin typeface="Meiryo UI" panose="020B0604030504040204" pitchFamily="34" charset="-128"/>
                <a:ea typeface="Meiryo UI" panose="020B0604030504040204" pitchFamily="34" charset="-128"/>
              </a:rPr>
              <a:t>包装：化粧箱入（</a:t>
            </a:r>
            <a:r>
              <a:rPr lang="en-US" altLang="ja-JP" sz="900" dirty="0">
                <a:latin typeface="Meiryo UI" panose="020B0604030504040204" pitchFamily="34" charset="-128"/>
                <a:ea typeface="Meiryo UI" panose="020B0604030504040204" pitchFamily="34" charset="-128"/>
              </a:rPr>
              <a:t>88×51×36mm</a:t>
            </a:r>
            <a:r>
              <a:rPr lang="ja-JP" altLang="en-US" sz="900" dirty="0">
                <a:latin typeface="Meiryo UI" panose="020B0604030504040204" pitchFamily="34" charset="-128"/>
                <a:ea typeface="Meiryo UI" panose="020B0604030504040204" pitchFamily="34" charset="-128"/>
              </a:rPr>
              <a:t>）</a:t>
            </a:r>
          </a:p>
          <a:p>
            <a:r>
              <a:rPr lang="ja-JP" altLang="en-US" sz="900" dirty="0">
                <a:latin typeface="Meiryo UI" panose="020B0604030504040204" pitchFamily="34" charset="-128"/>
                <a:ea typeface="Meiryo UI" panose="020B0604030504040204" pitchFamily="34" charset="-128"/>
              </a:rPr>
              <a:t>注意事項：</a:t>
            </a:r>
            <a:r>
              <a:rPr lang="en-US" altLang="ja-JP" sz="900" dirty="0">
                <a:latin typeface="Meiryo UI" panose="020B0604030504040204" pitchFamily="34" charset="-128"/>
                <a:ea typeface="Meiryo UI" panose="020B0604030504040204" pitchFamily="34" charset="-128"/>
              </a:rPr>
              <a:t>3</a:t>
            </a:r>
            <a:r>
              <a:rPr lang="ja-JP" altLang="en-US" sz="900" dirty="0">
                <a:latin typeface="Meiryo UI" panose="020B0604030504040204" pitchFamily="34" charset="-128"/>
                <a:ea typeface="Meiryo UI" panose="020B0604030504040204" pitchFamily="34" charset="-128"/>
              </a:rPr>
              <a:t>色アソート＊色・柄は指定できません。</a:t>
            </a:r>
          </a:p>
          <a:p>
            <a:r>
              <a:rPr lang="ja-JP" altLang="en-US" sz="900" dirty="0">
                <a:latin typeface="Meiryo UI" panose="020B0604030504040204" pitchFamily="34" charset="-128"/>
                <a:ea typeface="Meiryo UI" panose="020B0604030504040204" pitchFamily="34" charset="-128"/>
              </a:rPr>
              <a:t>備考：単三乾電池</a:t>
            </a:r>
            <a:r>
              <a:rPr lang="en-US" altLang="ja-JP" sz="900" dirty="0">
                <a:latin typeface="Meiryo UI" panose="020B0604030504040204" pitchFamily="34" charset="-128"/>
                <a:ea typeface="Meiryo UI" panose="020B0604030504040204" pitchFamily="34" charset="-128"/>
              </a:rPr>
              <a:t>×3</a:t>
            </a:r>
            <a:r>
              <a:rPr lang="ja-JP" altLang="en-US" sz="900" dirty="0">
                <a:latin typeface="Meiryo UI" panose="020B0604030504040204" pitchFamily="34" charset="-128"/>
                <a:ea typeface="Meiryo UI" panose="020B0604030504040204" pitchFamily="34" charset="-128"/>
              </a:rPr>
              <a:t>本（別）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20142"/>
          </a:xfrm>
          <a:prstGeom prst="rect">
            <a:avLst/>
          </a:prstGeom>
          <a:noFill/>
        </p:spPr>
        <p:txBody>
          <a:bodyPr wrap="square" lIns="0" tIns="46800" rIns="0" spcCol="360000" rtlCol="0">
            <a:spAutoFit/>
          </a:bodyPr>
          <a:lstStyle/>
          <a:p>
            <a:pPr algn="just">
              <a:lnSpc>
                <a:spcPts val="2400"/>
              </a:lnSpc>
            </a:pPr>
            <a:r>
              <a:rPr lang="ja-JP" altLang="en-US" sz="1600" dirty="0"/>
              <a:t>ハイ、ロー、点滅の</a:t>
            </a:r>
            <a:r>
              <a:rPr lang="en-US" altLang="ja-JP" sz="1600" dirty="0"/>
              <a:t>3WAY</a:t>
            </a:r>
            <a:r>
              <a:rPr lang="ja-JP" altLang="en-US" sz="1600" dirty="0"/>
              <a:t>をシーンに合わせて使い分けられる便利なライトです。カラビナ付きのためバッグなどに取り付けることもでき、ノベルティ用などにもおすすめです。 </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21" name="図 20">
            <a:extLst>
              <a:ext uri="{FF2B5EF4-FFF2-40B4-BE49-F238E27FC236}">
                <a16:creationId xmlns:a16="http://schemas.microsoft.com/office/drawing/2014/main" id="{6CBB5F41-DAA1-FEB3-FA0B-C0556A7B23AD}"/>
              </a:ext>
            </a:extLst>
          </p:cNvPr>
          <p:cNvPicPr>
            <a:picLocks noChangeAspect="1"/>
          </p:cNvPicPr>
          <p:nvPr/>
        </p:nvPicPr>
        <p:blipFill>
          <a:blip r:embed="rId5"/>
          <a:stretch>
            <a:fillRect/>
          </a:stretch>
        </p:blipFill>
        <p:spPr>
          <a:xfrm>
            <a:off x="698752" y="1371901"/>
            <a:ext cx="3651785" cy="3651785"/>
          </a:xfrm>
          <a:prstGeom prst="rect">
            <a:avLst/>
          </a:prstGeom>
        </p:spPr>
      </p:pic>
    </p:spTree>
    <p:extLst>
      <p:ext uri="{BB962C8B-B14F-4D97-AF65-F5344CB8AC3E}">
        <p14:creationId xmlns:p14="http://schemas.microsoft.com/office/powerpoint/2010/main" val="40682106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涼感マフラータオル（ソフトケース付）</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材：タオル</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ポリエステル</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ポーチ</a:t>
            </a:r>
            <a:r>
              <a:rPr lang="en-US" altLang="ja-JP" sz="900" dirty="0">
                <a:latin typeface="Meiryo UI" panose="020B0604030504040204" pitchFamily="34" charset="-128"/>
                <a:ea typeface="Meiryo UI" panose="020B0604030504040204" pitchFamily="34" charset="-128"/>
              </a:rPr>
              <a:t>/</a:t>
            </a:r>
            <a:r>
              <a:rPr lang="en" altLang="ja-JP" sz="900" dirty="0">
                <a:latin typeface="Meiryo UI" panose="020B0604030504040204" pitchFamily="34" charset="-128"/>
                <a:ea typeface="Meiryo UI" panose="020B0604030504040204" pitchFamily="34" charset="-128"/>
              </a:rPr>
              <a:t>PVC</a:t>
            </a: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：タオル</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800×105</a:t>
            </a:r>
            <a:r>
              <a:rPr lang="en" altLang="ja-JP" sz="900" dirty="0">
                <a:latin typeface="Meiryo UI" panose="020B0604030504040204" pitchFamily="34" charset="-128"/>
                <a:ea typeface="Meiryo UI" panose="020B0604030504040204" pitchFamily="34" charset="-128"/>
              </a:rPr>
              <a:t>mm､</a:t>
            </a:r>
            <a:r>
              <a:rPr lang="ja-JP" altLang="en-US" sz="900">
                <a:latin typeface="Meiryo UI" panose="020B0604030504040204" pitchFamily="34" charset="-128"/>
                <a:ea typeface="Meiryo UI" panose="020B0604030504040204" pitchFamily="34" charset="-128"/>
              </a:rPr>
              <a:t>ポーチ</a:t>
            </a:r>
            <a:r>
              <a:rPr lang="en-US" altLang="ja-JP" sz="900" dirty="0">
                <a:latin typeface="Meiryo UI" panose="020B0604030504040204" pitchFamily="34" charset="-128"/>
                <a:ea typeface="Meiryo UI" panose="020B0604030504040204" pitchFamily="34" charset="-128"/>
              </a:rPr>
              <a:t>/120×135</a:t>
            </a:r>
            <a:r>
              <a:rPr lang="en" altLang="ja-JP" sz="900" dirty="0">
                <a:latin typeface="Meiryo UI" panose="020B0604030504040204" pitchFamily="34" charset="-128"/>
                <a:ea typeface="Meiryo UI" panose="020B0604030504040204" pitchFamily="34" charset="-128"/>
              </a:rPr>
              <a:t>mm</a:t>
            </a:r>
          </a:p>
          <a:p>
            <a:r>
              <a:rPr lang="ja-JP" altLang="en-US" sz="900">
                <a:latin typeface="Meiryo UI" panose="020B0604030504040204" pitchFamily="34" charset="-128"/>
                <a:ea typeface="Meiryo UI" panose="020B0604030504040204" pitchFamily="34" charset="-128"/>
              </a:rPr>
              <a:t>包</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装：</a:t>
            </a:r>
            <a:r>
              <a:rPr lang="en" altLang="ja-JP" sz="900" dirty="0">
                <a:latin typeface="Meiryo UI" panose="020B0604030504040204" pitchFamily="34" charset="-128"/>
                <a:ea typeface="Meiryo UI" panose="020B0604030504040204" pitchFamily="34" charset="-128"/>
              </a:rPr>
              <a:t>HDPE</a:t>
            </a:r>
            <a:r>
              <a:rPr lang="ja-JP" altLang="en-US" sz="900">
                <a:latin typeface="Meiryo UI" panose="020B0604030504040204" pitchFamily="34" charset="-128"/>
                <a:ea typeface="Meiryo UI" panose="020B0604030504040204" pitchFamily="34" charset="-128"/>
              </a:rPr>
              <a:t>袋、台紙</a:t>
            </a:r>
            <a:endParaRPr lang="en"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考：取説付</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台紙面</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　ブルー・ホワイト</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水に濡らして軽く絞り、ぱっと開いて首に巻けば心地良いひんやり感を与えてくれるシンプルなマフラータオル。繰り返し使用できる上、持ち歩きに便利なソフトケース付きがポイントです。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0288B574-DA9E-FEB2-AF52-B131E7782915}"/>
              </a:ext>
            </a:extLst>
          </p:cNvPr>
          <p:cNvPicPr>
            <a:picLocks noChangeAspect="1"/>
          </p:cNvPicPr>
          <p:nvPr/>
        </p:nvPicPr>
        <p:blipFill>
          <a:blip r:embed="rId5"/>
          <a:stretch>
            <a:fillRect/>
          </a:stretch>
        </p:blipFill>
        <p:spPr>
          <a:xfrm>
            <a:off x="709736" y="1422052"/>
            <a:ext cx="3560089" cy="3560089"/>
          </a:xfrm>
          <a:prstGeom prst="rect">
            <a:avLst/>
          </a:prstGeom>
        </p:spPr>
      </p:pic>
    </p:spTree>
    <p:extLst>
      <p:ext uri="{BB962C8B-B14F-4D97-AF65-F5344CB8AC3E}">
        <p14:creationId xmlns:p14="http://schemas.microsoft.com/office/powerpoint/2010/main" val="8368716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ストラップ付ルーペ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PC</a:t>
            </a:r>
            <a:r>
              <a:rPr lang="ja-JP" altLang="en-US" sz="900" dirty="0">
                <a:latin typeface="Meiryo UI" panose="020B0604030504040204" pitchFamily="34" charset="-128"/>
                <a:ea typeface="Meiryo UI" panose="020B0604030504040204" pitchFamily="34" charset="-128"/>
              </a:rPr>
              <a:t>・アクリル・</a:t>
            </a:r>
            <a:r>
              <a:rPr lang="en-US" altLang="ja-JP" sz="900" dirty="0">
                <a:latin typeface="Meiryo UI" panose="020B0604030504040204" pitchFamily="34" charset="-128"/>
                <a:ea typeface="Meiryo UI" panose="020B0604030504040204" pitchFamily="34" charset="-128"/>
              </a:rPr>
              <a:t>PP</a:t>
            </a:r>
            <a:r>
              <a:rPr lang="ja-JP" altLang="en-US" sz="900" dirty="0">
                <a:latin typeface="Meiryo UI" panose="020B0604030504040204" pitchFamily="34" charset="-128"/>
                <a:ea typeface="Meiryo UI" panose="020B0604030504040204" pitchFamily="34" charset="-128"/>
              </a:rPr>
              <a:t>・ポリエステル</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35×106×4mm</a:t>
            </a:r>
          </a:p>
          <a:p>
            <a:r>
              <a:rPr lang="ja-JP" altLang="en-US" sz="900" dirty="0">
                <a:latin typeface="Meiryo UI" panose="020B0604030504040204" pitchFamily="34" charset="-128"/>
                <a:ea typeface="Meiryo UI" panose="020B0604030504040204" pitchFamily="34" charset="-128"/>
              </a:rPr>
              <a:t>包装：台紙付ポリ入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胸ポケットに入れられるコンパクトさに加え、首から下げられるストラップ付きのため、いつでもどこでも必要なとき取り出せる便利なルーペです。特典用やノベルティ用におすすめです。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A6DE61E8-49E3-093F-9A0C-C0A8933A95A7}"/>
              </a:ext>
            </a:extLst>
          </p:cNvPr>
          <p:cNvPicPr>
            <a:picLocks noChangeAspect="1"/>
          </p:cNvPicPr>
          <p:nvPr/>
        </p:nvPicPr>
        <p:blipFill>
          <a:blip r:embed="rId5"/>
          <a:stretch>
            <a:fillRect/>
          </a:stretch>
        </p:blipFill>
        <p:spPr>
          <a:xfrm>
            <a:off x="709736" y="1427510"/>
            <a:ext cx="3560089" cy="3560089"/>
          </a:xfrm>
          <a:prstGeom prst="rect">
            <a:avLst/>
          </a:prstGeom>
        </p:spPr>
      </p:pic>
    </p:spTree>
    <p:extLst>
      <p:ext uri="{BB962C8B-B14F-4D97-AF65-F5344CB8AC3E}">
        <p14:creationId xmlns:p14="http://schemas.microsoft.com/office/powerpoint/2010/main" val="39483044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en-US" altLang="ja-JP" sz="2000" dirty="0">
                <a:solidFill>
                  <a:schemeClr val="bg1"/>
                </a:solidFill>
                <a:latin typeface="Meiryo UI" panose="020B0604030504040204" pitchFamily="34" charset="-128"/>
                <a:ea typeface="Meiryo UI" panose="020B0604030504040204" pitchFamily="34" charset="-128"/>
              </a:rPr>
              <a:t>3type</a:t>
            </a:r>
            <a:r>
              <a:rPr lang="ja-JP" altLang="en-US" sz="2000" dirty="0">
                <a:solidFill>
                  <a:schemeClr val="bg1"/>
                </a:solidFill>
                <a:latin typeface="Meiryo UI" panose="020B0604030504040204" pitchFamily="34" charset="-128"/>
                <a:ea typeface="Meiryo UI" panose="020B0604030504040204" pitchFamily="34" charset="-128"/>
              </a:rPr>
              <a:t>充電ケーブル</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素材：ケーブル</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熱可塑性エラストマー 収納ケース</a:t>
            </a:r>
            <a:r>
              <a:rPr lang="en-US" altLang="ja-JP" sz="900" dirty="0">
                <a:latin typeface="Meiryo UI" panose="020B0604030504040204" pitchFamily="34" charset="-128"/>
                <a:ea typeface="Meiryo UI" panose="020B0604030504040204" pitchFamily="34" charset="-128"/>
              </a:rPr>
              <a:t>/ABS</a:t>
            </a:r>
            <a:r>
              <a:rPr lang="ja-JP" altLang="en-US" sz="900" dirty="0">
                <a:latin typeface="Meiryo UI" panose="020B0604030504040204" pitchFamily="34" charset="-128"/>
                <a:ea typeface="Meiryo UI" panose="020B0604030504040204" pitchFamily="34" charset="-128"/>
              </a:rPr>
              <a:t>樹脂 キャップ</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ポリエチレン</a:t>
            </a:r>
          </a:p>
          <a:p>
            <a:r>
              <a:rPr lang="ja-JP" altLang="en-US" sz="900" dirty="0">
                <a:latin typeface="Meiryo UI" panose="020B0604030504040204" pitchFamily="34" charset="-128"/>
                <a:ea typeface="Meiryo UI" panose="020B0604030504040204" pitchFamily="34" charset="-128"/>
              </a:rPr>
              <a:t>サイズ：全長約</a:t>
            </a:r>
            <a:r>
              <a:rPr lang="en-US" altLang="ja-JP" sz="900" dirty="0">
                <a:latin typeface="Meiryo UI" panose="020B0604030504040204" pitchFamily="34" charset="-128"/>
                <a:ea typeface="Meiryo UI" panose="020B0604030504040204" pitchFamily="34" charset="-128"/>
              </a:rPr>
              <a:t>110cm(</a:t>
            </a:r>
            <a:r>
              <a:rPr lang="ja-JP" altLang="en-US" sz="900" dirty="0">
                <a:latin typeface="Meiryo UI" panose="020B0604030504040204" pitchFamily="34" charset="-128"/>
                <a:ea typeface="Meiryo UI" panose="020B0604030504040204" pitchFamily="34" charset="-128"/>
              </a:rPr>
              <a:t>使用時</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全長約</a:t>
            </a:r>
            <a:r>
              <a:rPr lang="en-US" altLang="ja-JP" sz="900" dirty="0">
                <a:latin typeface="Meiryo UI" panose="020B0604030504040204" pitchFamily="34" charset="-128"/>
                <a:ea typeface="Meiryo UI" panose="020B0604030504040204" pitchFamily="34" charset="-128"/>
              </a:rPr>
              <a:t>25cm(</a:t>
            </a:r>
            <a:r>
              <a:rPr lang="ja-JP" altLang="en-US" sz="900" dirty="0">
                <a:latin typeface="Meiryo UI" panose="020B0604030504040204" pitchFamily="34" charset="-128"/>
                <a:ea typeface="Meiryo UI" panose="020B0604030504040204" pitchFamily="34" charset="-128"/>
              </a:rPr>
              <a:t>収納時</a:t>
            </a:r>
            <a:r>
              <a:rPr lang="en-US" altLang="ja-JP" sz="900" dirty="0">
                <a:latin typeface="Meiryo UI" panose="020B0604030504040204" pitchFamily="34" charset="-128"/>
                <a:ea typeface="Meiryo UI" panose="020B0604030504040204" pitchFamily="34" charset="-128"/>
              </a:rPr>
              <a:t>)</a:t>
            </a:r>
          </a:p>
          <a:p>
            <a:r>
              <a:rPr lang="ja-JP" altLang="en-US" sz="900" dirty="0">
                <a:latin typeface="Meiryo UI" panose="020B0604030504040204" pitchFamily="34" charset="-128"/>
                <a:ea typeface="Meiryo UI" panose="020B0604030504040204" pitchFamily="34" charset="-128"/>
              </a:rPr>
              <a:t>包装：ヘッダー付ジッパーポリ袋入り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609416"/>
          </a:xfrm>
          <a:prstGeom prst="rect">
            <a:avLst/>
          </a:prstGeom>
          <a:noFill/>
        </p:spPr>
        <p:txBody>
          <a:bodyPr wrap="square" lIns="0" tIns="46800" rIns="0" spcCol="360000" rtlCol="0">
            <a:spAutoFit/>
          </a:bodyPr>
          <a:lstStyle/>
          <a:p>
            <a:pPr algn="just">
              <a:lnSpc>
                <a:spcPts val="2400"/>
              </a:lnSpc>
            </a:pPr>
            <a:r>
              <a:rPr lang="en-US" altLang="ja-JP" sz="1600" dirty="0"/>
              <a:t>Lightning</a:t>
            </a:r>
            <a:r>
              <a:rPr lang="ja-JP" altLang="en-US" sz="1600" dirty="0"/>
              <a:t>、</a:t>
            </a:r>
            <a:r>
              <a:rPr lang="en-US" altLang="ja-JP" sz="1600" dirty="0" err="1"/>
              <a:t>microUSB</a:t>
            </a:r>
            <a:r>
              <a:rPr lang="ja-JP" altLang="en-US" sz="1600" dirty="0"/>
              <a:t>、</a:t>
            </a:r>
            <a:r>
              <a:rPr lang="en-US" altLang="ja-JP" sz="1600" dirty="0"/>
              <a:t>Type-C</a:t>
            </a:r>
            <a:r>
              <a:rPr lang="ja-JP" altLang="en-US" sz="1600" dirty="0"/>
              <a:t>のコネクタをこれひとつで持ち歩ける非常に便利な充電ケーブルです。給電コードは</a:t>
            </a:r>
            <a:r>
              <a:rPr lang="en-US" altLang="ja-JP" sz="1600" dirty="0"/>
              <a:t>110</a:t>
            </a:r>
            <a:r>
              <a:rPr lang="ja-JP" altLang="en-US" sz="1600" dirty="0"/>
              <a:t>センチまで引き出すことができます。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9" name="図 18">
            <a:extLst>
              <a:ext uri="{FF2B5EF4-FFF2-40B4-BE49-F238E27FC236}">
                <a16:creationId xmlns:a16="http://schemas.microsoft.com/office/drawing/2014/main" id="{50E384A2-AAB1-95AE-5A8A-58919B5BAE06}"/>
              </a:ext>
            </a:extLst>
          </p:cNvPr>
          <p:cNvPicPr>
            <a:picLocks noChangeAspect="1"/>
          </p:cNvPicPr>
          <p:nvPr/>
        </p:nvPicPr>
        <p:blipFill>
          <a:blip r:embed="rId5"/>
          <a:stretch>
            <a:fillRect/>
          </a:stretch>
        </p:blipFill>
        <p:spPr>
          <a:xfrm>
            <a:off x="689548" y="1374413"/>
            <a:ext cx="3639806" cy="3639806"/>
          </a:xfrm>
          <a:prstGeom prst="rect">
            <a:avLst/>
          </a:prstGeom>
        </p:spPr>
      </p:pic>
    </p:spTree>
    <p:extLst>
      <p:ext uri="{BB962C8B-B14F-4D97-AF65-F5344CB8AC3E}">
        <p14:creationId xmlns:p14="http://schemas.microsoft.com/office/powerpoint/2010/main" val="23934303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スタンドデスクポーチ</a:t>
            </a:r>
            <a:endParaRPr lang="en-US" altLang="ja-JP"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spc="200" dirty="0">
                <a:latin typeface="Meiryo UI" panose="020B0604030504040204" pitchFamily="34" charset="-128"/>
                <a:ea typeface="Meiryo UI" panose="020B0604030504040204" pitchFamily="34" charset="-128"/>
              </a:rPr>
              <a:t>素　材</a:t>
            </a:r>
            <a:r>
              <a:rPr lang="en-US" altLang="ja-JP" sz="900" spc="2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ポリエステル</a:t>
            </a:r>
            <a:r>
              <a:rPr lang="en-US" altLang="ja-JP" sz="900" dirty="0">
                <a:latin typeface="Meiryo UI" panose="020B0604030504040204" pitchFamily="34" charset="-128"/>
                <a:ea typeface="Meiryo UI" panose="020B0604030504040204" pitchFamily="34" charset="-128"/>
              </a:rPr>
              <a:t>(PVC</a:t>
            </a:r>
            <a:r>
              <a:rPr lang="ja-JP" altLang="en-US" sz="900" dirty="0">
                <a:latin typeface="Meiryo UI" panose="020B0604030504040204" pitchFamily="34" charset="-128"/>
                <a:ea typeface="Meiryo UI" panose="020B0604030504040204" pitchFamily="34" charset="-128"/>
              </a:rPr>
              <a:t>コーティング</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・ポリプロピレン・ポリアセタール</a:t>
            </a:r>
            <a:endParaRPr lang="en-US" altLang="ja-JP" sz="900" dirty="0">
              <a:latin typeface="Meiryo UI" panose="020B0604030504040204" pitchFamily="34" charset="-128"/>
              <a:ea typeface="Meiryo UI" panose="020B0604030504040204" pitchFamily="34" charset="-128"/>
            </a:endParaRPr>
          </a:p>
          <a:p>
            <a:r>
              <a:rPr lang="ja-JP" altLang="en-US" sz="900" dirty="0">
                <a:latin typeface="Meiryo UI" panose="020B0604030504040204" pitchFamily="34" charset="-128"/>
                <a:ea typeface="Meiryo UI" panose="020B0604030504040204" pitchFamily="34" charset="-128"/>
              </a:rPr>
              <a:t>サ イ ズ </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20×6×17cm</a:t>
            </a:r>
          </a:p>
          <a:p>
            <a:r>
              <a:rPr lang="ja-JP" altLang="en-US" sz="900" dirty="0">
                <a:latin typeface="Meiryo UI" panose="020B0604030504040204" pitchFamily="34" charset="-128"/>
                <a:ea typeface="Meiryo UI" panose="020B0604030504040204" pitchFamily="34" charset="-128"/>
              </a:rPr>
              <a:t>包   装 </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ポリ袋入り</a:t>
            </a:r>
            <a:endParaRPr lang="en-US" altLang="zh-TW"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商品写真</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dirty="0">
                <a:latin typeface="Meiryo UI" panose="020B0604030504040204" pitchFamily="34" charset="-128"/>
                <a:ea typeface="Meiryo UI" panose="020B0604030504040204" pitchFamily="34" charset="-128"/>
              </a:rPr>
              <a:t>スタンドデスクポーチは、スマートフォンを縦でも横でも立てかけて視聴できる！モバイル周辺機器・文具収納にも使えるので、移動が多いリモートワーカー・学生に向けたノベルティに最適です。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45FF290F-05D1-443B-7439-E877BAF73762}"/>
              </a:ext>
            </a:extLst>
          </p:cNvPr>
          <p:cNvPicPr>
            <a:picLocks noChangeAspect="1"/>
          </p:cNvPicPr>
          <p:nvPr/>
        </p:nvPicPr>
        <p:blipFill>
          <a:blip r:embed="rId5"/>
          <a:stretch>
            <a:fillRect/>
          </a:stretch>
        </p:blipFill>
        <p:spPr>
          <a:xfrm>
            <a:off x="761376" y="1407063"/>
            <a:ext cx="3560089" cy="3560089"/>
          </a:xfrm>
          <a:prstGeom prst="rect">
            <a:avLst/>
          </a:prstGeom>
        </p:spPr>
      </p:pic>
    </p:spTree>
    <p:extLst>
      <p:ext uri="{BB962C8B-B14F-4D97-AF65-F5344CB8AC3E}">
        <p14:creationId xmlns:p14="http://schemas.microsoft.com/office/powerpoint/2010/main" val="18182078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ステンレスマネークリップ</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材：ステンレス</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a:t>
            </a:r>
            <a:r>
              <a:rPr lang="en" altLang="ja-JP" sz="900" dirty="0">
                <a:latin typeface="Meiryo UI" panose="020B0604030504040204" pitchFamily="34" charset="-128"/>
                <a:ea typeface="Meiryo UI" panose="020B0604030504040204" pitchFamily="34" charset="-128"/>
              </a:rPr>
              <a:t>W54×H23×D5mm </a:t>
            </a:r>
          </a:p>
          <a:p>
            <a:r>
              <a:rPr lang="ja-JP" altLang="en-US" sz="900">
                <a:latin typeface="Meiryo UI" panose="020B0604030504040204" pitchFamily="34" charset="-128"/>
                <a:ea typeface="Meiryo UI" panose="020B0604030504040204" pitchFamily="34" charset="-128"/>
              </a:rPr>
              <a:t>包</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装：</a:t>
            </a:r>
            <a:r>
              <a:rPr lang="en" altLang="ja-JP" sz="900" dirty="0">
                <a:latin typeface="Meiryo UI" panose="020B0604030504040204" pitchFamily="34" charset="-128"/>
                <a:ea typeface="Meiryo UI" panose="020B0604030504040204" pitchFamily="34" charset="-128"/>
              </a:rPr>
              <a:t>PP</a:t>
            </a:r>
            <a:r>
              <a:rPr lang="ja-JP" altLang="en-US" sz="900">
                <a:latin typeface="Meiryo UI" panose="020B0604030504040204" pitchFamily="34" charset="-128"/>
                <a:ea typeface="Meiryo UI" panose="020B0604030504040204" pitchFamily="34" charset="-128"/>
              </a:rPr>
              <a:t>袋入り </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生産国 ：日本製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見た目とその名とおりの非常にシンプルで、だからこそ格好良い、スタイリッシュなステンレス製のマネークリップです。名入れも可能で、販促用や物販用に是非ご活用ください。</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3" name="図 12">
            <a:extLst>
              <a:ext uri="{FF2B5EF4-FFF2-40B4-BE49-F238E27FC236}">
                <a16:creationId xmlns:a16="http://schemas.microsoft.com/office/drawing/2014/main" id="{DC147B17-B341-EECF-FAE6-F9680C8348D4}"/>
              </a:ext>
            </a:extLst>
          </p:cNvPr>
          <p:cNvPicPr>
            <a:picLocks noChangeAspect="1"/>
          </p:cNvPicPr>
          <p:nvPr/>
        </p:nvPicPr>
        <p:blipFill>
          <a:blip r:embed="rId5"/>
          <a:stretch>
            <a:fillRect/>
          </a:stretch>
        </p:blipFill>
        <p:spPr>
          <a:xfrm>
            <a:off x="689941" y="1403021"/>
            <a:ext cx="3579611" cy="3579611"/>
          </a:xfrm>
          <a:prstGeom prst="rect">
            <a:avLst/>
          </a:prstGeom>
        </p:spPr>
      </p:pic>
    </p:spTree>
    <p:extLst>
      <p:ext uri="{BB962C8B-B14F-4D97-AF65-F5344CB8AC3E}">
        <p14:creationId xmlns:p14="http://schemas.microsoft.com/office/powerpoint/2010/main" val="5668561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en-US" altLang="ja-JP" sz="2000" dirty="0">
                <a:solidFill>
                  <a:schemeClr val="bg1"/>
                </a:solidFill>
                <a:latin typeface="Meiryo UI" panose="020B0604030504040204" pitchFamily="34" charset="-128"/>
                <a:ea typeface="Meiryo UI" panose="020B0604030504040204" pitchFamily="34" charset="-128"/>
              </a:rPr>
              <a:t>LED3</a:t>
            </a:r>
            <a:r>
              <a:rPr lang="ja-JP" altLang="en-US" sz="2000">
                <a:solidFill>
                  <a:schemeClr val="bg1"/>
                </a:solidFill>
                <a:latin typeface="Meiryo UI" panose="020B0604030504040204" pitchFamily="34" charset="-128"/>
                <a:ea typeface="Meiryo UI" panose="020B0604030504040204" pitchFamily="34" charset="-128"/>
              </a:rPr>
              <a:t>灯フラットライトキーホルダー</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材：アルミ 他</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25×84×15mm</a:t>
            </a:r>
            <a:r>
              <a:rPr lang="ja-JP" altLang="en-US" sz="900">
                <a:latin typeface="Meiryo UI" panose="020B0604030504040204" pitchFamily="34" charset="-128"/>
                <a:ea typeface="Meiryo UI" panose="020B0604030504040204" pitchFamily="34" charset="-128"/>
              </a:rPr>
              <a:t>（包装形態：</a:t>
            </a:r>
            <a:r>
              <a:rPr lang="en-US" altLang="ja-JP" sz="900" dirty="0">
                <a:latin typeface="Meiryo UI" panose="020B0604030504040204" pitchFamily="34" charset="-128"/>
                <a:ea typeface="Meiryo UI" panose="020B0604030504040204" pitchFamily="34" charset="-128"/>
              </a:rPr>
              <a:t> OPP</a:t>
            </a:r>
            <a:r>
              <a:rPr lang="ja-JP" altLang="en-US" sz="900">
                <a:latin typeface="Meiryo UI" panose="020B0604030504040204" pitchFamily="34" charset="-128"/>
                <a:ea typeface="Meiryo UI" panose="020B0604030504040204" pitchFamily="34" charset="-128"/>
              </a:rPr>
              <a:t>袋</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台紙）</a:t>
            </a:r>
            <a:r>
              <a:rPr lang="en-US" altLang="ja-JP" sz="900" dirty="0">
                <a:latin typeface="Meiryo UI" panose="020B0604030504040204" pitchFamily="34" charset="-128"/>
                <a:ea typeface="Meiryo UI" panose="020B0604030504040204" pitchFamily="34" charset="-128"/>
              </a:rPr>
              <a:t> </a:t>
            </a:r>
          </a:p>
          <a:p>
            <a:r>
              <a:rPr lang="ja-JP" altLang="en-US" sz="900">
                <a:latin typeface="Meiryo UI" panose="020B0604030504040204" pitchFamily="34" charset="-128"/>
                <a:ea typeface="Meiryo UI" panose="020B0604030504040204" pitchFamily="34" charset="-128"/>
              </a:rPr>
              <a:t>付属品：テスト用ボタン電池</a:t>
            </a:r>
            <a:r>
              <a:rPr lang="en-US" altLang="ja-JP" sz="900" dirty="0">
                <a:latin typeface="Meiryo UI" panose="020B0604030504040204" pitchFamily="34" charset="-128"/>
                <a:ea typeface="Meiryo UI" panose="020B0604030504040204" pitchFamily="34" charset="-128"/>
              </a:rPr>
              <a:t>4</a:t>
            </a:r>
            <a:r>
              <a:rPr lang="ja-JP" altLang="en-US" sz="900">
                <a:latin typeface="Meiryo UI" panose="020B0604030504040204" pitchFamily="34" charset="-128"/>
                <a:ea typeface="Meiryo UI" panose="020B0604030504040204" pitchFamily="34" charset="-128"/>
              </a:rPr>
              <a:t>個</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取説付</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台紙面</a:t>
            </a:r>
            <a:r>
              <a:rPr lang="en-US" altLang="ja-JP" sz="900" dirty="0">
                <a:latin typeface="Meiryo UI" panose="020B0604030504040204" pitchFamily="34" charset="-128"/>
                <a:ea typeface="Meiryo UI" panose="020B0604030504040204" pitchFamily="34" charset="-128"/>
              </a:rPr>
              <a:t>)</a:t>
            </a: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考：シルバー・ブラック</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フラットな形状は持ち歩きやすい上、名入れプリントするデザインも目立たせることが出来るため、オリジナルグッズ用として最適です。マットシルバーとマットブラックの</a:t>
            </a:r>
            <a:r>
              <a:rPr lang="en-US" altLang="ja-JP" sz="1600" dirty="0">
                <a:latin typeface="Meiryo UI" panose="020B0604030504040204" pitchFamily="34" charset="-128"/>
                <a:ea typeface="Meiryo UI" panose="020B0604030504040204" pitchFamily="34" charset="-128"/>
              </a:rPr>
              <a:t>2</a:t>
            </a:r>
            <a:r>
              <a:rPr lang="ja-JP" altLang="en-US" sz="1600">
                <a:latin typeface="Meiryo UI" panose="020B0604030504040204" pitchFamily="34" charset="-128"/>
                <a:ea typeface="Meiryo UI" panose="020B0604030504040204" pitchFamily="34" charset="-128"/>
              </a:rPr>
              <a:t>色展開から選択可能。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7446829A-280A-B942-8D59-1DE1751838E4}"/>
              </a:ext>
            </a:extLst>
          </p:cNvPr>
          <p:cNvPicPr>
            <a:picLocks noChangeAspect="1"/>
          </p:cNvPicPr>
          <p:nvPr/>
        </p:nvPicPr>
        <p:blipFill>
          <a:blip r:embed="rId5"/>
          <a:stretch>
            <a:fillRect/>
          </a:stretch>
        </p:blipFill>
        <p:spPr>
          <a:xfrm>
            <a:off x="699374" y="1487923"/>
            <a:ext cx="3501827" cy="3494709"/>
          </a:xfrm>
          <a:prstGeom prst="rect">
            <a:avLst/>
          </a:prstGeom>
        </p:spPr>
      </p:pic>
    </p:spTree>
    <p:extLst>
      <p:ext uri="{BB962C8B-B14F-4D97-AF65-F5344CB8AC3E}">
        <p14:creationId xmlns:p14="http://schemas.microsoft.com/office/powerpoint/2010/main" val="10405124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車載用傘カバー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PVC</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630×150mm</a:t>
            </a:r>
          </a:p>
          <a:p>
            <a:r>
              <a:rPr lang="ja-JP" altLang="en-US" sz="900" dirty="0">
                <a:latin typeface="Meiryo UI" panose="020B0604030504040204" pitchFamily="34" charset="-128"/>
                <a:ea typeface="Meiryo UI" panose="020B0604030504040204" pitchFamily="34" charset="-128"/>
              </a:rPr>
              <a:t>包装：台紙付ポリ入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7919"/>
          </a:xfrm>
          <a:prstGeom prst="rect">
            <a:avLst/>
          </a:prstGeom>
          <a:noFill/>
        </p:spPr>
        <p:txBody>
          <a:bodyPr wrap="square" lIns="0" tIns="46800" rIns="0" spcCol="360000" rtlCol="0">
            <a:spAutoFit/>
          </a:bodyPr>
          <a:lstStyle/>
          <a:p>
            <a:pPr algn="just">
              <a:lnSpc>
                <a:spcPts val="2400"/>
              </a:lnSpc>
            </a:pPr>
            <a:r>
              <a:rPr lang="ja-JP" altLang="en-US" sz="1600" dirty="0"/>
              <a:t>雨の日でも濡れた傘で車内を濡らしたくない人には非常にありがたい車内用傘カバーです。ヘッドレストにセットするだけのタイプのため、どんな乗用車にも使用可能でとっても便利です。 </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dirty="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8DF770D4-990B-FAD8-0405-CBB5A628A2A5}"/>
              </a:ext>
            </a:extLst>
          </p:cNvPr>
          <p:cNvPicPr>
            <a:picLocks noChangeAspect="1"/>
          </p:cNvPicPr>
          <p:nvPr/>
        </p:nvPicPr>
        <p:blipFill>
          <a:blip r:embed="rId5"/>
          <a:stretch>
            <a:fillRect/>
          </a:stretch>
        </p:blipFill>
        <p:spPr>
          <a:xfrm>
            <a:off x="700596" y="1428881"/>
            <a:ext cx="3558540" cy="3558540"/>
          </a:xfrm>
          <a:prstGeom prst="rect">
            <a:avLst/>
          </a:prstGeom>
        </p:spPr>
      </p:pic>
    </p:spTree>
    <p:extLst>
      <p:ext uri="{BB962C8B-B14F-4D97-AF65-F5344CB8AC3E}">
        <p14:creationId xmlns:p14="http://schemas.microsoft.com/office/powerpoint/2010/main" val="31617986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カーラビッシュポット</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pPr>
              <a:tabLst>
                <a:tab pos="450850" algn="l"/>
                <a:tab pos="631825" algn="l"/>
              </a:tabLst>
            </a:pPr>
            <a:r>
              <a:rPr lang="ja-JP" altLang="en-US" sz="900" dirty="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材</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PP</a:t>
            </a:r>
            <a:r>
              <a:rPr lang="ja-JP" altLang="en-US" sz="900" b="0" i="0" dirty="0">
                <a:solidFill>
                  <a:srgbClr val="333333"/>
                </a:solidFill>
                <a:effectLst/>
                <a:latin typeface="-apple-system"/>
              </a:rPr>
              <a:t>・</a:t>
            </a:r>
            <a:r>
              <a:rPr lang="en-US" altLang="ja-JP" sz="900" b="0" i="0" dirty="0">
                <a:solidFill>
                  <a:srgbClr val="333333"/>
                </a:solidFill>
                <a:effectLst/>
                <a:latin typeface="-apple-system"/>
              </a:rPr>
              <a:t>AB</a:t>
            </a:r>
          </a:p>
          <a:p>
            <a:pPr>
              <a:tabLst>
                <a:tab pos="450850" algn="l"/>
                <a:tab pos="631825"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l-GR" altLang="ja-JP" sz="900" b="0" i="0" dirty="0">
                <a:solidFill>
                  <a:srgbClr val="333333"/>
                </a:solidFill>
                <a:effectLst/>
                <a:latin typeface="-apple-system"/>
              </a:rPr>
              <a:t>172×Φ95</a:t>
            </a:r>
            <a:r>
              <a:rPr lang="en-US" altLang="ja-JP" sz="900" b="0" i="0" dirty="0">
                <a:solidFill>
                  <a:srgbClr val="333333"/>
                </a:solidFill>
                <a:effectLst/>
                <a:latin typeface="-apple-system"/>
              </a:rPr>
              <a:t>mm</a:t>
            </a:r>
          </a:p>
          <a:p>
            <a:pPr>
              <a:tabLst>
                <a:tab pos="450850" algn="l"/>
                <a:tab pos="631825" algn="l"/>
              </a:tabLst>
            </a:pPr>
            <a:r>
              <a:rPr lang="ja-JP" altLang="en-US" sz="900" spc="200" dirty="0">
                <a:latin typeface="Meiryo UI" panose="020B0604030504040204" pitchFamily="34" charset="-128"/>
                <a:ea typeface="Meiryo UI" panose="020B0604030504040204" pitchFamily="34" charset="-128"/>
              </a:rPr>
              <a:t>包　装</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箱入 箱サイズ</a:t>
            </a:r>
            <a:r>
              <a:rPr lang="en-US" altLang="ja-JP" sz="900" b="0" i="0" dirty="0">
                <a:solidFill>
                  <a:srgbClr val="333333"/>
                </a:solidFill>
                <a:effectLst/>
                <a:latin typeface="-apple-system"/>
              </a:rPr>
              <a:t>/140×105×105mm</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必要なわりには意外と置き場所のないゴミ箱をドリンクホルダーに設置できるとっても便利なアイテムです。名入れプリントが可能ですのでオリジナルグッズ用などにおすすめです。</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6" name="図 45">
            <a:extLst>
              <a:ext uri="{FF2B5EF4-FFF2-40B4-BE49-F238E27FC236}">
                <a16:creationId xmlns:a16="http://schemas.microsoft.com/office/drawing/2014/main" id="{4A46F78F-84F6-B647-9522-0F50BCDC95A1}"/>
              </a:ext>
            </a:extLst>
          </p:cNvPr>
          <p:cNvPicPr>
            <a:picLocks noChangeAspect="1"/>
          </p:cNvPicPr>
          <p:nvPr/>
        </p:nvPicPr>
        <p:blipFill>
          <a:blip r:embed="rId5"/>
          <a:srcRect/>
          <a:stretch/>
        </p:blipFill>
        <p:spPr>
          <a:xfrm>
            <a:off x="905769" y="1635301"/>
            <a:ext cx="3174086" cy="3174086"/>
          </a:xfrm>
          <a:prstGeom prst="rect">
            <a:avLst/>
          </a:prstGeom>
        </p:spPr>
      </p:pic>
    </p:spTree>
    <p:extLst>
      <p:ext uri="{BB962C8B-B14F-4D97-AF65-F5344CB8AC3E}">
        <p14:creationId xmlns:p14="http://schemas.microsoft.com/office/powerpoint/2010/main" val="10197552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リサイクル</a:t>
            </a:r>
            <a:r>
              <a:rPr lang="en" altLang="ja-JP" sz="2000" dirty="0">
                <a:solidFill>
                  <a:schemeClr val="bg1"/>
                </a:solidFill>
                <a:latin typeface="Meiryo UI" panose="020B0604030504040204" pitchFamily="34" charset="-128"/>
                <a:ea typeface="Meiryo UI" panose="020B0604030504040204" pitchFamily="34" charset="-128"/>
              </a:rPr>
              <a:t>A6</a:t>
            </a:r>
            <a:r>
              <a:rPr lang="ja-JP" altLang="en-US" sz="2000">
                <a:solidFill>
                  <a:schemeClr val="bg1"/>
                </a:solidFill>
                <a:latin typeface="Meiryo UI" panose="020B0604030504040204" pitchFamily="34" charset="-128"/>
                <a:ea typeface="Meiryo UI" panose="020B0604030504040204" pitchFamily="34" charset="-128"/>
              </a:rPr>
              <a:t>リングメモ</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6331"/>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材：再生紙</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60</a:t>
            </a:r>
            <a:r>
              <a:rPr lang="ja-JP" altLang="en-US" sz="900">
                <a:latin typeface="Meiryo UI" panose="020B0604030504040204" pitchFamily="34" charset="-128"/>
                <a:ea typeface="Meiryo UI" panose="020B0604030504040204" pitchFamily="34" charset="-128"/>
              </a:rPr>
              <a:t>枚</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スチール 他 </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103×153×7mm</a:t>
            </a:r>
            <a:r>
              <a:rPr lang="ja-JP" altLang="en-US" sz="900">
                <a:latin typeface="Meiryo UI" panose="020B0604030504040204" pitchFamily="34" charset="-128"/>
                <a:ea typeface="Meiryo UI" panose="020B0604030504040204" pitchFamily="34" charset="-128"/>
              </a:rPr>
              <a:t>（包装形態：</a:t>
            </a:r>
            <a:r>
              <a:rPr lang="en" altLang="ja-JP" sz="900" dirty="0">
                <a:latin typeface="Meiryo UI" panose="020B0604030504040204" pitchFamily="34" charset="-128"/>
                <a:ea typeface="Meiryo UI" panose="020B0604030504040204" pitchFamily="34" charset="-128"/>
              </a:rPr>
              <a:t>OPP</a:t>
            </a:r>
            <a:r>
              <a:rPr lang="ja-JP" altLang="en-US" sz="900">
                <a:latin typeface="Meiryo UI" panose="020B0604030504040204" pitchFamily="34" charset="-128"/>
                <a:ea typeface="Meiryo UI" panose="020B0604030504040204" pitchFamily="34" charset="-128"/>
              </a:rPr>
              <a:t>袋）</a:t>
            </a:r>
            <a:r>
              <a:rPr lang="en-US" altLang="ja-JP" sz="900" dirty="0">
                <a:latin typeface="Meiryo UI" panose="020B0604030504040204" pitchFamily="34" charset="-128"/>
                <a:ea typeface="Meiryo UI" panose="020B0604030504040204" pitchFamily="34" charset="-128"/>
              </a:rPr>
              <a:t> </a:t>
            </a: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考：再生紙使用（</a:t>
            </a:r>
            <a:r>
              <a:rPr lang="en" altLang="ja-JP" sz="900" dirty="0">
                <a:latin typeface="Meiryo UI" panose="020B0604030504040204" pitchFamily="34" charset="-128"/>
                <a:ea typeface="Meiryo UI" panose="020B0604030504040204" pitchFamily="34" charset="-128"/>
              </a:rPr>
              <a:t>R</a:t>
            </a:r>
            <a:r>
              <a:rPr lang="ja-JP" altLang="en" sz="90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マーク（本体裏面） </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　　　　　　ナチュラル</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地球環境に優しい再生紙を使用した</a:t>
            </a:r>
            <a:r>
              <a:rPr lang="en" altLang="ja-JP" sz="1600" dirty="0">
                <a:latin typeface="Meiryo UI" panose="020B0604030504040204" pitchFamily="34" charset="-128"/>
                <a:ea typeface="Meiryo UI" panose="020B0604030504040204" pitchFamily="34" charset="-128"/>
              </a:rPr>
              <a:t>A6</a:t>
            </a:r>
            <a:r>
              <a:rPr lang="ja-JP" altLang="en-US" sz="1600">
                <a:latin typeface="Meiryo UI" panose="020B0604030504040204" pitchFamily="34" charset="-128"/>
                <a:ea typeface="Meiryo UI" panose="020B0604030504040204" pitchFamily="34" charset="-128"/>
              </a:rPr>
              <a:t>サイズのリサイクルリングメモです。とてもシンプルなデザインで、どんなオリジナル名入れでもマッチしますので、ノベルティ用などにおすすめです。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25F719F9-534E-2047-B058-1C7BEC73E4A3}"/>
              </a:ext>
            </a:extLst>
          </p:cNvPr>
          <p:cNvPicPr>
            <a:picLocks noChangeAspect="1"/>
          </p:cNvPicPr>
          <p:nvPr/>
        </p:nvPicPr>
        <p:blipFill>
          <a:blip r:embed="rId5"/>
          <a:stretch>
            <a:fillRect/>
          </a:stretch>
        </p:blipFill>
        <p:spPr>
          <a:xfrm>
            <a:off x="807641" y="1513948"/>
            <a:ext cx="3175000" cy="3175000"/>
          </a:xfrm>
          <a:prstGeom prst="rect">
            <a:avLst/>
          </a:prstGeom>
        </p:spPr>
      </p:pic>
    </p:spTree>
    <p:extLst>
      <p:ext uri="{BB962C8B-B14F-4D97-AF65-F5344CB8AC3E}">
        <p14:creationId xmlns:p14="http://schemas.microsoft.com/office/powerpoint/2010/main" val="15447755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コンパクトオペラグラス</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371513"/>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ABS</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PMMA</a:t>
            </a:r>
          </a:p>
          <a:p>
            <a:r>
              <a:rPr lang="ja-JP" altLang="en-US" sz="900" dirty="0">
                <a:latin typeface="Meiryo UI" panose="020B0604030504040204" pitchFamily="34" charset="-128"/>
                <a:ea typeface="Meiryo UI" panose="020B0604030504040204" pitchFamily="34" charset="-128"/>
              </a:rPr>
              <a:t>包装：箱入 箱サイズ</a:t>
            </a:r>
            <a:r>
              <a:rPr lang="en-US" altLang="ja-JP" sz="900" dirty="0">
                <a:latin typeface="Meiryo UI" panose="020B0604030504040204" pitchFamily="34" charset="-128"/>
                <a:ea typeface="Meiryo UI" panose="020B0604030504040204" pitchFamily="34" charset="-128"/>
              </a:rPr>
              <a:t>/73×115×25mm</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highlight>
                  <a:srgbClr val="FFFFFF"/>
                </a:highlight>
                <a:latin typeface="-apple-system"/>
              </a:rPr>
              <a:t>コンパクトなサイズ感で持ち歩きにも便利なオペラグラスです。ワンタッチで開閉できるため使いたい時にすぐ使えるのも高ポイント！オリジナルグッズやノベルティにおすすめです。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2B6D4423-7E4A-99C7-EB03-72FA69825D38}"/>
              </a:ext>
            </a:extLst>
          </p:cNvPr>
          <p:cNvPicPr>
            <a:picLocks noChangeAspect="1"/>
          </p:cNvPicPr>
          <p:nvPr/>
        </p:nvPicPr>
        <p:blipFill>
          <a:blip r:embed="rId5"/>
          <a:stretch>
            <a:fillRect/>
          </a:stretch>
        </p:blipFill>
        <p:spPr>
          <a:xfrm>
            <a:off x="633532" y="1349552"/>
            <a:ext cx="3684437" cy="3684437"/>
          </a:xfrm>
          <a:prstGeom prst="rect">
            <a:avLst/>
          </a:prstGeom>
        </p:spPr>
      </p:pic>
    </p:spTree>
    <p:extLst>
      <p:ext uri="{BB962C8B-B14F-4D97-AF65-F5344CB8AC3E}">
        <p14:creationId xmlns:p14="http://schemas.microsoft.com/office/powerpoint/2010/main" val="25801903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クッションマウスパッド</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a:t>
            </a:r>
            <a:r>
              <a:rPr lang="en" altLang="ja-JP" sz="900" dirty="0">
                <a:latin typeface="Meiryo UI" panose="020B0604030504040204" pitchFamily="34" charset="-128"/>
                <a:ea typeface="Meiryo UI" panose="020B0604030504040204" pitchFamily="34" charset="-128"/>
              </a:rPr>
              <a:t>PU､</a:t>
            </a:r>
            <a:r>
              <a:rPr lang="ja-JP" altLang="en-US" sz="900">
                <a:latin typeface="Meiryo UI" panose="020B0604030504040204" pitchFamily="34" charset="-128"/>
                <a:ea typeface="Meiryo UI" panose="020B0604030504040204" pitchFamily="34" charset="-128"/>
              </a:rPr>
              <a:t>ポリエステル</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195×226×15</a:t>
            </a:r>
            <a:r>
              <a:rPr lang="en" altLang="ja-JP" sz="900" dirty="0">
                <a:latin typeface="Meiryo UI" panose="020B0604030504040204" pitchFamily="34" charset="-128"/>
                <a:ea typeface="Meiryo UI" panose="020B0604030504040204" pitchFamily="34" charset="-128"/>
              </a:rPr>
              <a:t>mm </a:t>
            </a:r>
          </a:p>
          <a:p>
            <a:r>
              <a:rPr lang="ja-JP" altLang="en-US" sz="900">
                <a:latin typeface="Meiryo UI" panose="020B0604030504040204" pitchFamily="34" charset="-128"/>
                <a:ea typeface="Meiryo UI" panose="020B0604030504040204" pitchFamily="34" charset="-128"/>
              </a:rPr>
              <a:t>付属品：取説付</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考：ロイヤルネイビー・マットブラック</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プリント面が広いため、オリジナルのノベルティグッズとして使用すれば効果的に</a:t>
            </a:r>
            <a:r>
              <a:rPr lang="en" altLang="ja-JP" sz="1600" dirty="0">
                <a:latin typeface="Meiryo UI" panose="020B0604030504040204" pitchFamily="34" charset="-128"/>
                <a:ea typeface="Meiryo UI" panose="020B0604030504040204" pitchFamily="34" charset="-128"/>
              </a:rPr>
              <a:t>PR</a:t>
            </a:r>
            <a:r>
              <a:rPr lang="ja-JP" altLang="en-US" sz="1600">
                <a:latin typeface="Meiryo UI" panose="020B0604030504040204" pitchFamily="34" charset="-128"/>
                <a:ea typeface="Meiryo UI" panose="020B0604030504040204" pitchFamily="34" charset="-128"/>
              </a:rPr>
              <a:t>できるマウスパッドです。クッション付きのため疲れにくい点もポイントです。是非ご活用ください。</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32" name="図 31">
            <a:extLst>
              <a:ext uri="{FF2B5EF4-FFF2-40B4-BE49-F238E27FC236}">
                <a16:creationId xmlns:a16="http://schemas.microsoft.com/office/drawing/2014/main" id="{24E2EF0F-9A0B-2D45-836D-371269CD477D}"/>
              </a:ext>
            </a:extLst>
          </p:cNvPr>
          <p:cNvPicPr>
            <a:picLocks noChangeAspect="1"/>
          </p:cNvPicPr>
          <p:nvPr/>
        </p:nvPicPr>
        <p:blipFill>
          <a:blip r:embed="rId5"/>
          <a:stretch>
            <a:fillRect/>
          </a:stretch>
        </p:blipFill>
        <p:spPr>
          <a:xfrm>
            <a:off x="624680" y="1612129"/>
            <a:ext cx="3753119" cy="3154407"/>
          </a:xfrm>
          <a:prstGeom prst="rect">
            <a:avLst/>
          </a:prstGeom>
        </p:spPr>
      </p:pic>
    </p:spTree>
    <p:extLst>
      <p:ext uri="{BB962C8B-B14F-4D97-AF65-F5344CB8AC3E}">
        <p14:creationId xmlns:p14="http://schemas.microsoft.com/office/powerpoint/2010/main" val="19254279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スプーン＆フォーク</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pPr>
              <a:tabLst>
                <a:tab pos="450850" algn="l"/>
                <a:tab pos="631825" algn="l"/>
              </a:tabLst>
            </a:pPr>
            <a:r>
              <a:rPr lang="ja-JP" altLang="en-US" sz="900" dirty="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材</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ステンレス鋼</a:t>
            </a:r>
            <a:r>
              <a:rPr lang="en-US" altLang="ja-JP" sz="900" b="0" i="0" dirty="0">
                <a:solidFill>
                  <a:srgbClr val="333333"/>
                </a:solidFill>
                <a:effectLst/>
                <a:latin typeface="-apple-system"/>
              </a:rPr>
              <a:t>(SUS304)</a:t>
            </a:r>
            <a:r>
              <a:rPr lang="ja-JP" altLang="en-US" sz="900" b="0" i="0" dirty="0">
                <a:solidFill>
                  <a:srgbClr val="333333"/>
                </a:solidFill>
                <a:effectLst/>
                <a:latin typeface="-apple-system"/>
              </a:rPr>
              <a:t>・綿・麻</a:t>
            </a:r>
            <a:endParaRPr lang="en-US" altLang="ja-JP" sz="900" b="0" i="0" dirty="0">
              <a:solidFill>
                <a:srgbClr val="333333"/>
              </a:solidFill>
              <a:effectLst/>
              <a:latin typeface="-apple-system"/>
            </a:endParaRPr>
          </a:p>
          <a:p>
            <a:pPr>
              <a:tabLst>
                <a:tab pos="450850" algn="l"/>
                <a:tab pos="631825"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170×33×15mm</a:t>
            </a:r>
          </a:p>
          <a:p>
            <a:pPr>
              <a:tabLst>
                <a:tab pos="450850" algn="l"/>
                <a:tab pos="631825" algn="l"/>
              </a:tabLst>
            </a:pPr>
            <a:r>
              <a:rPr lang="ja-JP" altLang="en-US" sz="900" dirty="0">
                <a:latin typeface="Meiryo UI" panose="020B0604030504040204" pitchFamily="34" charset="-128"/>
                <a:ea typeface="Meiryo UI" panose="020B0604030504040204" pitchFamily="34" charset="-128"/>
              </a:rPr>
              <a:t>付属品</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ポーチ付</a:t>
            </a:r>
            <a:r>
              <a:rPr lang="en-US" altLang="ja-JP" sz="900" b="0" i="0" dirty="0">
                <a:solidFill>
                  <a:srgbClr val="333333"/>
                </a:solidFill>
                <a:effectLst/>
                <a:latin typeface="-apple-system"/>
              </a:rPr>
              <a:t>(</a:t>
            </a:r>
            <a:r>
              <a:rPr lang="ja-JP" altLang="en-US" sz="900" b="0" i="0" dirty="0">
                <a:solidFill>
                  <a:srgbClr val="333333"/>
                </a:solidFill>
                <a:effectLst/>
                <a:latin typeface="-apple-system"/>
              </a:rPr>
              <a:t>サイズ</a:t>
            </a:r>
            <a:r>
              <a:rPr lang="en-US" altLang="ja-JP" sz="900" b="0" i="0" dirty="0">
                <a:solidFill>
                  <a:srgbClr val="333333"/>
                </a:solidFill>
                <a:effectLst/>
                <a:latin typeface="-apple-system"/>
              </a:rPr>
              <a:t>/200×50mm)</a:t>
            </a:r>
          </a:p>
          <a:p>
            <a:pPr>
              <a:tabLst>
                <a:tab pos="450850" algn="l"/>
                <a:tab pos="631825" algn="l"/>
              </a:tabLst>
            </a:pPr>
            <a:r>
              <a:rPr lang="ja-JP" altLang="en-US" sz="900" dirty="0">
                <a:latin typeface="Meiryo UI" panose="020B0604030504040204" pitchFamily="34" charset="-128"/>
                <a:ea typeface="Meiryo UI" panose="020B0604030504040204" pitchFamily="34" charset="-128"/>
              </a:rPr>
              <a:t>包　 装</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台紙付ポリ入</a:t>
            </a:r>
            <a:endParaRPr lang="en-US" altLang="ja-JP" sz="900" b="0" i="0" dirty="0">
              <a:solidFill>
                <a:srgbClr val="333333"/>
              </a:solidFill>
              <a:effectLst/>
              <a:latin typeface="-apple-system"/>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一本でスプーンもフォークも使えて携帯に便利な専用袋付き。お弁当などについてくるプラスチックゴミを減らすことができるためエコグッズとしてもおすすめ。オリジナル名入れも格安で承ります。</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8C4BD2FA-044A-579C-F98C-1C7722A8FA8A}"/>
              </a:ext>
            </a:extLst>
          </p:cNvPr>
          <p:cNvPicPr>
            <a:picLocks noChangeAspect="1"/>
          </p:cNvPicPr>
          <p:nvPr/>
        </p:nvPicPr>
        <p:blipFill>
          <a:blip r:embed="rId5"/>
          <a:stretch>
            <a:fillRect/>
          </a:stretch>
        </p:blipFill>
        <p:spPr>
          <a:xfrm>
            <a:off x="668555" y="1409837"/>
            <a:ext cx="3577584" cy="3577584"/>
          </a:xfrm>
          <a:prstGeom prst="rect">
            <a:avLst/>
          </a:prstGeom>
        </p:spPr>
      </p:pic>
    </p:spTree>
    <p:extLst>
      <p:ext uri="{BB962C8B-B14F-4D97-AF65-F5344CB8AC3E}">
        <p14:creationId xmlns:p14="http://schemas.microsoft.com/office/powerpoint/2010/main" val="5717822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昇華 マグカップ</a:t>
            </a:r>
            <a:r>
              <a:rPr lang="en-US" altLang="ja-JP" sz="2000" dirty="0">
                <a:solidFill>
                  <a:schemeClr val="bg1"/>
                </a:solidFill>
                <a:latin typeface="Meiryo UI" panose="020B0604030504040204" pitchFamily="34" charset="-128"/>
                <a:ea typeface="Meiryo UI" panose="020B0604030504040204" pitchFamily="34" charset="-128"/>
              </a:rPr>
              <a:t>(</a:t>
            </a:r>
            <a:r>
              <a:rPr lang="ja-JP" altLang="en-US" sz="2000" dirty="0">
                <a:solidFill>
                  <a:schemeClr val="bg1"/>
                </a:solidFill>
                <a:latin typeface="Meiryo UI" panose="020B0604030504040204" pitchFamily="34" charset="-128"/>
                <a:ea typeface="Meiryo UI" panose="020B0604030504040204" pitchFamily="34" charset="-128"/>
              </a:rPr>
              <a:t>大</a:t>
            </a:r>
            <a:r>
              <a:rPr lang="en-US" altLang="ja-JP" sz="2000" dirty="0">
                <a:solidFill>
                  <a:schemeClr val="bg1"/>
                </a:solidFill>
                <a:latin typeface="Meiryo UI" panose="020B0604030504040204" pitchFamily="34" charset="-128"/>
                <a:ea typeface="Meiryo UI" panose="020B0604030504040204" pitchFamily="34" charset="-128"/>
              </a:rPr>
              <a:t>) </a:t>
            </a:r>
            <a:r>
              <a:rPr lang="ja-JP" altLang="en-US" sz="2000" dirty="0">
                <a:solidFill>
                  <a:schemeClr val="bg1"/>
                </a:solidFill>
                <a:latin typeface="Meiryo UI" panose="020B0604030504040204" pitchFamily="34" charset="-128"/>
                <a:ea typeface="Meiryo UI" panose="020B0604030504040204" pitchFamily="34" charset="-128"/>
              </a:rPr>
              <a:t>ノーマル範囲</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1064010"/>
          </a:xfrm>
          <a:prstGeom prst="rect">
            <a:avLst/>
          </a:prstGeom>
          <a:noFill/>
        </p:spPr>
        <p:txBody>
          <a:bodyPr wrap="square" lIns="90000" tIns="46800" rIns="0" bIns="46800" rtlCol="0">
            <a:spAutoFit/>
          </a:bodyPr>
          <a:lstStyle/>
          <a:p>
            <a:pPr>
              <a:tabLst>
                <a:tab pos="542925" algn="l"/>
                <a:tab pos="715963" algn="l"/>
              </a:tabLst>
            </a:pPr>
            <a:r>
              <a:rPr lang="ja-JP" altLang="en-US" sz="900" spc="200" dirty="0">
                <a:latin typeface="Meiryo UI" panose="020B0604030504040204" pitchFamily="34" charset="-128"/>
                <a:ea typeface="Meiryo UI" panose="020B0604030504040204" pitchFamily="34" charset="-128"/>
              </a:rPr>
              <a:t>素　材</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スト－ンウェア</a:t>
            </a:r>
            <a:endParaRPr lang="en-US" altLang="ja-JP" sz="900" spc="200" dirty="0">
              <a:latin typeface="Meiryo UI" panose="020B0604030504040204" pitchFamily="34" charset="-128"/>
              <a:ea typeface="Meiryo UI" panose="020B0604030504040204" pitchFamily="34" charset="-128"/>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約</a:t>
            </a:r>
            <a:r>
              <a:rPr lang="en-US" altLang="ja-JP" sz="900" b="0" i="0" dirty="0">
                <a:solidFill>
                  <a:srgbClr val="333333"/>
                </a:solidFill>
                <a:effectLst/>
                <a:latin typeface="-apple-system"/>
              </a:rPr>
              <a:t>82</a:t>
            </a:r>
            <a:r>
              <a:rPr lang="el-GR" altLang="ja-JP" sz="900" b="0" i="0" dirty="0">
                <a:solidFill>
                  <a:srgbClr val="333333"/>
                </a:solidFill>
                <a:effectLst/>
                <a:latin typeface="-apple-system"/>
              </a:rPr>
              <a:t>Φ×</a:t>
            </a:r>
            <a:r>
              <a:rPr lang="en-US" altLang="ja-JP" sz="900" b="0" i="0" dirty="0">
                <a:solidFill>
                  <a:srgbClr val="333333"/>
                </a:solidFill>
                <a:effectLst/>
                <a:latin typeface="-apple-system"/>
              </a:rPr>
              <a:t>H95mm</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容　量</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350ml</a:t>
            </a:r>
            <a:endParaRPr lang="en-US" altLang="ja-JP" sz="900" dirty="0">
              <a:latin typeface="Meiryo UI" panose="020B0604030504040204" pitchFamily="34" charset="-128"/>
              <a:ea typeface="Meiryo UI" panose="020B0604030504040204" pitchFamily="34" charset="-128"/>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重　量</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315g</a:t>
            </a:r>
            <a:endParaRPr lang="en-US" altLang="ja-JP" sz="900" dirty="0">
              <a:latin typeface="Meiryo UI" panose="020B0604030504040204" pitchFamily="34" charset="-128"/>
              <a:ea typeface="Meiryo UI" panose="020B0604030504040204" pitchFamily="34" charset="-128"/>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付属品</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取説</a:t>
            </a:r>
            <a:r>
              <a:rPr lang="en-US" altLang="ja-JP" sz="900" b="0" i="0" dirty="0">
                <a:solidFill>
                  <a:srgbClr val="333333"/>
                </a:solidFill>
                <a:effectLst/>
                <a:latin typeface="-apple-system"/>
              </a:rPr>
              <a:t>1</a:t>
            </a:r>
            <a:r>
              <a:rPr lang="ja-JP" altLang="en-US" sz="900" b="0" i="0" dirty="0">
                <a:solidFill>
                  <a:srgbClr val="333333"/>
                </a:solidFill>
                <a:effectLst/>
                <a:latin typeface="-apple-system"/>
              </a:rPr>
              <a:t>枚同梱</a:t>
            </a:r>
            <a:endParaRPr lang="en-US" altLang="ja-JP" sz="900" spc="200" dirty="0">
              <a:latin typeface="Meiryo UI" panose="020B0604030504040204" pitchFamily="34" charset="-128"/>
              <a:ea typeface="Meiryo UI" panose="020B0604030504040204" pitchFamily="34" charset="-128"/>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包　装</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zh-TW" sz="900" b="0" i="0" dirty="0">
                <a:solidFill>
                  <a:srgbClr val="333333"/>
                </a:solidFill>
                <a:effectLst/>
                <a:latin typeface="-apple-system"/>
              </a:rPr>
              <a:t>1</a:t>
            </a:r>
            <a:r>
              <a:rPr lang="zh-TW" altLang="en-US" sz="900" b="0" i="0" dirty="0">
                <a:solidFill>
                  <a:srgbClr val="333333"/>
                </a:solidFill>
                <a:effectLst/>
                <a:latin typeface="-apple-system"/>
              </a:rPr>
              <a:t>個箱梱包</a:t>
            </a:r>
            <a:r>
              <a:rPr lang="en-US" altLang="zh-TW" sz="900" b="0" i="0" dirty="0">
                <a:solidFill>
                  <a:srgbClr val="333333"/>
                </a:solidFill>
                <a:effectLst/>
                <a:latin typeface="-apple-system"/>
              </a:rPr>
              <a:t>(</a:t>
            </a:r>
            <a:r>
              <a:rPr lang="zh-TW" altLang="en-US" sz="900" b="0" i="0" dirty="0">
                <a:solidFill>
                  <a:srgbClr val="333333"/>
                </a:solidFill>
                <a:effectLst/>
                <a:latin typeface="-apple-system"/>
              </a:rPr>
              <a:t>紙箱</a:t>
            </a:r>
            <a:r>
              <a:rPr lang="en-US" altLang="zh-TW" sz="900" b="0" i="0" dirty="0">
                <a:solidFill>
                  <a:srgbClr val="333333"/>
                </a:solidFill>
                <a:effectLst/>
                <a:latin typeface="-apple-system"/>
              </a:rPr>
              <a:t>)</a:t>
            </a:r>
            <a:endParaRPr lang="en-US" altLang="ja-JP" sz="900" dirty="0">
              <a:latin typeface="Meiryo UI" panose="020B0604030504040204" pitchFamily="34" charset="-128"/>
              <a:ea typeface="Meiryo UI" panose="020B0604030504040204" pitchFamily="34" charset="-128"/>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備　考</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食品衛生法による厚生省告示第</a:t>
            </a:r>
            <a:r>
              <a:rPr lang="en-US" altLang="ja-JP" sz="900" b="0" i="0" dirty="0">
                <a:solidFill>
                  <a:srgbClr val="333333"/>
                </a:solidFill>
                <a:effectLst/>
                <a:latin typeface="-apple-system"/>
              </a:rPr>
              <a:t>370</a:t>
            </a:r>
            <a:r>
              <a:rPr lang="ja-JP" altLang="en-US" sz="900" b="0" i="0" dirty="0">
                <a:solidFill>
                  <a:srgbClr val="333333"/>
                </a:solidFill>
                <a:effectLst/>
                <a:latin typeface="-apple-system"/>
              </a:rPr>
              <a:t>号に適合</a:t>
            </a:r>
            <a:endParaRPr lang="en-US" altLang="ja-JP" sz="900" spc="2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ストーンウェア素材のスタンダードなマグカップです。フルカラープリント製作が可能で印刷可能範囲は、横</a:t>
            </a:r>
            <a:r>
              <a:rPr lang="en-US" altLang="ja-JP" sz="1600" b="0" i="0" dirty="0">
                <a:solidFill>
                  <a:srgbClr val="333333"/>
                </a:solidFill>
                <a:effectLst/>
                <a:latin typeface="-apple-system"/>
              </a:rPr>
              <a:t>200×</a:t>
            </a:r>
            <a:r>
              <a:rPr lang="ja-JP" altLang="en-US" sz="1600" b="0" i="0" dirty="0">
                <a:solidFill>
                  <a:srgbClr val="333333"/>
                </a:solidFill>
                <a:effectLst/>
                <a:latin typeface="-apple-system"/>
              </a:rPr>
              <a:t>高さ</a:t>
            </a:r>
            <a:r>
              <a:rPr lang="en-US" altLang="ja-JP" sz="1600" b="0" i="0" dirty="0">
                <a:solidFill>
                  <a:srgbClr val="333333"/>
                </a:solidFill>
                <a:effectLst/>
                <a:latin typeface="-apple-system"/>
              </a:rPr>
              <a:t>80mm</a:t>
            </a:r>
            <a:r>
              <a:rPr lang="ja-JP" altLang="en-US" sz="1600" b="0" i="0" dirty="0">
                <a:solidFill>
                  <a:srgbClr val="333333"/>
                </a:solidFill>
                <a:effectLst/>
                <a:latin typeface="-apple-system"/>
              </a:rPr>
              <a:t>。上下合わせて</a:t>
            </a:r>
            <a:r>
              <a:rPr lang="en-US" altLang="ja-JP" sz="1600" b="0" i="0" dirty="0">
                <a:solidFill>
                  <a:srgbClr val="333333"/>
                </a:solidFill>
                <a:effectLst/>
                <a:latin typeface="-apple-system"/>
              </a:rPr>
              <a:t>15mm</a:t>
            </a:r>
            <a:r>
              <a:rPr lang="ja-JP" altLang="en-US" sz="1600" b="0" i="0" dirty="0">
                <a:solidFill>
                  <a:srgbClr val="333333"/>
                </a:solidFill>
                <a:effectLst/>
                <a:latin typeface="-apple-system"/>
              </a:rPr>
              <a:t>程度の余白ができる形で仕上がります。</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6" name="図 45">
            <a:extLst>
              <a:ext uri="{FF2B5EF4-FFF2-40B4-BE49-F238E27FC236}">
                <a16:creationId xmlns:a16="http://schemas.microsoft.com/office/drawing/2014/main" id="{4A46F78F-84F6-B647-9522-0F50BCDC95A1}"/>
              </a:ext>
            </a:extLst>
          </p:cNvPr>
          <p:cNvPicPr>
            <a:picLocks noChangeAspect="1"/>
          </p:cNvPicPr>
          <p:nvPr/>
        </p:nvPicPr>
        <p:blipFill>
          <a:blip r:embed="rId5"/>
          <a:srcRect/>
          <a:stretch/>
        </p:blipFill>
        <p:spPr>
          <a:xfrm>
            <a:off x="905769" y="1635301"/>
            <a:ext cx="3174086" cy="3174086"/>
          </a:xfrm>
          <a:prstGeom prst="rect">
            <a:avLst/>
          </a:prstGeom>
        </p:spPr>
      </p:pic>
    </p:spTree>
    <p:extLst>
      <p:ext uri="{BB962C8B-B14F-4D97-AF65-F5344CB8AC3E}">
        <p14:creationId xmlns:p14="http://schemas.microsoft.com/office/powerpoint/2010/main" val="40569377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リル コーヒー豆殻配合タンブラー</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材：</a:t>
            </a:r>
            <a:r>
              <a:rPr lang="en-US" altLang="ja-JP" sz="900" dirty="0">
                <a:latin typeface="Meiryo UI" panose="020B0604030504040204" pitchFamily="34" charset="-128"/>
                <a:ea typeface="Meiryo UI" panose="020B0604030504040204" pitchFamily="34" charset="-128"/>
              </a:rPr>
              <a:t>PP(</a:t>
            </a:r>
            <a:r>
              <a:rPr lang="ja-JP" altLang="en-US" sz="900" dirty="0">
                <a:latin typeface="Meiryo UI" panose="020B0604030504040204" pitchFamily="34" charset="-128"/>
                <a:ea typeface="Meiryo UI" panose="020B0604030504040204" pitchFamily="34" charset="-128"/>
              </a:rPr>
              <a:t>コーヒー豆殻・ウッドチップ配合</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TPE</a:t>
            </a:r>
          </a:p>
          <a:p>
            <a:r>
              <a:rPr lang="ja-JP" altLang="en-US" sz="900" spc="200" dirty="0">
                <a:latin typeface="Meiryo UI" panose="020B0604030504040204" pitchFamily="34" charset="-128"/>
                <a:ea typeface="Meiryo UI" panose="020B0604030504040204" pitchFamily="34" charset="-128"/>
              </a:rPr>
              <a:t>サイズ</a:t>
            </a:r>
            <a:r>
              <a:rPr lang="ja-JP" altLang="en-US" sz="900" dirty="0">
                <a:latin typeface="Meiryo UI" panose="020B0604030504040204" pitchFamily="34" charset="-128"/>
                <a:ea typeface="Meiryo UI" panose="020B0604030504040204" pitchFamily="34" charset="-128"/>
              </a:rPr>
              <a:t>：</a:t>
            </a:r>
            <a:r>
              <a:rPr lang="el-GR" altLang="zh-CN" sz="900" dirty="0">
                <a:latin typeface="Meiryo UI" panose="020B0604030504040204" pitchFamily="34" charset="-128"/>
                <a:ea typeface="Meiryo UI" panose="020B0604030504040204" pitchFamily="34" charset="-128"/>
              </a:rPr>
              <a:t>φ94×140</a:t>
            </a:r>
            <a:r>
              <a:rPr lang="en-US" altLang="zh-CN" sz="900" dirty="0">
                <a:latin typeface="Meiryo UI" panose="020B0604030504040204" pitchFamily="34" charset="-128"/>
                <a:ea typeface="Meiryo UI" panose="020B0604030504040204" pitchFamily="34" charset="-128"/>
              </a:rPr>
              <a:t>mm</a:t>
            </a:r>
          </a:p>
          <a:p>
            <a:r>
              <a:rPr lang="ja-JP" altLang="en-US" sz="900" dirty="0">
                <a:latin typeface="Meiryo UI" panose="020B0604030504040204" pitchFamily="34" charset="-128"/>
                <a:ea typeface="Meiryo UI" panose="020B0604030504040204" pitchFamily="34" charset="-128"/>
              </a:rPr>
              <a:t>包   装 </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 化粧箱</a:t>
            </a:r>
            <a:endParaRPr lang="en-US" altLang="ja-JP" sz="900" dirty="0">
              <a:latin typeface="Meiryo UI" panose="020B0604030504040204" pitchFamily="34" charset="-128"/>
              <a:ea typeface="Meiryo UI" panose="020B0604030504040204" pitchFamily="34" charset="-128"/>
            </a:endParaRPr>
          </a:p>
          <a:p>
            <a:r>
              <a:rPr lang="ja-JP" altLang="en-US" sz="900" dirty="0">
                <a:latin typeface="Meiryo UI" panose="020B0604030504040204" pitchFamily="34" charset="-128"/>
                <a:ea typeface="Meiryo UI" panose="020B0604030504040204" pitchFamily="34" charset="-128"/>
              </a:rPr>
              <a:t>容   量 </a:t>
            </a:r>
            <a:r>
              <a:rPr lang="en-US" altLang="ja-JP" sz="900" dirty="0">
                <a:latin typeface="Meiryo UI" panose="020B0604030504040204" pitchFamily="34" charset="-128"/>
                <a:ea typeface="Meiryo UI" panose="020B0604030504040204" pitchFamily="34" charset="-128"/>
              </a:rPr>
              <a:t>: 400ml</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商品写真</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dirty="0">
                <a:latin typeface="Meiryo UI" panose="020B0604030504040204" pitchFamily="34" charset="-128"/>
                <a:ea typeface="Meiryo UI" panose="020B0604030504040204" pitchFamily="34" charset="-128"/>
              </a:rPr>
              <a:t>合成樹脂ポリプロピレンにコーヒー豆殻とウッドチップを混ぜた素材を使った、名入れができるタンブラー。フタ付きの飲み口があるタイプでオフィスや在宅ワーク中の使用にもピッタリです。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D9F3BB9C-2FF2-412B-6B5F-D284FD38B167}"/>
              </a:ext>
            </a:extLst>
          </p:cNvPr>
          <p:cNvPicPr>
            <a:picLocks noChangeAspect="1"/>
          </p:cNvPicPr>
          <p:nvPr/>
        </p:nvPicPr>
        <p:blipFill>
          <a:blip r:embed="rId5"/>
          <a:stretch>
            <a:fillRect/>
          </a:stretch>
        </p:blipFill>
        <p:spPr>
          <a:xfrm>
            <a:off x="680266" y="1375036"/>
            <a:ext cx="3679375" cy="3679375"/>
          </a:xfrm>
          <a:prstGeom prst="rect">
            <a:avLst/>
          </a:prstGeom>
        </p:spPr>
      </p:pic>
    </p:spTree>
    <p:extLst>
      <p:ext uri="{BB962C8B-B14F-4D97-AF65-F5344CB8AC3E}">
        <p14:creationId xmlns:p14="http://schemas.microsoft.com/office/powerpoint/2010/main" val="37714448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カラビナマルチ</a:t>
            </a:r>
            <a:r>
              <a:rPr lang="en-US" altLang="ja-JP" sz="2000" dirty="0">
                <a:solidFill>
                  <a:schemeClr val="bg1"/>
                </a:solidFill>
                <a:latin typeface="Meiryo UI" panose="020B0604030504040204" pitchFamily="34" charset="-128"/>
                <a:ea typeface="Meiryo UI" panose="020B0604030504040204" pitchFamily="34" charset="-128"/>
              </a:rPr>
              <a:t>USB</a:t>
            </a:r>
            <a:r>
              <a:rPr lang="ja-JP" altLang="en-US" sz="2000" dirty="0">
                <a:solidFill>
                  <a:schemeClr val="bg1"/>
                </a:solidFill>
                <a:latin typeface="Meiryo UI" panose="020B0604030504040204" pitchFamily="34" charset="-128"/>
                <a:ea typeface="Meiryo UI" panose="020B0604030504040204" pitchFamily="34" charset="-128"/>
              </a:rPr>
              <a:t>ケーブル</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1" y="5252121"/>
            <a:ext cx="4140913" cy="648512"/>
          </a:xfrm>
          <a:prstGeom prst="rect">
            <a:avLst/>
          </a:prstGeom>
          <a:noFill/>
        </p:spPr>
        <p:txBody>
          <a:bodyPr wrap="square" lIns="90000" tIns="46800" rIns="0" bIns="46800" rtlCol="0">
            <a:spAutoFit/>
          </a:bodyPr>
          <a:lstStyle/>
          <a:p>
            <a:pPr>
              <a:tabLst>
                <a:tab pos="542925" algn="l"/>
                <a:tab pos="715963" algn="l"/>
              </a:tabLst>
            </a:pPr>
            <a:r>
              <a:rPr lang="ja-JP" altLang="en-US" sz="900" spc="200" dirty="0">
                <a:latin typeface="Meiryo UI" panose="020B0604030504040204" pitchFamily="34" charset="-128"/>
                <a:ea typeface="Meiryo UI" panose="020B0604030504040204" pitchFamily="34" charset="-128"/>
              </a:rPr>
              <a:t>素　材</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カラビナ：</a:t>
            </a:r>
            <a:r>
              <a:rPr lang="en-US" altLang="ja-JP" sz="900" b="0" i="0" dirty="0">
                <a:solidFill>
                  <a:srgbClr val="333333"/>
                </a:solidFill>
                <a:effectLst/>
                <a:latin typeface="-apple-system"/>
              </a:rPr>
              <a:t>ABS</a:t>
            </a:r>
            <a:r>
              <a:rPr lang="ja-JP" altLang="en-US" sz="900" b="0" i="0" dirty="0">
                <a:solidFill>
                  <a:srgbClr val="333333"/>
                </a:solidFill>
                <a:effectLst/>
                <a:latin typeface="-apple-system"/>
              </a:rPr>
              <a:t>、ケーブル：</a:t>
            </a:r>
            <a:r>
              <a:rPr lang="en-US" altLang="ja-JP" sz="900" b="0" i="0" dirty="0">
                <a:solidFill>
                  <a:srgbClr val="333333"/>
                </a:solidFill>
                <a:effectLst/>
                <a:latin typeface="-apple-system"/>
              </a:rPr>
              <a:t>PVC</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本体部分：</a:t>
            </a:r>
            <a:r>
              <a:rPr lang="en-US" altLang="ja-JP" sz="900" b="0" i="0" dirty="0">
                <a:solidFill>
                  <a:srgbClr val="333333"/>
                </a:solidFill>
                <a:effectLst/>
                <a:latin typeface="-apple-system"/>
              </a:rPr>
              <a:t>W30×D7×H53mm</a:t>
            </a:r>
            <a:r>
              <a:rPr lang="ja-JP" altLang="en-US" sz="900" b="0" i="0" dirty="0">
                <a:solidFill>
                  <a:srgbClr val="333333"/>
                </a:solidFill>
                <a:effectLst/>
                <a:latin typeface="-apple-system"/>
              </a:rPr>
              <a:t>、ケーブル長さ：約</a:t>
            </a:r>
            <a:r>
              <a:rPr lang="en-US" altLang="ja-JP" sz="900" b="0" i="0" dirty="0">
                <a:solidFill>
                  <a:srgbClr val="333333"/>
                </a:solidFill>
                <a:effectLst/>
                <a:latin typeface="-apple-system"/>
              </a:rPr>
              <a:t>86mm</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重　量</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約</a:t>
            </a:r>
            <a:r>
              <a:rPr lang="en-US" altLang="ja-JP" sz="900" b="0" i="0" dirty="0">
                <a:solidFill>
                  <a:srgbClr val="333333"/>
                </a:solidFill>
                <a:effectLst/>
                <a:latin typeface="-apple-system"/>
              </a:rPr>
              <a:t>24g</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包　装</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化粧箱：</a:t>
            </a:r>
            <a:r>
              <a:rPr lang="en-US" altLang="ja-JP" sz="900" b="0" i="0" dirty="0">
                <a:solidFill>
                  <a:srgbClr val="333333"/>
                </a:solidFill>
                <a:effectLst/>
                <a:latin typeface="-apple-system"/>
              </a:rPr>
              <a:t>W39×D17×H140mm</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en-US" altLang="ja-JP" sz="1600" b="0" i="0" dirty="0">
                <a:solidFill>
                  <a:srgbClr val="333333"/>
                </a:solidFill>
                <a:effectLst/>
                <a:latin typeface="-apple-system"/>
              </a:rPr>
              <a:t>3</a:t>
            </a:r>
            <a:r>
              <a:rPr lang="ja-JP" altLang="en-US" sz="1600" b="0" i="0" dirty="0">
                <a:solidFill>
                  <a:srgbClr val="333333"/>
                </a:solidFill>
                <a:effectLst/>
                <a:latin typeface="-apple-system"/>
              </a:rPr>
              <a:t>種類の端末に対応できる多機能な</a:t>
            </a:r>
            <a:r>
              <a:rPr lang="en-US" altLang="ja-JP" sz="1600" b="0" i="0" dirty="0">
                <a:solidFill>
                  <a:srgbClr val="333333"/>
                </a:solidFill>
                <a:effectLst/>
                <a:latin typeface="-apple-system"/>
              </a:rPr>
              <a:t>USB</a:t>
            </a:r>
            <a:r>
              <a:rPr lang="ja-JP" altLang="en-US" sz="1600" b="0" i="0" dirty="0">
                <a:solidFill>
                  <a:srgbClr val="333333"/>
                </a:solidFill>
                <a:effectLst/>
                <a:latin typeface="-apple-system"/>
              </a:rPr>
              <a:t>ケーブル。カラビナ式だからバッグなどに吊り下げて携帯しやすい仕様です。また、充電だけでなく写真などのデータ転送も可能です</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6" name="図 45">
            <a:extLst>
              <a:ext uri="{FF2B5EF4-FFF2-40B4-BE49-F238E27FC236}">
                <a16:creationId xmlns:a16="http://schemas.microsoft.com/office/drawing/2014/main" id="{4A46F78F-84F6-B647-9522-0F50BCDC95A1}"/>
              </a:ext>
            </a:extLst>
          </p:cNvPr>
          <p:cNvPicPr>
            <a:picLocks noChangeAspect="1"/>
          </p:cNvPicPr>
          <p:nvPr/>
        </p:nvPicPr>
        <p:blipFill>
          <a:blip r:embed="rId5"/>
          <a:srcRect/>
          <a:stretch/>
        </p:blipFill>
        <p:spPr>
          <a:xfrm>
            <a:off x="905769" y="1635301"/>
            <a:ext cx="3174086" cy="3174086"/>
          </a:xfrm>
          <a:prstGeom prst="rect">
            <a:avLst/>
          </a:prstGeom>
        </p:spPr>
      </p:pic>
    </p:spTree>
    <p:extLst>
      <p:ext uri="{BB962C8B-B14F-4D97-AF65-F5344CB8AC3E}">
        <p14:creationId xmlns:p14="http://schemas.microsoft.com/office/powerpoint/2010/main" val="407174704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テントクロス撥水サコッシュ</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1" y="5252121"/>
            <a:ext cx="4140913" cy="510012"/>
          </a:xfrm>
          <a:prstGeom prst="rect">
            <a:avLst/>
          </a:prstGeom>
          <a:noFill/>
        </p:spPr>
        <p:txBody>
          <a:bodyPr wrap="square" lIns="90000" tIns="46800" rIns="0" bIns="46800" rtlCol="0">
            <a:spAutoFit/>
          </a:bodyPr>
          <a:lstStyle/>
          <a:p>
            <a:pPr>
              <a:tabLst>
                <a:tab pos="542925" algn="l"/>
                <a:tab pos="715963" algn="l"/>
              </a:tabLst>
            </a:pPr>
            <a:r>
              <a:rPr lang="ja-JP" altLang="en-US" sz="900" spc="200" dirty="0">
                <a:latin typeface="Meiryo UI" panose="020B0604030504040204" pitchFamily="34" charset="-128"/>
                <a:ea typeface="Meiryo UI" panose="020B0604030504040204" pitchFamily="34" charset="-128"/>
              </a:rPr>
              <a:t>素　材</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ポリエステル他</a:t>
            </a:r>
            <a:endParaRPr lang="en-US" altLang="ja-JP" sz="900" b="0" i="0" dirty="0">
              <a:solidFill>
                <a:srgbClr val="333333"/>
              </a:solidFill>
              <a:effectLst/>
              <a:latin typeface="-apple-system"/>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zh-CN" altLang="en-US" sz="900" b="0" i="0" dirty="0">
                <a:solidFill>
                  <a:srgbClr val="333333"/>
                </a:solidFill>
                <a:effectLst/>
                <a:latin typeface="-apple-system"/>
              </a:rPr>
              <a:t>縦</a:t>
            </a:r>
            <a:r>
              <a:rPr lang="en-US" altLang="zh-CN" sz="900" b="0" i="0" dirty="0">
                <a:solidFill>
                  <a:srgbClr val="333333"/>
                </a:solidFill>
                <a:effectLst/>
                <a:latin typeface="-apple-system"/>
              </a:rPr>
              <a:t>175×</a:t>
            </a:r>
            <a:r>
              <a:rPr lang="zh-CN" altLang="en-US" sz="900" b="0" i="0" dirty="0">
                <a:solidFill>
                  <a:srgbClr val="333333"/>
                </a:solidFill>
                <a:effectLst/>
                <a:latin typeface="-apple-system"/>
              </a:rPr>
              <a:t>横</a:t>
            </a:r>
            <a:r>
              <a:rPr lang="en-US" altLang="zh-CN" sz="900" b="0" i="0" dirty="0">
                <a:solidFill>
                  <a:srgbClr val="333333"/>
                </a:solidFill>
                <a:effectLst/>
                <a:latin typeface="-apple-system"/>
              </a:rPr>
              <a:t>240×</a:t>
            </a:r>
            <a:r>
              <a:rPr lang="zh-CN" altLang="en-US" sz="900" b="0" i="0" dirty="0">
                <a:solidFill>
                  <a:srgbClr val="333333"/>
                </a:solidFill>
                <a:effectLst/>
                <a:latin typeface="-apple-system"/>
              </a:rPr>
              <a:t>奥行</a:t>
            </a:r>
            <a:r>
              <a:rPr lang="en-US" altLang="zh-CN" sz="900" b="0" i="0" dirty="0">
                <a:solidFill>
                  <a:srgbClr val="333333"/>
                </a:solidFill>
                <a:effectLst/>
                <a:latin typeface="-apple-system"/>
              </a:rPr>
              <a:t>30mm</a:t>
            </a:r>
            <a:endParaRPr lang="en-US" altLang="ja-JP" sz="900" b="0" i="0" dirty="0">
              <a:solidFill>
                <a:srgbClr val="333333"/>
              </a:solidFill>
              <a:effectLst/>
              <a:latin typeface="-apple-system"/>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包　装</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台紙、</a:t>
            </a:r>
            <a:r>
              <a:rPr lang="en-US" altLang="ja-JP" sz="900" b="0" i="0" dirty="0">
                <a:solidFill>
                  <a:srgbClr val="333333"/>
                </a:solidFill>
                <a:effectLst/>
                <a:latin typeface="-apple-system"/>
              </a:rPr>
              <a:t>PP</a:t>
            </a:r>
            <a:r>
              <a:rPr lang="ja-JP" altLang="en-US" sz="900" b="0" i="0" dirty="0">
                <a:solidFill>
                  <a:srgbClr val="333333"/>
                </a:solidFill>
                <a:effectLst/>
                <a:latin typeface="-apple-system"/>
              </a:rPr>
              <a:t>袋入</a:t>
            </a:r>
            <a:endParaRPr lang="en-US" altLang="ja-JP" sz="900" b="0" i="0" dirty="0">
              <a:solidFill>
                <a:srgbClr val="333333"/>
              </a:solidFill>
              <a:effectLst/>
              <a:latin typeface="-apple-system"/>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耐久性に優れたテント生地を使い、さらに撥水性も持たせた、クオリティの高いサコッシュです。</a:t>
            </a:r>
            <a:r>
              <a:rPr lang="en-US" altLang="ja-JP" sz="1600" b="0" i="0" dirty="0">
                <a:solidFill>
                  <a:srgbClr val="333333"/>
                </a:solidFill>
                <a:effectLst/>
                <a:latin typeface="-apple-system"/>
              </a:rPr>
              <a:t>4</a:t>
            </a:r>
            <a:r>
              <a:rPr lang="ja-JP" altLang="en-US" sz="1600" b="0" i="0" dirty="0">
                <a:solidFill>
                  <a:srgbClr val="333333"/>
                </a:solidFill>
                <a:effectLst/>
                <a:latin typeface="-apple-system"/>
              </a:rPr>
              <a:t>色のカラー展開から選べる上、オリジナル名入れも可能。物販グッズ用などにおすすめです。</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6" name="図 45">
            <a:extLst>
              <a:ext uri="{FF2B5EF4-FFF2-40B4-BE49-F238E27FC236}">
                <a16:creationId xmlns:a16="http://schemas.microsoft.com/office/drawing/2014/main" id="{4A46F78F-84F6-B647-9522-0F50BCDC95A1}"/>
              </a:ext>
            </a:extLst>
          </p:cNvPr>
          <p:cNvPicPr>
            <a:picLocks noChangeAspect="1"/>
          </p:cNvPicPr>
          <p:nvPr/>
        </p:nvPicPr>
        <p:blipFill>
          <a:blip r:embed="rId5"/>
          <a:srcRect/>
          <a:stretch/>
        </p:blipFill>
        <p:spPr>
          <a:xfrm>
            <a:off x="905769" y="1635301"/>
            <a:ext cx="3174086" cy="3174086"/>
          </a:xfrm>
          <a:prstGeom prst="rect">
            <a:avLst/>
          </a:prstGeom>
        </p:spPr>
      </p:pic>
    </p:spTree>
    <p:extLst>
      <p:ext uri="{BB962C8B-B14F-4D97-AF65-F5344CB8AC3E}">
        <p14:creationId xmlns:p14="http://schemas.microsoft.com/office/powerpoint/2010/main" val="102740247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収納トート</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ポリエステル・</a:t>
            </a:r>
            <a:r>
              <a:rPr lang="en-US" altLang="ja-JP" sz="900" dirty="0">
                <a:latin typeface="Meiryo UI" panose="020B0604030504040204" pitchFamily="34" charset="-128"/>
                <a:ea typeface="Meiryo UI" panose="020B0604030504040204" pitchFamily="34" charset="-128"/>
              </a:rPr>
              <a:t>PP</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:700×380mm</a:t>
            </a:r>
          </a:p>
          <a:p>
            <a:r>
              <a:rPr lang="ja-JP" altLang="en-US" sz="900" dirty="0">
                <a:latin typeface="Meiryo UI" panose="020B0604030504040204" pitchFamily="34" charset="-128"/>
                <a:ea typeface="Meiryo UI" panose="020B0604030504040204" pitchFamily="34" charset="-128"/>
              </a:rPr>
              <a:t>包装</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ポリ入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小さく折りたためますので持ち歩きにも便利な、大きいサイズで使い勝手の良いトートバッグです。カラーバリエーションはネイビーとブラックの</a:t>
            </a:r>
            <a:r>
              <a:rPr lang="en-US" altLang="ja-JP" sz="1600" dirty="0"/>
              <a:t>2</a:t>
            </a:r>
            <a:r>
              <a:rPr lang="ja-JP" altLang="en-US" sz="1600" dirty="0"/>
              <a:t>色展開。是非ご活用ください。</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D7D126AF-DA32-7527-2F8C-740FF8D42BA5}"/>
              </a:ext>
            </a:extLst>
          </p:cNvPr>
          <p:cNvPicPr>
            <a:picLocks noChangeAspect="1"/>
          </p:cNvPicPr>
          <p:nvPr/>
        </p:nvPicPr>
        <p:blipFill>
          <a:blip r:embed="rId5"/>
          <a:stretch>
            <a:fillRect/>
          </a:stretch>
        </p:blipFill>
        <p:spPr>
          <a:xfrm>
            <a:off x="682292" y="1347875"/>
            <a:ext cx="3684270" cy="3684270"/>
          </a:xfrm>
          <a:prstGeom prst="rect">
            <a:avLst/>
          </a:prstGeom>
        </p:spPr>
      </p:pic>
    </p:spTree>
    <p:extLst>
      <p:ext uri="{BB962C8B-B14F-4D97-AF65-F5344CB8AC3E}">
        <p14:creationId xmlns:p14="http://schemas.microsoft.com/office/powerpoint/2010/main" val="403101742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リラックススパバッグ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素材：本体</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ナイロン・ポリプロピレン・ポリエステル ファスナー</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ナイロン・亜鉛合金</a:t>
            </a:r>
          </a:p>
          <a:p>
            <a:r>
              <a:rPr lang="ja-JP" altLang="en-US" sz="900" dirty="0">
                <a:latin typeface="Meiryo UI" panose="020B0604030504040204" pitchFamily="34" charset="-128"/>
                <a:ea typeface="Meiryo UI" panose="020B0604030504040204" pitchFamily="34" charset="-128"/>
              </a:rPr>
              <a:t>サイズ：約</a:t>
            </a:r>
            <a:r>
              <a:rPr lang="en-US" altLang="ja-JP" sz="900" dirty="0">
                <a:latin typeface="Meiryo UI" panose="020B0604030504040204" pitchFamily="34" charset="-128"/>
                <a:ea typeface="Meiryo UI" panose="020B0604030504040204" pitchFamily="34" charset="-128"/>
              </a:rPr>
              <a:t>26(</a:t>
            </a:r>
            <a:r>
              <a:rPr lang="ja-JP" altLang="en-US" sz="900" dirty="0">
                <a:latin typeface="Meiryo UI" panose="020B0604030504040204" pitchFamily="34" charset="-128"/>
                <a:ea typeface="Meiryo UI" panose="020B0604030504040204" pitchFamily="34" charset="-128"/>
              </a:rPr>
              <a:t>底</a:t>
            </a:r>
            <a:r>
              <a:rPr lang="en-US" altLang="ja-JP" sz="900" dirty="0">
                <a:latin typeface="Meiryo UI" panose="020B0604030504040204" pitchFamily="34" charset="-128"/>
                <a:ea typeface="Meiryo UI" panose="020B0604030504040204" pitchFamily="34" charset="-128"/>
              </a:rPr>
              <a:t>15)×10×21.5cm</a:t>
            </a:r>
          </a:p>
          <a:p>
            <a:r>
              <a:rPr lang="ja-JP" altLang="en-US" sz="900" dirty="0">
                <a:latin typeface="Meiryo UI" panose="020B0604030504040204" pitchFamily="34" charset="-128"/>
                <a:ea typeface="Meiryo UI" panose="020B0604030504040204" pitchFamily="34" charset="-128"/>
              </a:rPr>
              <a:t>包装：ポリ袋入り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dirty="0"/>
              <a:t>メッシュ素材で中に入れたものを外からでもひと目でわかるスパバッグです。すっきりとしたシンプルなデザインのためジェンダーレスに使用可能。イベント等での特典用などにもおすすめです。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33DDE0EA-D648-1EB6-5C29-34C19FDAF4BD}"/>
              </a:ext>
            </a:extLst>
          </p:cNvPr>
          <p:cNvPicPr>
            <a:picLocks noChangeAspect="1"/>
          </p:cNvPicPr>
          <p:nvPr/>
        </p:nvPicPr>
        <p:blipFill>
          <a:blip r:embed="rId5"/>
          <a:stretch>
            <a:fillRect/>
          </a:stretch>
        </p:blipFill>
        <p:spPr>
          <a:xfrm>
            <a:off x="705052" y="1411148"/>
            <a:ext cx="3556931" cy="3556931"/>
          </a:xfrm>
          <a:prstGeom prst="rect">
            <a:avLst/>
          </a:prstGeom>
        </p:spPr>
      </p:pic>
    </p:spTree>
    <p:extLst>
      <p:ext uri="{BB962C8B-B14F-4D97-AF65-F5344CB8AC3E}">
        <p14:creationId xmlns:p14="http://schemas.microsoft.com/office/powerpoint/2010/main" val="177016687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メタリック</a:t>
            </a:r>
            <a:r>
              <a:rPr lang="en-US" altLang="ja-JP" sz="2000" dirty="0">
                <a:solidFill>
                  <a:schemeClr val="bg1"/>
                </a:solidFill>
                <a:latin typeface="Meiryo UI" panose="020B0604030504040204" pitchFamily="34" charset="-128"/>
                <a:ea typeface="Meiryo UI" panose="020B0604030504040204" pitchFamily="34" charset="-128"/>
              </a:rPr>
              <a:t>2WAYCOB</a:t>
            </a:r>
            <a:r>
              <a:rPr lang="ja-JP" altLang="en-US" sz="2000" dirty="0">
                <a:solidFill>
                  <a:schemeClr val="bg1"/>
                </a:solidFill>
                <a:latin typeface="Meiryo UI" panose="020B0604030504040204" pitchFamily="34" charset="-128"/>
                <a:ea typeface="Meiryo UI" panose="020B0604030504040204" pitchFamily="34" charset="-128"/>
              </a:rPr>
              <a:t>ライト（ストラップ付き）</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素材：ポリプロピレン、ポリスチレン、</a:t>
            </a:r>
            <a:r>
              <a:rPr lang="en-US" altLang="ja-JP" sz="900" dirty="0">
                <a:latin typeface="Meiryo UI" panose="020B0604030504040204" pitchFamily="34" charset="-128"/>
                <a:ea typeface="Meiryo UI" panose="020B0604030504040204" pitchFamily="34" charset="-128"/>
              </a:rPr>
              <a:t>PET</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φ52×173mm</a:t>
            </a:r>
            <a:r>
              <a:rPr lang="ja-JP" altLang="en-US" sz="900" dirty="0">
                <a:latin typeface="Meiryo UI" panose="020B0604030504040204" pitchFamily="34" charset="-128"/>
                <a:ea typeface="Meiryo UI" panose="020B0604030504040204" pitchFamily="34" charset="-128"/>
              </a:rPr>
              <a:t>箱サイズ</a:t>
            </a:r>
            <a:r>
              <a:rPr lang="en-US" altLang="ja-JP" sz="900" dirty="0">
                <a:latin typeface="Meiryo UI" panose="020B0604030504040204" pitchFamily="34" charset="-128"/>
                <a:ea typeface="Meiryo UI" panose="020B0604030504040204" pitchFamily="34" charset="-128"/>
              </a:rPr>
              <a:t>181×59×59mm</a:t>
            </a:r>
          </a:p>
          <a:p>
            <a:r>
              <a:rPr lang="ja-JP" altLang="en-US" sz="900" dirty="0">
                <a:latin typeface="Meiryo UI" panose="020B0604030504040204" pitchFamily="34" charset="-128"/>
                <a:ea typeface="Meiryo UI" panose="020B0604030504040204" pitchFamily="34" charset="-128"/>
              </a:rPr>
              <a:t>包装：化粧箱入</a:t>
            </a:r>
          </a:p>
          <a:p>
            <a:r>
              <a:rPr lang="ja-JP" altLang="en-US" sz="900" dirty="0">
                <a:latin typeface="Meiryo UI" panose="020B0604030504040204" pitchFamily="34" charset="-128"/>
                <a:ea typeface="Meiryo UI" panose="020B0604030504040204" pitchFamily="34" charset="-128"/>
              </a:rPr>
              <a:t>備考：名入れ可能、単三乾電池</a:t>
            </a:r>
            <a:r>
              <a:rPr lang="en-US" altLang="ja-JP" sz="900" dirty="0">
                <a:latin typeface="Meiryo UI" panose="020B0604030504040204" pitchFamily="34" charset="-128"/>
                <a:ea typeface="Meiryo UI" panose="020B0604030504040204" pitchFamily="34" charset="-128"/>
              </a:rPr>
              <a:t>×3</a:t>
            </a:r>
            <a:r>
              <a:rPr lang="ja-JP" altLang="en-US" sz="900" dirty="0">
                <a:latin typeface="Meiryo UI" panose="020B0604030504040204" pitchFamily="34" charset="-128"/>
                <a:ea typeface="Meiryo UI" panose="020B0604030504040204" pitchFamily="34" charset="-128"/>
              </a:rPr>
              <a:t>個（別）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懐中電灯とランタン、</a:t>
            </a:r>
            <a:r>
              <a:rPr lang="en-US" altLang="ja-JP" sz="1600" dirty="0"/>
              <a:t>2WAY</a:t>
            </a:r>
            <a:r>
              <a:rPr lang="ja-JP" altLang="en-US" sz="1600" dirty="0"/>
              <a:t>で使える発光面が広い</a:t>
            </a:r>
            <a:r>
              <a:rPr lang="en-US" altLang="ja-JP" sz="1600" dirty="0"/>
              <a:t>COB</a:t>
            </a:r>
            <a:r>
              <a:rPr lang="ja-JP" altLang="en-US" sz="1600" dirty="0"/>
              <a:t>ライト。メタリック＆洗練されたシンプルなデザインで高級感が漂います。キャンプ・アウトドア・災害時に重宝するアイテムです。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66" name="図 65">
            <a:extLst>
              <a:ext uri="{FF2B5EF4-FFF2-40B4-BE49-F238E27FC236}">
                <a16:creationId xmlns:a16="http://schemas.microsoft.com/office/drawing/2014/main" id="{C8F8BE3B-292B-8F8C-B662-26CDACB211DE}"/>
              </a:ext>
            </a:extLst>
          </p:cNvPr>
          <p:cNvPicPr>
            <a:picLocks noChangeAspect="1"/>
          </p:cNvPicPr>
          <p:nvPr/>
        </p:nvPicPr>
        <p:blipFill>
          <a:blip r:embed="rId5"/>
          <a:stretch>
            <a:fillRect/>
          </a:stretch>
        </p:blipFill>
        <p:spPr>
          <a:xfrm>
            <a:off x="706971" y="1378659"/>
            <a:ext cx="3705320" cy="3705320"/>
          </a:xfrm>
          <a:prstGeom prst="rect">
            <a:avLst/>
          </a:prstGeom>
        </p:spPr>
      </p:pic>
    </p:spTree>
    <p:extLst>
      <p:ext uri="{BB962C8B-B14F-4D97-AF65-F5344CB8AC3E}">
        <p14:creationId xmlns:p14="http://schemas.microsoft.com/office/powerpoint/2010/main" val="42202772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マルチメモ</a:t>
            </a:r>
            <a:r>
              <a:rPr lang="en-US" altLang="ja-JP" sz="2000" dirty="0">
                <a:solidFill>
                  <a:schemeClr val="bg1"/>
                </a:solidFill>
                <a:latin typeface="Meiryo UI" panose="020B0604030504040204" pitchFamily="34" charset="-128"/>
                <a:ea typeface="Meiryo UI" panose="020B0604030504040204" pitchFamily="34" charset="-128"/>
              </a:rPr>
              <a:t>(</a:t>
            </a:r>
            <a:r>
              <a:rPr lang="en" altLang="ja-JP" sz="2000" dirty="0">
                <a:solidFill>
                  <a:schemeClr val="bg1"/>
                </a:solidFill>
                <a:latin typeface="Meiryo UI" panose="020B0604030504040204" pitchFamily="34" charset="-128"/>
                <a:ea typeface="Meiryo UI" panose="020B0604030504040204" pitchFamily="34" charset="-128"/>
              </a:rPr>
              <a:t>M)</a:t>
            </a:r>
            <a:endParaRPr lang="ja-JP" altLang="en-US" sz="200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材：紙</a:t>
            </a:r>
            <a:r>
              <a:rPr lang="en-US" altLang="ja-JP" sz="900" dirty="0">
                <a:latin typeface="Meiryo UI" panose="020B0604030504040204" pitchFamily="34" charset="-128"/>
                <a:ea typeface="Meiryo UI" panose="020B0604030504040204" pitchFamily="34" charset="-128"/>
              </a:rPr>
              <a:t>(</a:t>
            </a:r>
            <a:r>
              <a:rPr lang="en" altLang="ja-JP" sz="900" dirty="0">
                <a:latin typeface="Meiryo UI" panose="020B0604030504040204" pitchFamily="34" charset="-128"/>
                <a:ea typeface="Meiryo UI" panose="020B0604030504040204" pitchFamily="34" charset="-128"/>
              </a:rPr>
              <a:t>A/</a:t>
            </a:r>
            <a:r>
              <a:rPr lang="ja-JP" altLang="en-US" sz="900">
                <a:latin typeface="Meiryo UI" panose="020B0604030504040204" pitchFamily="34" charset="-128"/>
                <a:ea typeface="Meiryo UI" panose="020B0604030504040204" pitchFamily="34" charset="-128"/>
              </a:rPr>
              <a:t>各色約</a:t>
            </a:r>
            <a:r>
              <a:rPr lang="en-US" altLang="ja-JP" sz="900" dirty="0">
                <a:latin typeface="Meiryo UI" panose="020B0604030504040204" pitchFamily="34" charset="-128"/>
                <a:ea typeface="Meiryo UI" panose="020B0604030504040204" pitchFamily="34" charset="-128"/>
              </a:rPr>
              <a:t>25</a:t>
            </a:r>
            <a:r>
              <a:rPr lang="ja-JP" altLang="en-US" sz="900">
                <a:latin typeface="Meiryo UI" panose="020B0604030504040204" pitchFamily="34" charset="-128"/>
                <a:ea typeface="Meiryo UI" panose="020B0604030504040204" pitchFamily="34" charset="-128"/>
              </a:rPr>
              <a:t>枚･</a:t>
            </a:r>
            <a:r>
              <a:rPr lang="en" altLang="ja-JP" sz="900" dirty="0">
                <a:latin typeface="Meiryo UI" panose="020B0604030504040204" pitchFamily="34" charset="-128"/>
                <a:ea typeface="Meiryo UI" panose="020B0604030504040204" pitchFamily="34" charset="-128"/>
              </a:rPr>
              <a:t>B/</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25</a:t>
            </a:r>
            <a:r>
              <a:rPr lang="ja-JP" altLang="en-US" sz="900">
                <a:latin typeface="Meiryo UI" panose="020B0604030504040204" pitchFamily="34" charset="-128"/>
                <a:ea typeface="Meiryo UI" panose="020B0604030504040204" pitchFamily="34" charset="-128"/>
              </a:rPr>
              <a:t>枚･</a:t>
            </a:r>
            <a:r>
              <a:rPr lang="en" altLang="ja-JP" sz="900" dirty="0">
                <a:latin typeface="Meiryo UI" panose="020B0604030504040204" pitchFamily="34" charset="-128"/>
                <a:ea typeface="Meiryo UI" panose="020B0604030504040204" pitchFamily="34" charset="-128"/>
              </a:rPr>
              <a:t>C/</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100</a:t>
            </a:r>
            <a:r>
              <a:rPr lang="ja-JP" altLang="en-US" sz="900">
                <a:latin typeface="Meiryo UI" panose="020B0604030504040204" pitchFamily="34" charset="-128"/>
                <a:ea typeface="Meiryo UI" panose="020B0604030504040204" pitchFamily="34" charset="-128"/>
              </a:rPr>
              <a:t>枚</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他</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a:t>
            </a:r>
            <a:r>
              <a:rPr lang="en" altLang="ja-JP" sz="900" dirty="0">
                <a:latin typeface="Meiryo UI" panose="020B0604030504040204" pitchFamily="34" charset="-128"/>
                <a:ea typeface="Meiryo UI" panose="020B0604030504040204" pitchFamily="34" charset="-128"/>
              </a:rPr>
              <a:t>82×105×17mm</a:t>
            </a:r>
          </a:p>
          <a:p>
            <a:r>
              <a:rPr lang="ja-JP" altLang="en-US" sz="900">
                <a:latin typeface="Meiryo UI" panose="020B0604030504040204" pitchFamily="34" charset="-128"/>
                <a:ea typeface="Meiryo UI" panose="020B0604030504040204" pitchFamily="34" charset="-128"/>
              </a:rPr>
              <a:t>包</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装：</a:t>
            </a:r>
            <a:r>
              <a:rPr lang="en" altLang="ja-JP" sz="900" dirty="0">
                <a:latin typeface="Meiryo UI" panose="020B0604030504040204" pitchFamily="34" charset="-128"/>
                <a:ea typeface="Meiryo UI" panose="020B0604030504040204" pitchFamily="34" charset="-128"/>
              </a:rPr>
              <a:t>OPP</a:t>
            </a:r>
            <a:r>
              <a:rPr lang="ja-JP" altLang="en-US" sz="900">
                <a:latin typeface="Meiryo UI" panose="020B0604030504040204" pitchFamily="34" charset="-128"/>
                <a:ea typeface="Meiryo UI" panose="020B0604030504040204" pitchFamily="34" charset="-128"/>
              </a:rPr>
              <a:t>袋</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考：ワインレッド・ロイヤルネイビー・マットブラック・ソフトアイボリー</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用途に合わせて使い分けられる</a:t>
            </a:r>
            <a:r>
              <a:rPr lang="en-US" altLang="ja-JP" sz="1600" dirty="0">
                <a:latin typeface="Meiryo UI" panose="020B0604030504040204" pitchFamily="34" charset="-128"/>
                <a:ea typeface="Meiryo UI" panose="020B0604030504040204" pitchFamily="34" charset="-128"/>
              </a:rPr>
              <a:t>3</a:t>
            </a:r>
            <a:r>
              <a:rPr lang="ja-JP" altLang="en-US" sz="1600">
                <a:latin typeface="Meiryo UI" panose="020B0604030504040204" pitchFamily="34" charset="-128"/>
                <a:ea typeface="Meiryo UI" panose="020B0604030504040204" pitchFamily="34" charset="-128"/>
              </a:rPr>
              <a:t>サイズがセットになった、ブック型付箋です。カバーにはフルカラーでの名入れプリントが可能ですので、オリジナルノベルティ用としておすすめです。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2A3E8B28-1749-6288-C220-0BF45AC72C91}"/>
              </a:ext>
            </a:extLst>
          </p:cNvPr>
          <p:cNvPicPr>
            <a:picLocks noChangeAspect="1"/>
          </p:cNvPicPr>
          <p:nvPr/>
        </p:nvPicPr>
        <p:blipFill>
          <a:blip r:embed="rId5"/>
          <a:stretch>
            <a:fillRect/>
          </a:stretch>
        </p:blipFill>
        <p:spPr>
          <a:xfrm>
            <a:off x="738215" y="1422793"/>
            <a:ext cx="3418742" cy="3418742"/>
          </a:xfrm>
          <a:prstGeom prst="rect">
            <a:avLst/>
          </a:prstGeom>
        </p:spPr>
      </p:pic>
    </p:spTree>
    <p:extLst>
      <p:ext uri="{BB962C8B-B14F-4D97-AF65-F5344CB8AC3E}">
        <p14:creationId xmlns:p14="http://schemas.microsoft.com/office/powerpoint/2010/main" val="271860534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エマージェンシーハンマー</a:t>
            </a:r>
            <a:r>
              <a:rPr lang="en-US" altLang="ja-JP" sz="2000" dirty="0">
                <a:solidFill>
                  <a:schemeClr val="bg1"/>
                </a:solidFill>
                <a:latin typeface="Meiryo UI" panose="020B0604030504040204" pitchFamily="34" charset="-128"/>
                <a:ea typeface="Meiryo UI" panose="020B0604030504040204" pitchFamily="34" charset="-128"/>
              </a:rPr>
              <a:t>3</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pPr>
              <a:tabLst>
                <a:tab pos="450850" algn="l"/>
                <a:tab pos="631825" algn="l"/>
              </a:tabLst>
            </a:pPr>
            <a:r>
              <a:rPr lang="ja-JP" altLang="en-US" sz="900" dirty="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材</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ABS</a:t>
            </a:r>
          </a:p>
          <a:p>
            <a:pPr>
              <a:tabLst>
                <a:tab pos="450850" algn="l"/>
                <a:tab pos="631825"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182×55×16m</a:t>
            </a:r>
          </a:p>
          <a:p>
            <a:pPr>
              <a:tabLst>
                <a:tab pos="450850" algn="l"/>
                <a:tab pos="631825" algn="l"/>
              </a:tabLst>
            </a:pPr>
            <a:r>
              <a:rPr lang="ja-JP" altLang="en-US" sz="900" spc="200" dirty="0">
                <a:latin typeface="Meiryo UI" panose="020B0604030504040204" pitchFamily="34" charset="-128"/>
                <a:ea typeface="Meiryo UI" panose="020B0604030504040204" pitchFamily="34" charset="-128"/>
              </a:rPr>
              <a:t>包　装</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箱入 箱サイズ</a:t>
            </a:r>
            <a:r>
              <a:rPr lang="en-US" altLang="ja-JP" sz="900" b="0" i="0" dirty="0">
                <a:solidFill>
                  <a:srgbClr val="333333"/>
                </a:solidFill>
                <a:effectLst/>
                <a:latin typeface="-apple-system"/>
              </a:rPr>
              <a:t>/195×63×28mm</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車内に備えておくといざというときに咄嗟に窓を割って脱出することができる、握りやすくてコンパクトな簡易ハンマーです。オリジナル名入れも可能ですので是非ご活用ください。</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6" name="図 45">
            <a:extLst>
              <a:ext uri="{FF2B5EF4-FFF2-40B4-BE49-F238E27FC236}">
                <a16:creationId xmlns:a16="http://schemas.microsoft.com/office/drawing/2014/main" id="{4A46F78F-84F6-B647-9522-0F50BCDC95A1}"/>
              </a:ext>
            </a:extLst>
          </p:cNvPr>
          <p:cNvPicPr>
            <a:picLocks noChangeAspect="1"/>
          </p:cNvPicPr>
          <p:nvPr/>
        </p:nvPicPr>
        <p:blipFill>
          <a:blip r:embed="rId5"/>
          <a:srcRect/>
          <a:stretch/>
        </p:blipFill>
        <p:spPr>
          <a:xfrm>
            <a:off x="905769" y="1635301"/>
            <a:ext cx="3174086" cy="3174086"/>
          </a:xfrm>
          <a:prstGeom prst="rect">
            <a:avLst/>
          </a:prstGeom>
        </p:spPr>
      </p:pic>
    </p:spTree>
    <p:extLst>
      <p:ext uri="{BB962C8B-B14F-4D97-AF65-F5344CB8AC3E}">
        <p14:creationId xmlns:p14="http://schemas.microsoft.com/office/powerpoint/2010/main" val="29714377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電子メモパッド</a:t>
            </a:r>
            <a:r>
              <a:rPr lang="en-US" altLang="ja-JP" sz="2000" dirty="0">
                <a:solidFill>
                  <a:schemeClr val="bg1"/>
                </a:solidFill>
                <a:latin typeface="Meiryo UI" panose="020B0604030504040204" pitchFamily="34" charset="-128"/>
                <a:ea typeface="Meiryo UI" panose="020B0604030504040204" pitchFamily="34" charset="-128"/>
              </a:rPr>
              <a:t>4.4</a:t>
            </a:r>
            <a:r>
              <a:rPr lang="ja-JP" altLang="en-US" sz="2000" dirty="0">
                <a:solidFill>
                  <a:schemeClr val="bg1"/>
                </a:solidFill>
                <a:latin typeface="Meiryo UI" panose="020B0604030504040204" pitchFamily="34" charset="-128"/>
                <a:ea typeface="Meiryo UI" panose="020B0604030504040204" pitchFamily="34" charset="-128"/>
              </a:rPr>
              <a:t>インチ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カラー展開：ブラック</a:t>
            </a:r>
          </a:p>
          <a:p>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PP</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W90×D9×H129mm</a:t>
            </a:r>
          </a:p>
          <a:p>
            <a:r>
              <a:rPr lang="ja-JP" altLang="en-US" sz="900" dirty="0">
                <a:latin typeface="Meiryo UI" panose="020B0604030504040204" pitchFamily="34" charset="-128"/>
                <a:ea typeface="Meiryo UI" panose="020B0604030504040204" pitchFamily="34" charset="-128"/>
              </a:rPr>
              <a:t>重量：約</a:t>
            </a:r>
            <a:r>
              <a:rPr lang="en-US" altLang="ja-JP" sz="900" dirty="0">
                <a:latin typeface="Meiryo UI" panose="020B0604030504040204" pitchFamily="34" charset="-128"/>
                <a:ea typeface="Meiryo UI" panose="020B0604030504040204" pitchFamily="34" charset="-128"/>
              </a:rPr>
              <a:t>42g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dirty="0"/>
              <a:t>繰り返し書いて消せる電子メモパッド。紙を使わないので、環境に優しくコンパクトで持ち運びにも便利。操作も簡単で職場や家庭で伝言帳として気軽に使えます。オリジナルの名入れも承ります。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81" name="図 80">
            <a:extLst>
              <a:ext uri="{FF2B5EF4-FFF2-40B4-BE49-F238E27FC236}">
                <a16:creationId xmlns:a16="http://schemas.microsoft.com/office/drawing/2014/main" id="{11E4F4F1-4BA8-D9D6-0080-F9DFB3337F27}"/>
              </a:ext>
            </a:extLst>
          </p:cNvPr>
          <p:cNvPicPr>
            <a:picLocks noChangeAspect="1"/>
          </p:cNvPicPr>
          <p:nvPr/>
        </p:nvPicPr>
        <p:blipFill>
          <a:blip r:embed="rId5"/>
          <a:stretch>
            <a:fillRect/>
          </a:stretch>
        </p:blipFill>
        <p:spPr>
          <a:xfrm>
            <a:off x="784484" y="1456927"/>
            <a:ext cx="3482686" cy="3482686"/>
          </a:xfrm>
          <a:prstGeom prst="rect">
            <a:avLst/>
          </a:prstGeom>
        </p:spPr>
      </p:pic>
    </p:spTree>
    <p:extLst>
      <p:ext uri="{BB962C8B-B14F-4D97-AF65-F5344CB8AC3E}">
        <p14:creationId xmlns:p14="http://schemas.microsoft.com/office/powerpoint/2010/main" val="386033718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ユーティリティバネ口ポーチ ロング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371513"/>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素材：ポリエステル 他</a:t>
            </a:r>
          </a:p>
          <a:p>
            <a:r>
              <a:rPr lang="ja-JP" altLang="en-US" sz="900" dirty="0">
                <a:latin typeface="Meiryo UI" panose="020B0604030504040204" pitchFamily="34" charset="-128"/>
                <a:ea typeface="Meiryo UI" panose="020B0604030504040204" pitchFamily="34" charset="-128"/>
              </a:rPr>
              <a:t>サイズ：約</a:t>
            </a:r>
            <a:r>
              <a:rPr lang="en-US" altLang="ja-JP" sz="900" dirty="0">
                <a:latin typeface="Meiryo UI" panose="020B0604030504040204" pitchFamily="34" charset="-128"/>
                <a:ea typeface="Meiryo UI" panose="020B0604030504040204" pitchFamily="34" charset="-128"/>
              </a:rPr>
              <a:t>90×185(mm)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dirty="0"/>
              <a:t>ロングサイズがメガネケースなどにぴったりな、パカッと片手で開けやすいバネ口金仕様のシンプルなポーチ。イベントやキャンペーンで配布するノベルティグッズ用や特典用などにおすすめです。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pic>
        <p:nvPicPr>
          <p:cNvPr id="72" name="図 71">
            <a:extLst>
              <a:ext uri="{FF2B5EF4-FFF2-40B4-BE49-F238E27FC236}">
                <a16:creationId xmlns:a16="http://schemas.microsoft.com/office/drawing/2014/main" id="{1717415A-39E6-B6D1-DD58-68EC9F6C2B89}"/>
              </a:ext>
            </a:extLst>
          </p:cNvPr>
          <p:cNvPicPr>
            <a:picLocks noChangeAspect="1"/>
          </p:cNvPicPr>
          <p:nvPr/>
        </p:nvPicPr>
        <p:blipFill>
          <a:blip r:embed="rId5"/>
          <a:stretch>
            <a:fillRect/>
          </a:stretch>
        </p:blipFill>
        <p:spPr>
          <a:xfrm>
            <a:off x="641961" y="1377042"/>
            <a:ext cx="3610379" cy="3610379"/>
          </a:xfrm>
          <a:prstGeom prst="rect">
            <a:avLst/>
          </a:prstGeom>
        </p:spPr>
      </p:pic>
    </p:spTree>
    <p:extLst>
      <p:ext uri="{BB962C8B-B14F-4D97-AF65-F5344CB8AC3E}">
        <p14:creationId xmlns:p14="http://schemas.microsoft.com/office/powerpoint/2010/main" val="4122797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コンパクトフォームクッションシート</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pPr>
              <a:tabLst>
                <a:tab pos="542925" algn="l"/>
                <a:tab pos="715963" algn="l"/>
              </a:tabLst>
            </a:pPr>
            <a:r>
              <a:rPr lang="ja-JP" altLang="en-US" sz="900" spc="200" dirty="0">
                <a:latin typeface="Meiryo UI" panose="020B0604030504040204" pitchFamily="34" charset="-128"/>
                <a:ea typeface="Meiryo UI" panose="020B0604030504040204" pitchFamily="34" charset="-128"/>
              </a:rPr>
              <a:t>素　材</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XPE</a:t>
            </a:r>
            <a:r>
              <a:rPr lang="ja-JP" altLang="en-US" sz="900" b="0" i="0" dirty="0">
                <a:solidFill>
                  <a:srgbClr val="333333"/>
                </a:solidFill>
                <a:effectLst/>
                <a:latin typeface="-apple-system"/>
              </a:rPr>
              <a:t>・ポリエステル</a:t>
            </a:r>
            <a:endParaRPr lang="en-US" altLang="ja-JP" sz="900" spc="200" dirty="0">
              <a:latin typeface="Meiryo UI" panose="020B0604030504040204" pitchFamily="34" charset="-128"/>
              <a:ea typeface="Meiryo UI" panose="020B0604030504040204" pitchFamily="34" charset="-128"/>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使用時</a:t>
            </a:r>
            <a:r>
              <a:rPr lang="en-US" altLang="ja-JP" sz="900" b="0" i="0" dirty="0">
                <a:solidFill>
                  <a:srgbClr val="333333"/>
                </a:solidFill>
                <a:effectLst/>
                <a:latin typeface="-apple-system"/>
              </a:rPr>
              <a:t>:330×270×5mm</a:t>
            </a:r>
            <a:r>
              <a:rPr lang="ja-JP" altLang="en-US" sz="900" b="0" i="0" dirty="0">
                <a:solidFill>
                  <a:srgbClr val="333333"/>
                </a:solidFill>
                <a:effectLst/>
                <a:latin typeface="-apple-system"/>
              </a:rPr>
              <a:t>・収納時</a:t>
            </a:r>
            <a:r>
              <a:rPr lang="en-US" altLang="ja-JP" sz="900" b="0" i="0" dirty="0">
                <a:solidFill>
                  <a:srgbClr val="333333"/>
                </a:solidFill>
                <a:effectLst/>
                <a:latin typeface="-apple-system"/>
              </a:rPr>
              <a:t>:125×145×45mm</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包　装</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ポリ袋入</a:t>
            </a:r>
            <a:endParaRPr lang="en-US" altLang="ja-JP" sz="900" b="0" i="0" dirty="0">
              <a:solidFill>
                <a:srgbClr val="333333"/>
              </a:solidFill>
              <a:effectLst/>
              <a:latin typeface="-apple-system"/>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コンパクトに折り畳めて持ち運びにもとっても便利なため、スポーツ観戦やレジャーなどで大変役立つクッションシートです。オリジナル名入れも可能ですので、ノベルティグッズなどにもおすすめ。</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6" name="図 45">
            <a:extLst>
              <a:ext uri="{FF2B5EF4-FFF2-40B4-BE49-F238E27FC236}">
                <a16:creationId xmlns:a16="http://schemas.microsoft.com/office/drawing/2014/main" id="{4A46F78F-84F6-B647-9522-0F50BCDC95A1}"/>
              </a:ext>
            </a:extLst>
          </p:cNvPr>
          <p:cNvPicPr>
            <a:picLocks noChangeAspect="1"/>
          </p:cNvPicPr>
          <p:nvPr/>
        </p:nvPicPr>
        <p:blipFill>
          <a:blip r:embed="rId5"/>
          <a:srcRect/>
          <a:stretch/>
        </p:blipFill>
        <p:spPr>
          <a:xfrm>
            <a:off x="905769" y="1635301"/>
            <a:ext cx="3174086" cy="3174086"/>
          </a:xfrm>
          <a:prstGeom prst="rect">
            <a:avLst/>
          </a:prstGeom>
        </p:spPr>
      </p:pic>
    </p:spTree>
    <p:extLst>
      <p:ext uri="{BB962C8B-B14F-4D97-AF65-F5344CB8AC3E}">
        <p14:creationId xmlns:p14="http://schemas.microsoft.com/office/powerpoint/2010/main" val="20593285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ハードカバーノート </a:t>
            </a:r>
            <a:r>
              <a:rPr lang="en-US" altLang="ja-JP" sz="2000" dirty="0">
                <a:solidFill>
                  <a:schemeClr val="bg1"/>
                </a:solidFill>
                <a:latin typeface="Meiryo UI" panose="020B0604030504040204" pitchFamily="34" charset="-128"/>
                <a:ea typeface="Meiryo UI" panose="020B0604030504040204" pitchFamily="34" charset="-128"/>
              </a:rPr>
              <a:t>A6</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pPr>
              <a:tabLst>
                <a:tab pos="450850" algn="l"/>
                <a:tab pos="631825" algn="l"/>
              </a:tabLst>
            </a:pPr>
            <a:r>
              <a:rPr lang="ja-JP" altLang="en-US" sz="900" dirty="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材</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PU</a:t>
            </a:r>
            <a:r>
              <a:rPr lang="ja-JP" altLang="en-US" sz="900" b="0" i="0" dirty="0">
                <a:solidFill>
                  <a:srgbClr val="333333"/>
                </a:solidFill>
                <a:effectLst/>
                <a:latin typeface="-apple-system"/>
              </a:rPr>
              <a:t>・紙</a:t>
            </a:r>
            <a:endParaRPr lang="en-US" altLang="ja-JP" sz="900" b="0" i="0" dirty="0">
              <a:solidFill>
                <a:srgbClr val="333333"/>
              </a:solidFill>
              <a:effectLst/>
              <a:latin typeface="-apple-system"/>
            </a:endParaRPr>
          </a:p>
          <a:p>
            <a:pPr>
              <a:tabLst>
                <a:tab pos="450850" algn="l"/>
                <a:tab pos="631825"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143×99×19mm</a:t>
            </a:r>
          </a:p>
          <a:p>
            <a:pPr>
              <a:tabLst>
                <a:tab pos="450850" algn="l"/>
                <a:tab pos="631825" algn="l"/>
              </a:tabLst>
            </a:pPr>
            <a:r>
              <a:rPr lang="ja-JP" altLang="en-US" sz="900" spc="200" dirty="0">
                <a:latin typeface="Meiryo UI" panose="020B0604030504040204" pitchFamily="34" charset="-128"/>
                <a:ea typeface="Meiryo UI" panose="020B0604030504040204" pitchFamily="34" charset="-128"/>
              </a:rPr>
              <a:t>包　装</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ポリ入</a:t>
            </a:r>
            <a:endParaRPr lang="en-US" altLang="ja-JP" sz="900" b="0" i="0" dirty="0">
              <a:solidFill>
                <a:srgbClr val="333333"/>
              </a:solidFill>
              <a:effectLst/>
              <a:latin typeface="-apple-system"/>
            </a:endParaRPr>
          </a:p>
          <a:p>
            <a:pPr>
              <a:tabLst>
                <a:tab pos="450850" algn="l"/>
                <a:tab pos="631825" algn="l"/>
              </a:tabLst>
            </a:pPr>
            <a:r>
              <a:rPr lang="ja-JP" altLang="en-US" sz="900" spc="200" dirty="0">
                <a:latin typeface="Meiryo UI" panose="020B0604030504040204" pitchFamily="34" charset="-128"/>
                <a:ea typeface="Meiryo UI" panose="020B0604030504040204" pitchFamily="34" charset="-128"/>
              </a:rPr>
              <a:t>備　考</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ノート</a:t>
            </a:r>
            <a:r>
              <a:rPr lang="en-US" altLang="ja-JP" sz="900" b="0" i="0" dirty="0">
                <a:solidFill>
                  <a:srgbClr val="333333"/>
                </a:solidFill>
                <a:effectLst/>
                <a:latin typeface="-apple-system"/>
              </a:rPr>
              <a:t>96</a:t>
            </a:r>
            <a:r>
              <a:rPr lang="ja-JP" altLang="en-US" sz="900" b="0" i="0" dirty="0">
                <a:solidFill>
                  <a:srgbClr val="333333"/>
                </a:solidFill>
                <a:effectLst/>
                <a:latin typeface="-apple-system"/>
              </a:rPr>
              <a:t>枚</a:t>
            </a:r>
            <a:endParaRPr lang="en-US" altLang="ja-JP" sz="900" b="0" i="0" dirty="0">
              <a:solidFill>
                <a:srgbClr val="333333"/>
              </a:solidFill>
              <a:effectLst/>
              <a:latin typeface="-apple-system"/>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本革のような重厚感のあるハードカバーが印象的で格好良い</a:t>
            </a:r>
            <a:r>
              <a:rPr lang="en-US" altLang="ja-JP" sz="1600" b="0" i="0" dirty="0">
                <a:solidFill>
                  <a:srgbClr val="333333"/>
                </a:solidFill>
                <a:effectLst/>
                <a:latin typeface="-apple-system"/>
              </a:rPr>
              <a:t>A6</a:t>
            </a:r>
            <a:r>
              <a:rPr lang="ja-JP" altLang="en-US" sz="1600" b="0" i="0" dirty="0">
                <a:solidFill>
                  <a:srgbClr val="333333"/>
                </a:solidFill>
                <a:effectLst/>
                <a:latin typeface="-apple-system"/>
              </a:rPr>
              <a:t>サイズのノートです。型押しでオリジナル名入れも可能です記念品などにも最適。カラー展開はレッド、ブラック、ネイビーの</a:t>
            </a:r>
            <a:r>
              <a:rPr lang="en-US" altLang="ja-JP" sz="1600" b="0" i="0" dirty="0">
                <a:solidFill>
                  <a:srgbClr val="333333"/>
                </a:solidFill>
                <a:effectLst/>
                <a:latin typeface="-apple-system"/>
              </a:rPr>
              <a:t>3</a:t>
            </a:r>
            <a:r>
              <a:rPr lang="ja-JP" altLang="en-US" sz="1600" b="0" i="0" dirty="0">
                <a:solidFill>
                  <a:srgbClr val="333333"/>
                </a:solidFill>
                <a:effectLst/>
                <a:latin typeface="-apple-system"/>
              </a:rPr>
              <a:t>色。</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6" name="図 45">
            <a:extLst>
              <a:ext uri="{FF2B5EF4-FFF2-40B4-BE49-F238E27FC236}">
                <a16:creationId xmlns:a16="http://schemas.microsoft.com/office/drawing/2014/main" id="{4A46F78F-84F6-B647-9522-0F50BCDC95A1}"/>
              </a:ext>
            </a:extLst>
          </p:cNvPr>
          <p:cNvPicPr>
            <a:picLocks noChangeAspect="1"/>
          </p:cNvPicPr>
          <p:nvPr/>
        </p:nvPicPr>
        <p:blipFill>
          <a:blip r:embed="rId5"/>
          <a:srcRect/>
          <a:stretch/>
        </p:blipFill>
        <p:spPr>
          <a:xfrm>
            <a:off x="905769" y="1635301"/>
            <a:ext cx="3174086" cy="3174086"/>
          </a:xfrm>
          <a:prstGeom prst="rect">
            <a:avLst/>
          </a:prstGeom>
        </p:spPr>
      </p:pic>
    </p:spTree>
    <p:extLst>
      <p:ext uri="{BB962C8B-B14F-4D97-AF65-F5344CB8AC3E}">
        <p14:creationId xmlns:p14="http://schemas.microsoft.com/office/powerpoint/2010/main" val="6797114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レザー調エコポーチ</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371513"/>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サイズ：約</a:t>
            </a:r>
            <a:r>
              <a:rPr lang="en-US" altLang="ja-JP" sz="900" dirty="0">
                <a:latin typeface="Meiryo UI" panose="020B0604030504040204" pitchFamily="34" charset="-128"/>
                <a:ea typeface="Meiryo UI" panose="020B0604030504040204" pitchFamily="34" charset="-128"/>
              </a:rPr>
              <a:t>W170×D52×H100mm</a:t>
            </a:r>
          </a:p>
          <a:p>
            <a:r>
              <a:rPr lang="ja-JP" altLang="en-US" sz="900" dirty="0">
                <a:latin typeface="Meiryo UI" panose="020B0604030504040204" pitchFamily="34" charset="-128"/>
                <a:ea typeface="Meiryo UI" panose="020B0604030504040204" pitchFamily="34" charset="-128"/>
              </a:rPr>
              <a:t>重量：約</a:t>
            </a:r>
            <a:r>
              <a:rPr lang="en-US" altLang="ja-JP" sz="900" dirty="0">
                <a:latin typeface="Meiryo UI" panose="020B0604030504040204" pitchFamily="34" charset="-128"/>
                <a:ea typeface="Meiryo UI" panose="020B0604030504040204" pitchFamily="34" charset="-128"/>
              </a:rPr>
              <a:t>30g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7919"/>
          </a:xfrm>
          <a:prstGeom prst="rect">
            <a:avLst/>
          </a:prstGeom>
          <a:noFill/>
        </p:spPr>
        <p:txBody>
          <a:bodyPr wrap="square" lIns="0" tIns="46800" rIns="0" spcCol="360000" rtlCol="0">
            <a:spAutoFit/>
          </a:bodyPr>
          <a:lstStyle/>
          <a:p>
            <a:pPr algn="just">
              <a:lnSpc>
                <a:spcPts val="2400"/>
              </a:lnSpc>
            </a:pPr>
            <a:r>
              <a:rPr lang="ja-JP" altLang="en-US" sz="1600" dirty="0"/>
              <a:t>再生素材を使った環境に優しいレザー調のエコポーチ。ミニサイズながら底マチが広く収納力充分。コスメ類・モバイルバッテリー・アダプターなど色々収納できます。物販・販促用におススメです。 </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025" name="図 1024">
            <a:extLst>
              <a:ext uri="{FF2B5EF4-FFF2-40B4-BE49-F238E27FC236}">
                <a16:creationId xmlns:a16="http://schemas.microsoft.com/office/drawing/2014/main" id="{F56744A6-F74F-CA8D-3760-4AB0D7033ABF}"/>
              </a:ext>
            </a:extLst>
          </p:cNvPr>
          <p:cNvPicPr>
            <a:picLocks noChangeAspect="1"/>
          </p:cNvPicPr>
          <p:nvPr/>
        </p:nvPicPr>
        <p:blipFill>
          <a:blip r:embed="rId5"/>
          <a:stretch>
            <a:fillRect/>
          </a:stretch>
        </p:blipFill>
        <p:spPr>
          <a:xfrm>
            <a:off x="697894" y="1354242"/>
            <a:ext cx="3665373" cy="3665373"/>
          </a:xfrm>
          <a:prstGeom prst="rect">
            <a:avLst/>
          </a:prstGeom>
        </p:spPr>
      </p:pic>
    </p:spTree>
    <p:extLst>
      <p:ext uri="{BB962C8B-B14F-4D97-AF65-F5344CB8AC3E}">
        <p14:creationId xmlns:p14="http://schemas.microsoft.com/office/powerpoint/2010/main" val="40282386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名刺カードケース</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pPr>
              <a:tabLst>
                <a:tab pos="450850" algn="l"/>
                <a:tab pos="631825" algn="l"/>
              </a:tabLst>
            </a:pPr>
            <a:r>
              <a:rPr lang="ja-JP" altLang="en-US" sz="900" dirty="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材</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PU</a:t>
            </a:r>
            <a:r>
              <a:rPr lang="ja-JP" altLang="en-US" sz="900" b="0" i="0" dirty="0">
                <a:solidFill>
                  <a:srgbClr val="333333"/>
                </a:solidFill>
                <a:effectLst/>
                <a:latin typeface="-apple-system"/>
              </a:rPr>
              <a:t>・磁石</a:t>
            </a:r>
            <a:endParaRPr lang="en-US" altLang="ja-JP" sz="900" b="0" i="0" dirty="0">
              <a:solidFill>
                <a:srgbClr val="333333"/>
              </a:solidFill>
              <a:effectLst/>
              <a:latin typeface="-apple-system"/>
            </a:endParaRPr>
          </a:p>
          <a:p>
            <a:pPr>
              <a:tabLst>
                <a:tab pos="450850" algn="l"/>
                <a:tab pos="631825"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72×110×12mm</a:t>
            </a:r>
          </a:p>
          <a:p>
            <a:pPr>
              <a:tabLst>
                <a:tab pos="450850" algn="l"/>
                <a:tab pos="631825" algn="l"/>
              </a:tabLst>
            </a:pPr>
            <a:r>
              <a:rPr lang="ja-JP" altLang="en-US" sz="900" spc="200" dirty="0">
                <a:latin typeface="Meiryo UI" panose="020B0604030504040204" pitchFamily="34" charset="-128"/>
                <a:ea typeface="Meiryo UI" panose="020B0604030504040204" pitchFamily="34" charset="-128"/>
              </a:rPr>
              <a:t>包　装</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台紙付ポリ入</a:t>
            </a:r>
            <a:endParaRPr lang="en-US" altLang="ja-JP" sz="900" b="0" i="0" dirty="0">
              <a:solidFill>
                <a:srgbClr val="333333"/>
              </a:solidFill>
              <a:effectLst/>
              <a:latin typeface="-apple-system"/>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マグネット式ですので開閉がとっても便利で、見た目もシンプルなためビジネスシーンでも大活躍できる名刺カードケースです。名入れも可能ですのでオリジナルグッズ用にもおすすめです。</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B644C3BC-8091-2549-99F0-0B774C7FCC17}"/>
              </a:ext>
            </a:extLst>
          </p:cNvPr>
          <p:cNvPicPr>
            <a:picLocks noChangeAspect="1"/>
          </p:cNvPicPr>
          <p:nvPr/>
        </p:nvPicPr>
        <p:blipFill>
          <a:blip r:embed="rId5"/>
          <a:stretch>
            <a:fillRect/>
          </a:stretch>
        </p:blipFill>
        <p:spPr>
          <a:xfrm>
            <a:off x="654998" y="1418214"/>
            <a:ext cx="3553834" cy="3553834"/>
          </a:xfrm>
          <a:prstGeom prst="rect">
            <a:avLst/>
          </a:prstGeom>
        </p:spPr>
      </p:pic>
    </p:spTree>
    <p:extLst>
      <p:ext uri="{BB962C8B-B14F-4D97-AF65-F5344CB8AC3E}">
        <p14:creationId xmlns:p14="http://schemas.microsoft.com/office/powerpoint/2010/main" val="4621340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テントクロス 折りたたみトート</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1" y="5252121"/>
            <a:ext cx="4140913" cy="510012"/>
          </a:xfrm>
          <a:prstGeom prst="rect">
            <a:avLst/>
          </a:prstGeom>
          <a:noFill/>
        </p:spPr>
        <p:txBody>
          <a:bodyPr wrap="square" lIns="90000" tIns="46800" rIns="0" bIns="46800" rtlCol="0">
            <a:spAutoFit/>
          </a:bodyPr>
          <a:lstStyle/>
          <a:p>
            <a:pPr>
              <a:tabLst>
                <a:tab pos="542925" algn="l"/>
                <a:tab pos="715963" algn="l"/>
              </a:tabLst>
            </a:pPr>
            <a:r>
              <a:rPr lang="ja-JP" altLang="en-US" sz="900" spc="200" dirty="0">
                <a:latin typeface="Meiryo UI" panose="020B0604030504040204" pitchFamily="34" charset="-128"/>
                <a:ea typeface="Meiryo UI" panose="020B0604030504040204" pitchFamily="34" charset="-128"/>
              </a:rPr>
              <a:t>素　材</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ポリエステル</a:t>
            </a:r>
            <a:endParaRPr lang="en-US" altLang="ja-JP" sz="900" b="0" i="0" dirty="0">
              <a:solidFill>
                <a:srgbClr val="333333"/>
              </a:solidFill>
              <a:effectLst/>
              <a:latin typeface="-apple-system"/>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zh-CN" altLang="en-US" sz="900" b="0" i="0" dirty="0">
                <a:solidFill>
                  <a:srgbClr val="333333"/>
                </a:solidFill>
                <a:effectLst/>
                <a:latin typeface="-apple-system"/>
              </a:rPr>
              <a:t>縦</a:t>
            </a:r>
            <a:r>
              <a:rPr lang="en-US" altLang="zh-CN" sz="900" b="0" i="0" dirty="0">
                <a:solidFill>
                  <a:srgbClr val="333333"/>
                </a:solidFill>
                <a:effectLst/>
                <a:latin typeface="-apple-system"/>
              </a:rPr>
              <a:t>620×</a:t>
            </a:r>
            <a:r>
              <a:rPr lang="zh-CN" altLang="en-US" sz="900" b="0" i="0" dirty="0">
                <a:solidFill>
                  <a:srgbClr val="333333"/>
                </a:solidFill>
                <a:effectLst/>
                <a:latin typeface="-apple-system"/>
              </a:rPr>
              <a:t>横</a:t>
            </a:r>
            <a:r>
              <a:rPr lang="en-US" altLang="zh-CN" sz="900" b="0" i="0" dirty="0">
                <a:solidFill>
                  <a:srgbClr val="333333"/>
                </a:solidFill>
                <a:effectLst/>
                <a:latin typeface="-apple-system"/>
              </a:rPr>
              <a:t>380×</a:t>
            </a:r>
            <a:r>
              <a:rPr lang="zh-CN" altLang="en-US" sz="900" b="0" i="0" dirty="0">
                <a:solidFill>
                  <a:srgbClr val="333333"/>
                </a:solidFill>
                <a:effectLst/>
                <a:latin typeface="-apple-system"/>
              </a:rPr>
              <a:t>奥行</a:t>
            </a:r>
            <a:r>
              <a:rPr lang="en-US" altLang="zh-CN" sz="900" b="0" i="0" dirty="0">
                <a:solidFill>
                  <a:srgbClr val="333333"/>
                </a:solidFill>
                <a:effectLst/>
                <a:latin typeface="-apple-system"/>
              </a:rPr>
              <a:t>2mm</a:t>
            </a:r>
            <a:endParaRPr lang="en-US" altLang="ja-JP" sz="900" b="0" i="0" dirty="0">
              <a:solidFill>
                <a:srgbClr val="333333"/>
              </a:solidFill>
              <a:effectLst/>
              <a:latin typeface="-apple-system"/>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包　装</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台紙、</a:t>
            </a:r>
            <a:r>
              <a:rPr lang="en-US" altLang="ja-JP" sz="900" b="0" i="0" dirty="0">
                <a:solidFill>
                  <a:srgbClr val="333333"/>
                </a:solidFill>
                <a:effectLst/>
                <a:latin typeface="-apple-system"/>
              </a:rPr>
              <a:t>PP</a:t>
            </a:r>
            <a:r>
              <a:rPr lang="ja-JP" altLang="en-US" sz="900" b="0" i="0" dirty="0">
                <a:solidFill>
                  <a:srgbClr val="333333"/>
                </a:solidFill>
                <a:effectLst/>
                <a:latin typeface="-apple-system"/>
              </a:rPr>
              <a:t>袋入</a:t>
            </a:r>
            <a:endParaRPr lang="en-US" altLang="ja-JP" sz="900" b="0" i="0" dirty="0">
              <a:solidFill>
                <a:srgbClr val="333333"/>
              </a:solidFill>
              <a:effectLst/>
              <a:latin typeface="-apple-system"/>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耐久性に優れたテント生地を使用した、シンプルな見た目がお洒落なトートです。内ポケットにコンパクトに畳んで収納が可能なため携帯性も抜群。オリジナル名入れも可能な商品です。</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6" name="図 45">
            <a:extLst>
              <a:ext uri="{FF2B5EF4-FFF2-40B4-BE49-F238E27FC236}">
                <a16:creationId xmlns:a16="http://schemas.microsoft.com/office/drawing/2014/main" id="{4A46F78F-84F6-B647-9522-0F50BCDC95A1}"/>
              </a:ext>
            </a:extLst>
          </p:cNvPr>
          <p:cNvPicPr>
            <a:picLocks noChangeAspect="1"/>
          </p:cNvPicPr>
          <p:nvPr/>
        </p:nvPicPr>
        <p:blipFill>
          <a:blip r:embed="rId5"/>
          <a:srcRect/>
          <a:stretch/>
        </p:blipFill>
        <p:spPr>
          <a:xfrm>
            <a:off x="905769" y="1635301"/>
            <a:ext cx="3174086" cy="3174086"/>
          </a:xfrm>
          <a:prstGeom prst="rect">
            <a:avLst/>
          </a:prstGeom>
        </p:spPr>
      </p:pic>
    </p:spTree>
    <p:extLst>
      <p:ext uri="{BB962C8B-B14F-4D97-AF65-F5344CB8AC3E}">
        <p14:creationId xmlns:p14="http://schemas.microsoft.com/office/powerpoint/2010/main" val="42186687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マルチガジェットクリーナー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カラー展開：全</a:t>
            </a:r>
            <a:r>
              <a:rPr lang="en-US" altLang="ja-JP" sz="900" dirty="0">
                <a:latin typeface="Meiryo UI" panose="020B0604030504040204" pitchFamily="34" charset="-128"/>
                <a:ea typeface="Meiryo UI" panose="020B0604030504040204" pitchFamily="34" charset="-128"/>
              </a:rPr>
              <a:t>3</a:t>
            </a:r>
            <a:r>
              <a:rPr lang="ja-JP" altLang="en-US" sz="900" dirty="0">
                <a:latin typeface="Meiryo UI" panose="020B0604030504040204" pitchFamily="34" charset="-128"/>
                <a:ea typeface="Meiryo UI" panose="020B0604030504040204" pitchFamily="34" charset="-128"/>
              </a:rPr>
              <a:t>色</a:t>
            </a:r>
          </a:p>
          <a:p>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ABS</a:t>
            </a:r>
            <a:r>
              <a:rPr lang="ja-JP" altLang="en-US" sz="900" dirty="0">
                <a:latin typeface="Meiryo UI" panose="020B0604030504040204" pitchFamily="34" charset="-128"/>
                <a:ea typeface="Meiryo UI" panose="020B0604030504040204" pitchFamily="34" charset="-128"/>
              </a:rPr>
              <a:t>他</a:t>
            </a:r>
          </a:p>
          <a:p>
            <a:r>
              <a:rPr lang="ja-JP" altLang="en-US" sz="900" dirty="0">
                <a:latin typeface="Meiryo UI" panose="020B0604030504040204" pitchFamily="34" charset="-128"/>
                <a:ea typeface="Meiryo UI" panose="020B0604030504040204" pitchFamily="34" charset="-128"/>
              </a:rPr>
              <a:t>サイズ：縦</a:t>
            </a:r>
            <a:r>
              <a:rPr lang="en-US" altLang="ja-JP" sz="900" dirty="0">
                <a:latin typeface="Meiryo UI" panose="020B0604030504040204" pitchFamily="34" charset="-128"/>
                <a:ea typeface="Meiryo UI" panose="020B0604030504040204" pitchFamily="34" charset="-128"/>
              </a:rPr>
              <a:t>110×</a:t>
            </a:r>
            <a:r>
              <a:rPr lang="ja-JP" altLang="en-US" sz="900" dirty="0">
                <a:latin typeface="Meiryo UI" panose="020B0604030504040204" pitchFamily="34" charset="-128"/>
                <a:ea typeface="Meiryo UI" panose="020B0604030504040204" pitchFamily="34" charset="-128"/>
              </a:rPr>
              <a:t>横</a:t>
            </a:r>
            <a:r>
              <a:rPr lang="en-US" altLang="ja-JP" sz="900" dirty="0">
                <a:latin typeface="Meiryo UI" panose="020B0604030504040204" pitchFamily="34" charset="-128"/>
                <a:ea typeface="Meiryo UI" panose="020B0604030504040204" pitchFamily="34" charset="-128"/>
              </a:rPr>
              <a:t>23×</a:t>
            </a:r>
            <a:r>
              <a:rPr lang="ja-JP" altLang="en-US" sz="900" dirty="0">
                <a:latin typeface="Meiryo UI" panose="020B0604030504040204" pitchFamily="34" charset="-128"/>
                <a:ea typeface="Meiryo UI" panose="020B0604030504040204" pitchFamily="34" charset="-128"/>
              </a:rPr>
              <a:t>高</a:t>
            </a:r>
            <a:r>
              <a:rPr lang="en-US" altLang="ja-JP" sz="900" dirty="0">
                <a:latin typeface="Meiryo UI" panose="020B0604030504040204" pitchFamily="34" charset="-128"/>
                <a:ea typeface="Meiryo UI" panose="020B0604030504040204" pitchFamily="34" charset="-128"/>
              </a:rPr>
              <a:t>13(</a:t>
            </a:r>
            <a:r>
              <a:rPr lang="ja-JP" altLang="en-US" sz="900" dirty="0">
                <a:latin typeface="Meiryo UI" panose="020B0604030504040204" pitchFamily="34" charset="-128"/>
                <a:ea typeface="Meiryo UI" panose="020B0604030504040204" pitchFamily="34" charset="-128"/>
              </a:rPr>
              <a:t>ｍｍ</a:t>
            </a:r>
            <a:r>
              <a:rPr lang="en-US" altLang="ja-JP" sz="900" dirty="0">
                <a:latin typeface="Meiryo UI" panose="020B0604030504040204" pitchFamily="34" charset="-128"/>
                <a:ea typeface="Meiryo UI" panose="020B0604030504040204" pitchFamily="34" charset="-128"/>
              </a:rPr>
              <a:t>)</a:t>
            </a:r>
          </a:p>
          <a:p>
            <a:r>
              <a:rPr lang="ja-JP" altLang="en-US" sz="900" dirty="0">
                <a:latin typeface="Meiryo UI" panose="020B0604030504040204" pitchFamily="34" charset="-128"/>
                <a:ea typeface="Meiryo UI" panose="020B0604030504040204" pitchFamily="34" charset="-128"/>
              </a:rPr>
              <a:t>包装：化粧箱入</a:t>
            </a:r>
          </a:p>
          <a:p>
            <a:r>
              <a:rPr lang="ja-JP" altLang="en-US" sz="900" dirty="0">
                <a:latin typeface="Meiryo UI" panose="020B0604030504040204" pitchFamily="34" charset="-128"/>
                <a:ea typeface="Meiryo UI" panose="020B0604030504040204" pitchFamily="34" charset="-128"/>
              </a:rPr>
              <a:t>備考：</a:t>
            </a:r>
            <a:r>
              <a:rPr lang="en-US" altLang="ja-JP" sz="900" dirty="0">
                <a:latin typeface="Meiryo UI" panose="020B0604030504040204" pitchFamily="34" charset="-128"/>
                <a:ea typeface="Meiryo UI" panose="020B0604030504040204" pitchFamily="34" charset="-128"/>
              </a:rPr>
              <a:t>300</a:t>
            </a:r>
            <a:r>
              <a:rPr lang="ja-JP" altLang="en-US" sz="900" dirty="0">
                <a:latin typeface="Meiryo UI" panose="020B0604030504040204" pitchFamily="34" charset="-128"/>
                <a:ea typeface="Meiryo UI" panose="020B0604030504040204" pitchFamily="34" charset="-128"/>
              </a:rPr>
              <a:t>個以上元払いサービス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7919"/>
          </a:xfrm>
          <a:prstGeom prst="rect">
            <a:avLst/>
          </a:prstGeom>
          <a:noFill/>
        </p:spPr>
        <p:txBody>
          <a:bodyPr wrap="square" lIns="0" tIns="46800" rIns="0" spcCol="360000" rtlCol="0">
            <a:spAutoFit/>
          </a:bodyPr>
          <a:lstStyle/>
          <a:p>
            <a:pPr algn="just">
              <a:lnSpc>
                <a:spcPts val="2400"/>
              </a:lnSpc>
            </a:pPr>
            <a:r>
              <a:rPr lang="ja-JP" altLang="en-US" sz="1600" dirty="0"/>
              <a:t>クリーニングブラシ、ミニブラシ、金属スティック、スポンジと、</a:t>
            </a:r>
            <a:r>
              <a:rPr lang="en-US" altLang="ja-JP" sz="1600" dirty="0"/>
              <a:t>4</a:t>
            </a:r>
            <a:r>
              <a:rPr lang="ja-JP" altLang="en-US" sz="1600" dirty="0"/>
              <a:t>つのクリーナー機能がこれ</a:t>
            </a:r>
            <a:r>
              <a:rPr lang="en-US" altLang="ja-JP" sz="1600" dirty="0"/>
              <a:t>1</a:t>
            </a:r>
            <a:r>
              <a:rPr lang="ja-JP" altLang="en-US" sz="1600" dirty="0"/>
              <a:t>本に収まっており、スマホや周辺機器のお手入れに非常に役立つガジェットクリーナーです。 </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64" name="図 63">
            <a:extLst>
              <a:ext uri="{FF2B5EF4-FFF2-40B4-BE49-F238E27FC236}">
                <a16:creationId xmlns:a16="http://schemas.microsoft.com/office/drawing/2014/main" id="{B5E9A1CD-DD6D-219A-3091-F8F68E810565}"/>
              </a:ext>
            </a:extLst>
          </p:cNvPr>
          <p:cNvPicPr>
            <a:picLocks noChangeAspect="1"/>
          </p:cNvPicPr>
          <p:nvPr/>
        </p:nvPicPr>
        <p:blipFill>
          <a:blip r:embed="rId5"/>
          <a:stretch>
            <a:fillRect/>
          </a:stretch>
        </p:blipFill>
        <p:spPr>
          <a:xfrm>
            <a:off x="783332" y="1440075"/>
            <a:ext cx="3560089" cy="3560089"/>
          </a:xfrm>
          <a:prstGeom prst="rect">
            <a:avLst/>
          </a:prstGeom>
        </p:spPr>
      </p:pic>
    </p:spTree>
    <p:extLst>
      <p:ext uri="{BB962C8B-B14F-4D97-AF65-F5344CB8AC3E}">
        <p14:creationId xmlns:p14="http://schemas.microsoft.com/office/powerpoint/2010/main" val="1058901411"/>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976</TotalTime>
  <Words>2562</Words>
  <Application>Microsoft Office PowerPoint</Application>
  <PresentationFormat>画面に合わせる (4:3)</PresentationFormat>
  <Paragraphs>441</Paragraphs>
  <Slides>32</Slides>
  <Notes>32</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32</vt:i4>
      </vt:variant>
    </vt:vector>
  </HeadingPairs>
  <TitlesOfParts>
    <vt:vector size="39" baseType="lpstr">
      <vt:lpstr>-apple-system</vt:lpstr>
      <vt:lpstr>Meiryo UI</vt:lpstr>
      <vt:lpstr>游ゴシック</vt:lpstr>
      <vt:lpstr>Arial</vt:lpstr>
      <vt:lpstr>Calibri</vt:lpstr>
      <vt:lpstr>Calibri Light</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259</cp:revision>
  <cp:lastPrinted>2021-07-20T08:57:41Z</cp:lastPrinted>
  <dcterms:created xsi:type="dcterms:W3CDTF">2021-06-21T09:41:39Z</dcterms:created>
  <dcterms:modified xsi:type="dcterms:W3CDTF">2025-02-27T08:13:05Z</dcterms:modified>
</cp:coreProperties>
</file>