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6" r:id="rId3"/>
  </p:sldMasterIdLst>
  <p:notesMasterIdLst>
    <p:notesMasterId r:id="rId36"/>
  </p:notesMasterIdLst>
  <p:sldIdLst>
    <p:sldId id="285" r:id="rId4"/>
    <p:sldId id="264" r:id="rId5"/>
    <p:sldId id="265" r:id="rId6"/>
    <p:sldId id="263" r:id="rId7"/>
    <p:sldId id="259" r:id="rId8"/>
    <p:sldId id="270" r:id="rId9"/>
    <p:sldId id="262" r:id="rId10"/>
    <p:sldId id="256" r:id="rId11"/>
    <p:sldId id="271" r:id="rId12"/>
    <p:sldId id="277" r:id="rId13"/>
    <p:sldId id="280" r:id="rId14"/>
    <p:sldId id="276" r:id="rId15"/>
    <p:sldId id="261" r:id="rId16"/>
    <p:sldId id="258" r:id="rId17"/>
    <p:sldId id="274" r:id="rId18"/>
    <p:sldId id="287" r:id="rId19"/>
    <p:sldId id="281" r:id="rId20"/>
    <p:sldId id="283" r:id="rId21"/>
    <p:sldId id="267" r:id="rId22"/>
    <p:sldId id="260" r:id="rId23"/>
    <p:sldId id="257" r:id="rId24"/>
    <p:sldId id="272" r:id="rId25"/>
    <p:sldId id="286" r:id="rId26"/>
    <p:sldId id="269" r:id="rId27"/>
    <p:sldId id="278" r:id="rId28"/>
    <p:sldId id="288" r:id="rId29"/>
    <p:sldId id="289" r:id="rId30"/>
    <p:sldId id="290" r:id="rId31"/>
    <p:sldId id="291" r:id="rId32"/>
    <p:sldId id="292" r:id="rId33"/>
    <p:sldId id="293" r:id="rId34"/>
    <p:sldId id="294"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69" autoAdjust="0"/>
    <p:restoredTop sz="94656"/>
  </p:normalViewPr>
  <p:slideViewPr>
    <p:cSldViewPr snapToGrid="0" snapToObjects="1">
      <p:cViewPr varScale="1">
        <p:scale>
          <a:sx n="70" d="100"/>
          <a:sy n="70" d="100"/>
        </p:scale>
        <p:origin x="342" y="47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3213" cy="3084513"/>
          </a:xfrm>
          <a:prstGeom prst="rect">
            <a:avLst/>
          </a:prstGeom>
          <a:ln w="0">
            <a:noFill/>
          </a:ln>
        </p:spPr>
      </p:sp>
      <p:sp>
        <p:nvSpPr>
          <p:cNvPr id="7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0720" cy="45756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5FB0C-76B9-443E-AFA9-9495D5FBF657}"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23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88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855448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p:nvPr>
        </p:nvSpPr>
        <p:spPr>
          <a:xfrm>
            <a:off x="457200" y="1604520"/>
            <a:ext cx="822888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7500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414684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376336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85800" y="1122480"/>
            <a:ext cx="77713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551051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4466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67735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752730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p:nvPr>
        </p:nvSpPr>
        <p:spPr>
          <a:xfrm>
            <a:off x="457200" y="160452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232891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360444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01372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5044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925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593766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244486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19246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191236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684833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42401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4566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971459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418430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156348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778139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628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正方形/長方形 7"/>
          <p:cNvSpPr/>
          <p:nvPr/>
        </p:nvSpPr>
        <p:spPr>
          <a:xfrm>
            <a:off x="279360" y="1295280"/>
            <a:ext cx="4470480" cy="508068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040" cy="60228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
        <p:nvSpPr>
          <p:cNvPr id="3" name="PlaceHolder 2"/>
          <p:cNvSpPr>
            <a:spLocks noGrp="1"/>
          </p:cNvSpPr>
          <p:nvPr>
            <p:ph type="body"/>
          </p:nvPr>
        </p:nvSpPr>
        <p:spPr>
          <a:xfrm>
            <a:off x="457200" y="1604520"/>
            <a:ext cx="82288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1800" b="0" strike="noStrike" spc="-1">
                <a:latin typeface="Arial"/>
              </a:rPr>
              <a:t>クリックしてアウトラインのテキストを編集</a:t>
            </a:r>
            <a:endParaRPr lang="en-US" sz="1800" b="0" strike="noStrike" spc="-1">
              <a:latin typeface="Arial"/>
            </a:endParaRPr>
          </a:p>
          <a:p>
            <a:pPr marL="864000" lvl="1" indent="-324000">
              <a:spcBef>
                <a:spcPts val="1134"/>
              </a:spcBef>
              <a:buClr>
                <a:srgbClr val="000000"/>
              </a:buClr>
              <a:buSzPct val="75000"/>
              <a:buFont typeface="Symbol" charset="2"/>
              <a:buChar char=""/>
            </a:pPr>
            <a:r>
              <a:rPr lang="en-US" sz="1800" b="0" strike="noStrike" spc="-1">
                <a:latin typeface="Arial"/>
              </a:rPr>
              <a:t>2</a:t>
            </a:r>
            <a:r>
              <a:rPr lang="ja-JP" sz="1800" b="0" strike="noStrike" spc="-1">
                <a:latin typeface="Arial"/>
              </a:rPr>
              <a:t>レベル目のアウトライン</a:t>
            </a:r>
            <a:endParaRPr lang="en-US" sz="1800" b="0" strike="noStrike" spc="-1">
              <a:latin typeface="Arial"/>
            </a:endParaRPr>
          </a:p>
          <a:p>
            <a:pPr marL="1296000" lvl="2" indent="-288000">
              <a:spcBef>
                <a:spcPts val="850"/>
              </a:spcBef>
              <a:buClr>
                <a:srgbClr val="000000"/>
              </a:buClr>
              <a:buSzPct val="45000"/>
              <a:buFont typeface="Wingdings" charset="2"/>
              <a:buChar char=""/>
            </a:pPr>
            <a:r>
              <a:rPr lang="en-US" sz="1800" b="0" strike="noStrike" spc="-1">
                <a:latin typeface="Arial"/>
              </a:rPr>
              <a:t>3</a:t>
            </a:r>
            <a:r>
              <a:rPr lang="ja-JP" sz="1800" b="0" strike="noStrike" spc="-1">
                <a:latin typeface="Arial"/>
              </a:rPr>
              <a:t>レベル目のアウトライン</a:t>
            </a:r>
            <a:endParaRPr lang="en-US" sz="1800" b="0" strike="noStrike" spc="-1">
              <a:latin typeface="Arial"/>
            </a:endParaRPr>
          </a:p>
          <a:p>
            <a:pPr marL="1728000" lvl="3" indent="-216000">
              <a:spcBef>
                <a:spcPts val="567"/>
              </a:spcBef>
              <a:buClr>
                <a:srgbClr val="000000"/>
              </a:buClr>
              <a:buSzPct val="75000"/>
              <a:buFont typeface="Symbol" charset="2"/>
              <a:buChar char=""/>
            </a:pPr>
            <a:r>
              <a:rPr lang="en-US" sz="1800" b="0" strike="noStrike" spc="-1">
                <a:latin typeface="Arial"/>
              </a:rPr>
              <a:t>4</a:t>
            </a:r>
            <a:r>
              <a:rPr lang="ja-JP" sz="1800" b="0" strike="noStrike" spc="-1">
                <a:latin typeface="Arial"/>
              </a:rPr>
              <a:t>レベル目のアウトライン</a:t>
            </a:r>
            <a:endParaRPr lang="en-US" sz="1800" b="0" strike="noStrike" spc="-1">
              <a:latin typeface="Arial"/>
            </a:endParaRPr>
          </a:p>
          <a:p>
            <a:pPr marL="2160000" lvl="4" indent="-216000">
              <a:spcBef>
                <a:spcPts val="283"/>
              </a:spcBef>
              <a:buClr>
                <a:srgbClr val="000000"/>
              </a:buClr>
              <a:buSzPct val="45000"/>
              <a:buFont typeface="Wingdings" charset="2"/>
              <a:buChar char=""/>
            </a:pPr>
            <a:r>
              <a:rPr lang="en-US" sz="1800" b="0" strike="noStrike" spc="-1">
                <a:latin typeface="Arial"/>
              </a:rPr>
              <a:t>5</a:t>
            </a:r>
            <a:r>
              <a:rPr lang="ja-JP" sz="1800" b="0" strike="noStrike" spc="-1">
                <a:latin typeface="Arial"/>
              </a:rPr>
              <a:t>レベル目のアウトライン</a:t>
            </a:r>
            <a:endParaRPr lang="en-US" sz="1800" b="0" strike="noStrike" spc="-1">
              <a:latin typeface="Arial"/>
            </a:endParaRPr>
          </a:p>
          <a:p>
            <a:pPr marL="2592000" lvl="5" indent="-216000">
              <a:spcBef>
                <a:spcPts val="283"/>
              </a:spcBef>
              <a:buClr>
                <a:srgbClr val="000000"/>
              </a:buClr>
              <a:buSzPct val="45000"/>
              <a:buFont typeface="Wingdings" charset="2"/>
              <a:buChar char=""/>
            </a:pPr>
            <a:r>
              <a:rPr lang="en-US" sz="1800" b="0" strike="noStrike" spc="-1">
                <a:latin typeface="Arial"/>
              </a:rPr>
              <a:t>6</a:t>
            </a:r>
            <a:r>
              <a:rPr lang="ja-JP" sz="1800" b="0" strike="noStrike" spc="-1">
                <a:latin typeface="Arial"/>
              </a:rPr>
              <a:t>レベル目のアウトライン</a:t>
            </a:r>
            <a:endParaRPr lang="en-US" sz="1800" b="0" strike="noStrike" spc="-1">
              <a:latin typeface="Arial"/>
            </a:endParaRPr>
          </a:p>
          <a:p>
            <a:pPr marL="3024000" lvl="6" indent="-216000">
              <a:spcBef>
                <a:spcPts val="283"/>
              </a:spcBef>
              <a:buClr>
                <a:srgbClr val="000000"/>
              </a:buClr>
              <a:buSzPct val="45000"/>
              <a:buFont typeface="Wingdings" charset="2"/>
              <a:buChar char=""/>
            </a:pPr>
            <a:r>
              <a:rPr lang="en-US" sz="1800" b="0" strike="noStrike" spc="-1">
                <a:latin typeface="Arial"/>
              </a:rPr>
              <a:t>7</a:t>
            </a:r>
            <a:r>
              <a:rPr lang="ja-JP" sz="1800" b="0" strike="noStrike" spc="-1">
                <a:latin typeface="Arial"/>
              </a:rPr>
              <a:t>レベル目のアウトライン</a:t>
            </a:r>
            <a:endParaRPr lang="en-US" sz="1800" b="0" strike="noStrike" spc="-1">
              <a:latin typeface="Arial"/>
            </a:endParaRPr>
          </a:p>
        </p:txBody>
      </p:sp>
    </p:spTree>
    <p:extLst>
      <p:ext uri="{BB962C8B-B14F-4D97-AF65-F5344CB8AC3E}">
        <p14:creationId xmlns:p14="http://schemas.microsoft.com/office/powerpoint/2010/main" val="1853849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Tree>
    <p:extLst>
      <p:ext uri="{BB962C8B-B14F-4D97-AF65-F5344CB8AC3E}">
        <p14:creationId xmlns:p14="http://schemas.microsoft.com/office/powerpoint/2010/main" val="39016731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37.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37.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37.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7.xml"/><Relationship Id="rId5" Type="http://schemas.openxmlformats.org/officeDocument/2006/relationships/image" Target="../media/image31.bmp"/><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37.xml"/><Relationship Id="rId5" Type="http://schemas.openxmlformats.org/officeDocument/2006/relationships/image" Target="../media/image32.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image" Target="../media/image3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37.xml"/><Relationship Id="rId5" Type="http://schemas.openxmlformats.org/officeDocument/2006/relationships/image" Target="../media/image34.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37.xml"/><Relationship Id="rId5" Type="http://schemas.openxmlformats.org/officeDocument/2006/relationships/image" Target="../media/image36.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バンブータンブラー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材：バンブーファイバー、コーンパウダー、メラミン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φ78×94</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90℃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軽くて割れにくいバンブー素材を使ったシンプルな</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タンブラーです。マットな質感はどんな名入れデザインとも相性が良いため、様々なイベントやキャンペーンの販促用におすすめです！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3E1AB08D-2128-2D47-B54D-2EE49FA31C3F}"/>
              </a:ext>
            </a:extLst>
          </p:cNvPr>
          <p:cNvPicPr>
            <a:picLocks noChangeAspect="1"/>
          </p:cNvPicPr>
          <p:nvPr/>
        </p:nvPicPr>
        <p:blipFill>
          <a:blip r:embed="rId5"/>
          <a:stretch>
            <a:fillRect/>
          </a:stretch>
        </p:blipFill>
        <p:spPr>
          <a:xfrm>
            <a:off x="535803" y="1674176"/>
            <a:ext cx="3919219" cy="3112321"/>
          </a:xfrm>
          <a:prstGeom prst="rect">
            <a:avLst/>
          </a:prstGeom>
        </p:spPr>
      </p:pic>
    </p:spTree>
    <p:extLst>
      <p:ext uri="{BB962C8B-B14F-4D97-AF65-F5344CB8AC3E}">
        <p14:creationId xmlns:p14="http://schemas.microsoft.com/office/powerpoint/2010/main" val="129659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72959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フォールディングカトラリー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:106×39×30mm/</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177mm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185m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スプーンとフォークを一体型にして纏めて持ち歩くことができるカトラリーセットです。アウトドア系イベントやキャンペーンの特典用やノベルティ用としておすすめです。是非ご活用ください。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7543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レザースタイルメタルペン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材：真鍮</a:t>
            </a:r>
            <a:r>
              <a:rPr lang="en-US"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133mm</a:t>
            </a:r>
            <a:r>
              <a:rPr lang="ja-JP" altLang="en-US" sz="900">
                <a:latin typeface="Meiryo UI" panose="020B0604030504040204" pitchFamily="34" charset="-128"/>
                <a:ea typeface="Meiryo UI" panose="020B0604030504040204" pitchFamily="34" charset="-128"/>
              </a:rPr>
              <a:t>（包装形態：紙箱）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考：ネイビー・ブラック・ベージュ・ホワイト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ボール径</a:t>
            </a:r>
            <a:r>
              <a:rPr lang="en-US" altLang="ja-JP" sz="900" dirty="0">
                <a:latin typeface="Meiryo UI" panose="020B0604030504040204" pitchFamily="34" charset="-128"/>
                <a:ea typeface="Meiryo UI" panose="020B0604030504040204" pitchFamily="34" charset="-128"/>
              </a:rPr>
              <a:t>0.7㎜</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メタリックな質感の上、握り部分にレザー風素材を使用したことで高級感を持たせたボールペンです。専用の箱付きのため、記念品などとしても利用できますので、是非お試し下さい。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F1E697D-ABE4-6243-95AE-891120E06837}"/>
              </a:ext>
            </a:extLst>
          </p:cNvPr>
          <p:cNvPicPr>
            <a:picLocks noChangeAspect="1"/>
          </p:cNvPicPr>
          <p:nvPr/>
        </p:nvPicPr>
        <p:blipFill>
          <a:blip r:embed="rId5"/>
          <a:stretch>
            <a:fillRect/>
          </a:stretch>
        </p:blipFill>
        <p:spPr>
          <a:xfrm>
            <a:off x="767957" y="1522702"/>
            <a:ext cx="3449346" cy="3449346"/>
          </a:xfrm>
          <a:prstGeom prst="rect">
            <a:avLst/>
          </a:prstGeom>
        </p:spPr>
      </p:pic>
    </p:spTree>
    <p:extLst>
      <p:ext uri="{BB962C8B-B14F-4D97-AF65-F5344CB8AC3E}">
        <p14:creationId xmlns:p14="http://schemas.microsoft.com/office/powerpoint/2010/main" val="100800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10"/>
          <p:cNvPicPr/>
          <p:nvPr/>
        </p:nvPicPr>
        <p:blipFill>
          <a:blip r:embed="rId3"/>
          <a:stretch/>
        </p:blipFill>
        <p:spPr>
          <a:xfrm>
            <a:off x="5100120" y="4667760"/>
            <a:ext cx="721080" cy="794520"/>
          </a:xfrm>
          <a:prstGeom prst="rect">
            <a:avLst/>
          </a:prstGeom>
          <a:ln w="0">
            <a:noFill/>
          </a:ln>
        </p:spPr>
      </p:pic>
      <p:pic>
        <p:nvPicPr>
          <p:cNvPr id="47" name="図 7"/>
          <p:cNvPicPr/>
          <p:nvPr/>
        </p:nvPicPr>
        <p:blipFill>
          <a:blip r:embed="rId4"/>
          <a:stretch/>
        </p:blipFill>
        <p:spPr>
          <a:xfrm>
            <a:off x="5096880" y="3119040"/>
            <a:ext cx="703080" cy="815040"/>
          </a:xfrm>
          <a:prstGeom prst="rect">
            <a:avLst/>
          </a:prstGeom>
          <a:ln w="0">
            <a:noFill/>
          </a:ln>
        </p:spPr>
      </p:pic>
      <p:sp>
        <p:nvSpPr>
          <p:cNvPr id="48" name="テキスト ボックス 2"/>
          <p:cNvSpPr/>
          <p:nvPr/>
        </p:nvSpPr>
        <p:spPr>
          <a:xfrm>
            <a:off x="1098720" y="596520"/>
            <a:ext cx="7749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真空ステンレスカラータンブラー </a:t>
            </a:r>
            <a:r>
              <a:rPr kumimoji="1" lang="en-US" sz="2000" b="0" i="0" u="none" strike="noStrike" kern="1200" cap="none" spc="-1" normalizeH="0" baseline="0" noProof="0">
                <a:ln>
                  <a:noFill/>
                </a:ln>
                <a:solidFill>
                  <a:srgbClr val="FFFFFF"/>
                </a:solidFill>
                <a:effectLst/>
                <a:uLnTx/>
                <a:uFillTx/>
                <a:latin typeface="Meiryo UI"/>
                <a:ea typeface="Meiryo UI"/>
              </a:rPr>
              <a:t>350ml</a:t>
            </a:r>
            <a:endParaRPr kumimoji="1" lang="en-US" sz="2000" b="0" i="0" u="none" strike="noStrike" kern="1200" cap="none" spc="-1" normalizeH="0" baseline="0" noProof="0">
              <a:ln>
                <a:noFill/>
              </a:ln>
              <a:solidFill>
                <a:prstClr val="black"/>
              </a:solidFill>
              <a:effectLst/>
              <a:uLnTx/>
              <a:uFillTx/>
              <a:latin typeface="Arial"/>
            </a:endParaRPr>
          </a:p>
        </p:txBody>
      </p:sp>
      <p:sp>
        <p:nvSpPr>
          <p:cNvPr id="49" name="テキスト ボックス 53"/>
          <p:cNvSpPr/>
          <p:nvPr/>
        </p:nvSpPr>
        <p:spPr>
          <a:xfrm>
            <a:off x="486000" y="5252040"/>
            <a:ext cx="4140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材：ステンレス</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4"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：口径</a:t>
            </a:r>
            <a:r>
              <a:rPr kumimoji="1" lang="en-US" sz="900" b="0" i="0" u="none" strike="noStrike" kern="1200" cap="none" spc="-1" normalizeH="0" baseline="0" noProof="0">
                <a:ln>
                  <a:noFill/>
                </a:ln>
                <a:solidFill>
                  <a:srgbClr val="000000"/>
                </a:solidFill>
                <a:effectLst/>
                <a:uLnTx/>
                <a:uFillTx/>
                <a:latin typeface="Meiryo UI"/>
                <a:ea typeface="Meiryo UI"/>
              </a:rPr>
              <a:t>8.1cm </a:t>
            </a:r>
            <a:r>
              <a:rPr kumimoji="1" lang="ja-JP" altLang="en-US" sz="900" b="0" i="0" u="none" strike="noStrike" kern="1200" cap="none" spc="-1" normalizeH="0" baseline="0" noProof="0">
                <a:ln>
                  <a:noFill/>
                </a:ln>
                <a:solidFill>
                  <a:srgbClr val="000000"/>
                </a:solidFill>
                <a:effectLst/>
                <a:uLnTx/>
                <a:uFillTx/>
                <a:latin typeface="Meiryo UI"/>
                <a:ea typeface="Meiryo UI"/>
              </a:rPr>
              <a:t>高さ</a:t>
            </a:r>
            <a:r>
              <a:rPr kumimoji="1" lang="en-US" sz="900" b="0" i="0" u="none" strike="noStrike" kern="1200" cap="none" spc="-1" normalizeH="0" baseline="0" noProof="0">
                <a:ln>
                  <a:noFill/>
                </a:ln>
                <a:solidFill>
                  <a:srgbClr val="000000"/>
                </a:solidFill>
                <a:effectLst/>
                <a:uLnTx/>
                <a:uFillTx/>
                <a:latin typeface="Meiryo UI"/>
                <a:ea typeface="Meiryo UI"/>
              </a:rPr>
              <a:t>9.8cm</a:t>
            </a:r>
            <a:r>
              <a:rPr kumimoji="1" lang="ja-JP" altLang="en-US" sz="900" b="0" i="0" u="none" strike="noStrike" kern="1200" cap="none" spc="-1" normalizeH="0" baseline="0" noProof="0">
                <a:ln>
                  <a:noFill/>
                </a:ln>
                <a:solidFill>
                  <a:srgbClr val="000000"/>
                </a:solidFill>
                <a:effectLst/>
                <a:uLnTx/>
                <a:uFillTx/>
                <a:latin typeface="Meiryo UI"/>
                <a:ea typeface="Meiryo UI"/>
              </a:rPr>
              <a:t>（包装形態：化粧箱入り）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重　 量：</a:t>
            </a:r>
            <a:r>
              <a:rPr kumimoji="1" lang="en-US" sz="900" b="0" i="0" u="none" strike="noStrike" kern="1200" cap="none" spc="-1" normalizeH="0" baseline="0" noProof="0">
                <a:ln>
                  <a:noFill/>
                </a:ln>
                <a:solidFill>
                  <a:srgbClr val="000000"/>
                </a:solidFill>
                <a:effectLst/>
                <a:uLnTx/>
                <a:uFillTx/>
                <a:latin typeface="Meiryo UI"/>
                <a:ea typeface="Meiryo UI"/>
              </a:rPr>
              <a:t>130g</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考：ネイビー、シャンパンゴールド、ホワイト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0" name="テキスト ボックス 3"/>
          <p:cNvSpPr/>
          <p:nvPr/>
        </p:nvSpPr>
        <p:spPr>
          <a:xfrm>
            <a:off x="8151480" y="40334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4" name="テキスト ボックス 5"/>
          <p:cNvSpPr/>
          <p:nvPr/>
        </p:nvSpPr>
        <p:spPr>
          <a:xfrm>
            <a:off x="9541080" y="346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400" cy="2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4" name="テキスト ボックス 48"/>
          <p:cNvSpPr/>
          <p:nvPr/>
        </p:nvSpPr>
        <p:spPr>
          <a:xfrm>
            <a:off x="296280" y="658440"/>
            <a:ext cx="854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5" name="テキスト ボックス 51"/>
          <p:cNvSpPr/>
          <p:nvPr/>
        </p:nvSpPr>
        <p:spPr>
          <a:xfrm>
            <a:off x="5932080" y="1422000"/>
            <a:ext cx="291600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シックで高級感のあるデザインから人気が高く、真空ステンレス構造で保温力・保冷力にも優れた</a:t>
            </a:r>
            <a:r>
              <a:rPr kumimoji="1" lang="en-US" sz="1600" b="0" i="0" u="none" strike="noStrike" kern="1200" cap="none" spc="-1" normalizeH="0" baseline="0" noProof="0">
                <a:ln>
                  <a:noFill/>
                </a:ln>
                <a:solidFill>
                  <a:srgbClr val="000000"/>
                </a:solidFill>
                <a:effectLst/>
                <a:uLnTx/>
                <a:uFillTx/>
                <a:latin typeface="Meiryo UI"/>
                <a:ea typeface="Meiryo UI"/>
              </a:rPr>
              <a:t>350ml</a:t>
            </a:r>
            <a:r>
              <a:rPr kumimoji="1" lang="ja-JP" altLang="en-US" sz="1600" b="0" i="0" u="none" strike="noStrike" kern="1200" cap="none" spc="-1" normalizeH="0" baseline="0" noProof="0">
                <a:ln>
                  <a:noFill/>
                </a:ln>
                <a:solidFill>
                  <a:srgbClr val="000000"/>
                </a:solidFill>
                <a:effectLst/>
                <a:uLnTx/>
                <a:uFillTx/>
                <a:latin typeface="Meiryo UI"/>
                <a:ea typeface="Meiryo UI"/>
              </a:rPr>
              <a:t>タンブラー。ネイビーとシャンパンゴールドなどの</a:t>
            </a:r>
            <a:r>
              <a:rPr kumimoji="1" lang="en-US" sz="1600" b="0" i="0" u="none" strike="noStrike" kern="1200" cap="none" spc="-1" normalizeH="0" baseline="0" noProof="0">
                <a:ln>
                  <a:noFill/>
                </a:ln>
                <a:solidFill>
                  <a:srgbClr val="000000"/>
                </a:solidFill>
                <a:effectLst/>
                <a:uLnTx/>
                <a:uFillTx/>
                <a:latin typeface="Meiryo UI"/>
                <a:ea typeface="Meiryo UI"/>
              </a:rPr>
              <a:t>3</a:t>
            </a:r>
            <a:r>
              <a:rPr kumimoji="1" lang="ja-JP" altLang="en-US" sz="1600" b="0" i="0" u="none" strike="noStrike" kern="1200" cap="none" spc="-1" normalizeH="0" baseline="0" noProof="0">
                <a:ln>
                  <a:noFill/>
                </a:ln>
                <a:solidFill>
                  <a:srgbClr val="000000"/>
                </a:solidFill>
                <a:effectLst/>
                <a:uLnTx/>
                <a:uFillTx/>
                <a:latin typeface="Meiryo UI"/>
                <a:ea typeface="Meiryo UI"/>
              </a:rPr>
              <a:t>色から、自由にお選びいただけます。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6" name="円/楕円 50"/>
          <p:cNvSpPr/>
          <p:nvPr/>
        </p:nvSpPr>
        <p:spPr>
          <a:xfrm>
            <a:off x="5035680" y="53445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360" cy="738360"/>
            <a:chOff x="5042520" y="3830760"/>
            <a:chExt cx="738360" cy="738360"/>
          </a:xfrm>
        </p:grpSpPr>
        <p:sp>
          <p:nvSpPr>
            <p:cNvPr id="70" name="円/楕円 58"/>
            <p:cNvSpPr/>
            <p:nvPr/>
          </p:nvSpPr>
          <p:spPr>
            <a:xfrm>
              <a:off x="5042520" y="38307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88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62"/>
          <p:cNvSpPr/>
          <p:nvPr/>
        </p:nvSpPr>
        <p:spPr>
          <a:xfrm>
            <a:off x="6071040" y="556596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5" name="テキスト ボックス 1"/>
          <p:cNvSpPr/>
          <p:nvPr/>
        </p:nvSpPr>
        <p:spPr>
          <a:xfrm>
            <a:off x="8007120" y="-148320"/>
            <a:ext cx="183600" cy="368280"/>
          </a:xfrm>
          <a:prstGeom prst="rect">
            <a:avLst/>
          </a:prstGeom>
          <a:noFill/>
          <a:ln w="0">
            <a:noFill/>
          </a:ln>
        </p:spPr>
        <p:style>
          <a:lnRef idx="0">
            <a:scrgbClr r="0" g="0" b="0"/>
          </a:lnRef>
          <a:fillRef idx="0">
            <a:scrgbClr r="0" g="0" b="0"/>
          </a:fillRef>
          <a:effectRef idx="0">
            <a:scrgbClr r="0" g="0" b="0"/>
          </a:effectRef>
          <a:fontRef idx="minor"/>
        </p:style>
      </p:sp>
      <p:pic>
        <p:nvPicPr>
          <p:cNvPr id="3" name="図 2">
            <a:extLst>
              <a:ext uri="{FF2B5EF4-FFF2-40B4-BE49-F238E27FC236}">
                <a16:creationId xmlns:a16="http://schemas.microsoft.com/office/drawing/2014/main" id="{EBA9554B-13D0-7B0D-4C84-6CC973E00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618" y="1391735"/>
            <a:ext cx="3659065" cy="36590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249479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59329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291784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Wood</a:t>
            </a:r>
            <a:r>
              <a:rPr lang="ja-JP" altLang="en-US" sz="2000" dirty="0">
                <a:solidFill>
                  <a:schemeClr val="bg1"/>
                </a:solidFill>
                <a:latin typeface="Meiryo UI" panose="020B0604030504040204" pitchFamily="34" charset="-128"/>
                <a:ea typeface="Meiryo UI" panose="020B0604030504040204" pitchFamily="34" charset="-128"/>
              </a:rPr>
              <a:t>シューホーン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素材：木（樺）</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200×38×11mm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228×60×35mm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比較的コンパクトな</a:t>
            </a:r>
            <a:r>
              <a:rPr lang="en-US" altLang="ja-JP" sz="1600" dirty="0"/>
              <a:t>200×38×11mm</a:t>
            </a:r>
            <a:r>
              <a:rPr lang="ja-JP" altLang="en-US" sz="1600" dirty="0"/>
              <a:t>サイズで持ち歩くのにも便利でシンプルな靴べらです。温かみのある木製で愛着も湧きやすいアイテム。ノベルティ用にも人気です。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FCD5A7F-C8FD-4999-8E9A-B4D9615038A9}"/>
              </a:ext>
            </a:extLst>
          </p:cNvPr>
          <p:cNvPicPr>
            <a:picLocks noChangeAspect="1"/>
          </p:cNvPicPr>
          <p:nvPr/>
        </p:nvPicPr>
        <p:blipFill>
          <a:blip r:embed="rId5"/>
          <a:stretch>
            <a:fillRect/>
          </a:stretch>
        </p:blipFill>
        <p:spPr>
          <a:xfrm>
            <a:off x="681224" y="1376535"/>
            <a:ext cx="3638550" cy="3638550"/>
          </a:xfrm>
          <a:prstGeom prst="rect">
            <a:avLst/>
          </a:prstGeom>
        </p:spPr>
      </p:pic>
    </p:spTree>
    <p:extLst>
      <p:ext uri="{BB962C8B-B14F-4D97-AF65-F5344CB8AC3E}">
        <p14:creationId xmlns:p14="http://schemas.microsoft.com/office/powerpoint/2010/main" val="68652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36453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ベーシックカラー ビッグジャンプ傘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 中棒・親骨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スチール 手元・石突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83cm(</a:t>
            </a:r>
            <a:r>
              <a:rPr lang="ja-JP" altLang="en-US" sz="900" dirty="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65cm)</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65</a:t>
            </a:r>
            <a:r>
              <a:rPr lang="ja-JP" altLang="en-US" sz="1600" dirty="0"/>
              <a:t>センチのビッグサイズで特に男性の方は非常に使い勝手の良いジャンプ傘です。ベーシックなカラーデザインのためスーツなどのビジネスファッションとの相性も</a:t>
            </a:r>
            <a:r>
              <a:rPr lang="en-US" altLang="ja-JP" sz="1600" dirty="0"/>
              <a:t>GOOD</a:t>
            </a:r>
            <a:r>
              <a:rPr lang="ja-JP" altLang="en-US" sz="1600" dirty="0"/>
              <a:t>！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043021E-ADC7-08BC-A552-3C760C1A59C0}"/>
              </a:ext>
            </a:extLst>
          </p:cNvPr>
          <p:cNvPicPr>
            <a:picLocks noChangeAspect="1"/>
          </p:cNvPicPr>
          <p:nvPr/>
        </p:nvPicPr>
        <p:blipFill>
          <a:blip r:embed="rId5"/>
          <a:stretch>
            <a:fillRect/>
          </a:stretch>
        </p:blipFill>
        <p:spPr>
          <a:xfrm>
            <a:off x="667263" y="1411148"/>
            <a:ext cx="3645036" cy="3645036"/>
          </a:xfrm>
          <a:prstGeom prst="rect">
            <a:avLst/>
          </a:prstGeom>
        </p:spPr>
      </p:pic>
    </p:spTree>
    <p:extLst>
      <p:ext uri="{BB962C8B-B14F-4D97-AF65-F5344CB8AC3E}">
        <p14:creationId xmlns:p14="http://schemas.microsoft.com/office/powerpoint/2010/main" val="332884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メモ付きハンディ電卓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130×80×22mm</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,135×85×28mm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電卓・メモ帳・ボールペンが一体になった便利なステーショナリー。メモ帳はなくなったら市販品で補充可能。ケース外側と電卓の</a:t>
            </a:r>
            <a:r>
              <a:rPr lang="en-US" altLang="ja-JP" sz="1600" dirty="0"/>
              <a:t>2</a:t>
            </a:r>
            <a:r>
              <a:rPr lang="ja-JP" altLang="en-US" sz="1600" dirty="0"/>
              <a:t>ヶ所に名入れができます。社内備品・ノベルティ両方で使えます。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99" name="図 98">
            <a:extLst>
              <a:ext uri="{FF2B5EF4-FFF2-40B4-BE49-F238E27FC236}">
                <a16:creationId xmlns:a16="http://schemas.microsoft.com/office/drawing/2014/main" id="{76C03DB0-BAE0-3775-1B77-310326C4053D}"/>
              </a:ext>
            </a:extLst>
          </p:cNvPr>
          <p:cNvPicPr>
            <a:picLocks noChangeAspect="1"/>
          </p:cNvPicPr>
          <p:nvPr/>
        </p:nvPicPr>
        <p:blipFill>
          <a:blip r:embed="rId5"/>
          <a:stretch>
            <a:fillRect/>
          </a:stretch>
        </p:blipFill>
        <p:spPr>
          <a:xfrm>
            <a:off x="688202" y="1411148"/>
            <a:ext cx="3560089" cy="3560089"/>
          </a:xfrm>
          <a:prstGeom prst="rect">
            <a:avLst/>
          </a:prstGeom>
        </p:spPr>
      </p:pic>
    </p:spTree>
    <p:extLst>
      <p:ext uri="{BB962C8B-B14F-4D97-AF65-F5344CB8AC3E}">
        <p14:creationId xmlns:p14="http://schemas.microsoft.com/office/powerpoint/2010/main" val="32363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3182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貴重品まとめるポーチ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素材：ポリウレタン・ポリエステル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205×142×20mm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旅行などには非常に便利な、パスポートやお薬手帳、クレジットカードなどをまとめて持ち歩ける収納ポーチです。旅行会社のキャンペーンの特典用やノベルティ用にもおすすめ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8C95071D-0005-000C-CFB2-9744672D681D}"/>
              </a:ext>
            </a:extLst>
          </p:cNvPr>
          <p:cNvPicPr>
            <a:picLocks noChangeAspect="1"/>
          </p:cNvPicPr>
          <p:nvPr/>
        </p:nvPicPr>
        <p:blipFill>
          <a:blip r:embed="rId5"/>
          <a:stretch>
            <a:fillRect/>
          </a:stretch>
        </p:blipFill>
        <p:spPr>
          <a:xfrm>
            <a:off x="703776" y="1382182"/>
            <a:ext cx="3600450" cy="3600450"/>
          </a:xfrm>
          <a:prstGeom prst="rect">
            <a:avLst/>
          </a:prstGeom>
        </p:spPr>
      </p:pic>
    </p:spTree>
    <p:extLst>
      <p:ext uri="{BB962C8B-B14F-4D97-AF65-F5344CB8AC3E}">
        <p14:creationId xmlns:p14="http://schemas.microsoft.com/office/powerpoint/2010/main" val="1418727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万能クッカー アウトドアメスティン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56×160×90mm</a:t>
            </a:r>
          </a:p>
          <a:p>
            <a:r>
              <a:rPr lang="ja-JP" altLang="en-US" sz="900" dirty="0">
                <a:latin typeface="Meiryo UI" panose="020B0604030504040204" pitchFamily="34" charset="-128"/>
                <a:ea typeface="Meiryo UI" panose="020B0604030504040204" pitchFamily="34" charset="-128"/>
              </a:rPr>
              <a:t>容量：容量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650ml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 ：中国</a:t>
            </a:r>
          </a:p>
          <a:p>
            <a:r>
              <a:rPr lang="ja-JP" altLang="en-US" sz="900" dirty="0">
                <a:latin typeface="Meiryo UI" panose="020B0604030504040204" pitchFamily="34" charset="-128"/>
                <a:ea typeface="Meiryo UI" panose="020B0604030504040204" pitchFamily="34" charset="-128"/>
              </a:rPr>
              <a:t>備考：単色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蒸すのも炊くのも燻製作りにも使えるアウトドアシーンでは大活躍間違いなしのクッカーです。折りたためるためコンパクトにもなる持ち手はシリコンカバー付きで熱くなりません！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453C97-323E-6666-D6A9-5296C6B94AE8}"/>
              </a:ext>
            </a:extLst>
          </p:cNvPr>
          <p:cNvPicPr>
            <a:picLocks noChangeAspect="1"/>
          </p:cNvPicPr>
          <p:nvPr/>
        </p:nvPicPr>
        <p:blipFill>
          <a:blip r:embed="rId5"/>
          <a:stretch>
            <a:fillRect/>
          </a:stretch>
        </p:blipFill>
        <p:spPr>
          <a:xfrm>
            <a:off x="701942" y="1349529"/>
            <a:ext cx="3741420" cy="3741420"/>
          </a:xfrm>
          <a:prstGeom prst="rect">
            <a:avLst/>
          </a:prstGeom>
        </p:spPr>
      </p:pic>
    </p:spTree>
    <p:extLst>
      <p:ext uri="{BB962C8B-B14F-4D97-AF65-F5344CB8AC3E}">
        <p14:creationId xmlns:p14="http://schemas.microsoft.com/office/powerpoint/2010/main" val="3440310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安眠</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ネイビー</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・ポリエステル・ポリウレタン</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:172×120mm </a:t>
            </a:r>
            <a:r>
              <a:rPr lang="ja-JP" altLang="en-US" sz="900" b="0" i="0" dirty="0">
                <a:solidFill>
                  <a:srgbClr val="333333"/>
                </a:solidFill>
                <a:effectLst/>
                <a:latin typeface="-apple-system"/>
              </a:rPr>
              <a:t>ネックピロー</a:t>
            </a:r>
            <a:r>
              <a:rPr lang="en-US" altLang="ja-JP" sz="900" b="0" i="0" dirty="0">
                <a:solidFill>
                  <a:srgbClr val="333333"/>
                </a:solidFill>
                <a:effectLst/>
                <a:latin typeface="-apple-system"/>
              </a:rPr>
              <a:t>:435×270mm </a:t>
            </a:r>
            <a:r>
              <a:rPr lang="ja-JP" altLang="en-US" sz="900" b="0" i="0" dirty="0">
                <a:solidFill>
                  <a:srgbClr val="333333"/>
                </a:solidFill>
                <a:effectLst/>
                <a:latin typeface="-apple-system"/>
              </a:rPr>
              <a:t>アイマス</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ク</a:t>
            </a:r>
            <a:r>
              <a:rPr lang="en-US" altLang="ja-JP" sz="900" b="0" i="0" dirty="0">
                <a:solidFill>
                  <a:srgbClr val="333333"/>
                </a:solidFill>
                <a:effectLst/>
                <a:latin typeface="-apple-system"/>
              </a:rPr>
              <a:t>:179×90mm </a:t>
            </a:r>
            <a:r>
              <a:rPr lang="ja-JP" altLang="en-US" sz="900" b="0" i="0" dirty="0">
                <a:solidFill>
                  <a:srgbClr val="333333"/>
                </a:solidFill>
                <a:effectLst/>
                <a:latin typeface="-apple-system"/>
              </a:rPr>
              <a:t>耳栓</a:t>
            </a:r>
            <a:r>
              <a:rPr lang="en-US" altLang="ja-JP" sz="900" b="0" i="0" dirty="0">
                <a:solidFill>
                  <a:srgbClr val="333333"/>
                </a:solidFill>
                <a:effectLst/>
                <a:latin typeface="-apple-system"/>
              </a:rPr>
              <a:t>:φ10×25mm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旅行の移動時や災害時などにとっても役立ち安眠できる、便利な</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点セットです。専用ケースには名入れプリントも可能ですので、オリジナルアイテムやノベルティグッズとしてもおすすめです。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43699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1788756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スクエアクリアボトル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57×57×200mm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スタイリッシュでシャープな印象を与えるスクエアタイプのクリアボトルです。形状自体もインパクトがありますが、オリジナル名入れもフルカラー印刷が可能なため、販促用としてもおすすめです！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A0B42CF-827F-364D-A2C9-1E19257B78A9}"/>
              </a:ext>
            </a:extLst>
          </p:cNvPr>
          <p:cNvPicPr>
            <a:picLocks noChangeAspect="1"/>
          </p:cNvPicPr>
          <p:nvPr/>
        </p:nvPicPr>
        <p:blipFill>
          <a:blip r:embed="rId5"/>
          <a:stretch>
            <a:fillRect/>
          </a:stretch>
        </p:blipFill>
        <p:spPr>
          <a:xfrm>
            <a:off x="792733" y="1334935"/>
            <a:ext cx="3511055" cy="3722474"/>
          </a:xfrm>
          <a:prstGeom prst="rect">
            <a:avLst/>
          </a:prstGeom>
        </p:spPr>
      </p:pic>
    </p:spTree>
    <p:extLst>
      <p:ext uri="{BB962C8B-B14F-4D97-AF65-F5344CB8AC3E}">
        <p14:creationId xmlns:p14="http://schemas.microsoft.com/office/powerpoint/2010/main" val="252447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文具まとめて持ち運びポーチ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115×210×20mm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ペンケースとして、コスメケースとして、また</a:t>
            </a:r>
            <a:r>
              <a:rPr lang="en-US"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ケーブルやバッテリーなどを入れるモバイルグッズ入れとしても利用できる万能ポーチです。カラーバリエーションは全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BBB11CA-E29B-8247-A81A-1E41868CE669}"/>
              </a:ext>
            </a:extLst>
          </p:cNvPr>
          <p:cNvPicPr>
            <a:picLocks noChangeAspect="1"/>
          </p:cNvPicPr>
          <p:nvPr/>
        </p:nvPicPr>
        <p:blipFill>
          <a:blip r:embed="rId5"/>
          <a:stretch>
            <a:fillRect/>
          </a:stretch>
        </p:blipFill>
        <p:spPr>
          <a:xfrm>
            <a:off x="386450" y="1532049"/>
            <a:ext cx="4182360" cy="3403459"/>
          </a:xfrm>
          <a:prstGeom prst="rect">
            <a:avLst/>
          </a:prstGeom>
        </p:spPr>
      </p:pic>
    </p:spTree>
    <p:extLst>
      <p:ext uri="{BB962C8B-B14F-4D97-AF65-F5344CB8AC3E}">
        <p14:creationId xmlns:p14="http://schemas.microsoft.com/office/powerpoint/2010/main" val="3178423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rOtring</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ティッキー レトロ メカニカルペンシル </a:t>
            </a:r>
            <a:r>
              <a:rPr lang="en-US" altLang="ja-JP" sz="2000" dirty="0">
                <a:solidFill>
                  <a:schemeClr val="bg1"/>
                </a:solidFill>
                <a:latin typeface="Meiryo UI" panose="020B0604030504040204" pitchFamily="34" charset="-128"/>
                <a:ea typeface="Meiryo UI" panose="020B0604030504040204" pitchFamily="34" charset="-128"/>
              </a:rPr>
              <a:t>0.5mm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機能：ダブルノックタイプ、ガイドパイプ収納タイプ</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0.5mm(S0312630)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2B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昔なつかしの初代ティッキーに採用されていた波形グリップを蘇らせたレトロなデザインがオシャレな</a:t>
            </a:r>
            <a:r>
              <a:rPr lang="en-US" altLang="ja-JP" sz="1600" dirty="0"/>
              <a:t>0.5mm</a:t>
            </a:r>
            <a:r>
              <a:rPr lang="ja-JP" altLang="en-US" sz="1600" dirty="0"/>
              <a:t>タイプのメカニカルペンシルです。幅広い世代に人気です。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4A7E2032-72ED-D41B-D4E5-86D3A0FD8FD1}"/>
              </a:ext>
            </a:extLst>
          </p:cNvPr>
          <p:cNvPicPr>
            <a:picLocks noChangeAspect="1"/>
          </p:cNvPicPr>
          <p:nvPr/>
        </p:nvPicPr>
        <p:blipFill>
          <a:blip r:embed="rId5"/>
          <a:stretch>
            <a:fillRect/>
          </a:stretch>
        </p:blipFill>
        <p:spPr>
          <a:xfrm>
            <a:off x="666750" y="1411958"/>
            <a:ext cx="3560089" cy="3560089"/>
          </a:xfrm>
          <a:prstGeom prst="rect">
            <a:avLst/>
          </a:prstGeom>
        </p:spPr>
      </p:pic>
    </p:spTree>
    <p:extLst>
      <p:ext uri="{BB962C8B-B14F-4D97-AF65-F5344CB8AC3E}">
        <p14:creationId xmlns:p14="http://schemas.microsoft.com/office/powerpoint/2010/main" val="778202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真空ステンレス缶ホルダー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φ78×123mm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ステンレス素材を使用した真空構造タイプのため保冷温効果の高い缶ホルダーです。シリコンでしっかりホールドしてくれますし、</a:t>
            </a:r>
            <a:r>
              <a:rPr lang="en-US" altLang="ja-JP" sz="1600" dirty="0"/>
              <a:t>500ml</a:t>
            </a:r>
            <a:r>
              <a:rPr lang="ja-JP" altLang="en-US" sz="1600" dirty="0"/>
              <a:t>のペットボトルにも対応可能です。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9E009E1-4424-A4A2-0A0D-F264E15DEA6D}"/>
              </a:ext>
            </a:extLst>
          </p:cNvPr>
          <p:cNvPicPr>
            <a:picLocks noChangeAspect="1"/>
          </p:cNvPicPr>
          <p:nvPr/>
        </p:nvPicPr>
        <p:blipFill>
          <a:blip r:embed="rId5"/>
          <a:stretch>
            <a:fillRect/>
          </a:stretch>
        </p:blipFill>
        <p:spPr>
          <a:xfrm>
            <a:off x="715777" y="1366917"/>
            <a:ext cx="3607175" cy="3607175"/>
          </a:xfrm>
          <a:prstGeom prst="rect">
            <a:avLst/>
          </a:prstGeom>
        </p:spPr>
      </p:pic>
    </p:spTree>
    <p:extLst>
      <p:ext uri="{BB962C8B-B14F-4D97-AF65-F5344CB8AC3E}">
        <p14:creationId xmlns:p14="http://schemas.microsoft.com/office/powerpoint/2010/main" val="199715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モバイルアームポーチ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スパンデックス・</a:t>
            </a:r>
            <a:r>
              <a:rPr lang="en-US" altLang="ja-JP" sz="900" b="0" i="0" dirty="0">
                <a:solidFill>
                  <a:srgbClr val="333333"/>
                </a:solidFill>
                <a:effectLst/>
                <a:latin typeface="-apple-system"/>
              </a:rPr>
              <a:t>TPU</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450×175×4mm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ジョギングやウォーキングなどの際に、ポケットの中に入れておくと邪魔なスマホを腕に装着することができるとっても便利なアームポーチです。スポーツイベントの特典用などにも人気です。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6477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4183177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レザーボタントレイ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138×138×40mm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カギやアクセサリー置きにぴったりの、高級感あるレザー素材のトレイです。四隅のボタンを外せばフラットになり、折りたたむことも可能です。ネイビーとブラックからお選びください。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43628D4-7182-C946-A5FF-A50FC6BF56E2}"/>
              </a:ext>
            </a:extLst>
          </p:cNvPr>
          <p:cNvPicPr>
            <a:picLocks noChangeAspect="1"/>
          </p:cNvPicPr>
          <p:nvPr/>
        </p:nvPicPr>
        <p:blipFill>
          <a:blip r:embed="rId5"/>
          <a:stretch>
            <a:fillRect/>
          </a:stretch>
        </p:blipFill>
        <p:spPr>
          <a:xfrm>
            <a:off x="368434" y="2229743"/>
            <a:ext cx="4233723" cy="2242817"/>
          </a:xfrm>
          <a:prstGeom prst="rect">
            <a:avLst/>
          </a:prstGeom>
        </p:spPr>
      </p:pic>
    </p:spTree>
    <p:extLst>
      <p:ext uri="{BB962C8B-B14F-4D97-AF65-F5344CB8AC3E}">
        <p14:creationId xmlns:p14="http://schemas.microsoft.com/office/powerpoint/2010/main" val="201651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タイベック ユーティリティポーチ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素材：高密度ポリエチレン、ポリエステル他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40mm</a:t>
            </a:r>
          </a:p>
          <a:p>
            <a:r>
              <a:rPr lang="ja-JP" altLang="en-US" sz="900" dirty="0">
                <a:latin typeface="Meiryo UI" panose="020B0604030504040204" pitchFamily="34" charset="-128"/>
                <a:ea typeface="Meiryo UI" panose="020B0604030504040204" pitchFamily="34" charset="-128"/>
              </a:rPr>
              <a:t>包装：台紙、ＰＰ袋入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表地に超軽量で耐久・耐水性に優れた、タイベック生地を使ったユーリティポーチ。内ポケットが豊富で、モバイルグッズや文具などの小物類を、整理整頓して持ち運ぶことができます。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B00C16C-F7D7-545B-7CAF-510A059A96E9}"/>
              </a:ext>
            </a:extLst>
          </p:cNvPr>
          <p:cNvPicPr>
            <a:picLocks noChangeAspect="1"/>
          </p:cNvPicPr>
          <p:nvPr/>
        </p:nvPicPr>
        <p:blipFill>
          <a:blip r:embed="rId5"/>
          <a:stretch>
            <a:fillRect/>
          </a:stretch>
        </p:blipFill>
        <p:spPr>
          <a:xfrm>
            <a:off x="727636" y="1370475"/>
            <a:ext cx="3616945" cy="3616945"/>
          </a:xfrm>
          <a:prstGeom prst="rect">
            <a:avLst/>
          </a:prstGeom>
        </p:spPr>
      </p:pic>
    </p:spTree>
    <p:extLst>
      <p:ext uri="{BB962C8B-B14F-4D97-AF65-F5344CB8AC3E}">
        <p14:creationId xmlns:p14="http://schemas.microsoft.com/office/powerpoint/2010/main" val="3191131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PU､EVA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158×100×38mm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すっきりとしたシンプルなデザインのため、オリジナルデザインの名入れプリントがよく映える</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サイズのモバイルアクセサリーケースです。カラー展開は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352F7E9-544A-1A41-877C-AF24F8564DFE}"/>
              </a:ext>
            </a:extLst>
          </p:cNvPr>
          <p:cNvPicPr>
            <a:picLocks noChangeAspect="1"/>
          </p:cNvPicPr>
          <p:nvPr/>
        </p:nvPicPr>
        <p:blipFill>
          <a:blip r:embed="rId5"/>
          <a:stretch>
            <a:fillRect/>
          </a:stretch>
        </p:blipFill>
        <p:spPr>
          <a:xfrm>
            <a:off x="583671" y="1653021"/>
            <a:ext cx="4036860" cy="3014606"/>
          </a:xfrm>
          <a:prstGeom prst="rect">
            <a:avLst/>
          </a:prstGeom>
        </p:spPr>
      </p:pic>
    </p:spTree>
    <p:extLst>
      <p:ext uri="{BB962C8B-B14F-4D97-AF65-F5344CB8AC3E}">
        <p14:creationId xmlns:p14="http://schemas.microsoft.com/office/powerpoint/2010/main" val="410934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リール付本革ストラップ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素材：牛革・亜鉛合金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270×20×10mm</a:t>
            </a:r>
          </a:p>
          <a:p>
            <a:r>
              <a:rPr lang="ja-JP" altLang="en-US" sz="900" dirty="0">
                <a:latin typeface="Meiryo UI" panose="020B0604030504040204" pitchFamily="34" charset="-128"/>
                <a:ea typeface="Meiryo UI" panose="020B0604030504040204" pitchFamily="34" charset="-128"/>
              </a:rPr>
              <a:t>包装：台紙付ポリ入</a:t>
            </a:r>
          </a:p>
          <a:p>
            <a:r>
              <a:rPr lang="ja-JP" altLang="en-US" sz="900" dirty="0">
                <a:latin typeface="Meiryo UI" panose="020B0604030504040204" pitchFamily="34" charset="-128"/>
                <a:ea typeface="Meiryo UI" panose="020B0604030504040204" pitchFamily="34" charset="-128"/>
              </a:rPr>
              <a:t>備考：リール長</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ｃｍ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家の鍵や</a:t>
            </a:r>
            <a:r>
              <a:rPr lang="en-US" altLang="ja-JP" sz="1600" dirty="0"/>
              <a:t>IC</a:t>
            </a:r>
            <a:r>
              <a:rPr lang="ja-JP" altLang="en-US" sz="1600" dirty="0"/>
              <a:t>カードなど、すぐに取り出したいものに付けておくと非常に便利で、見た目にも高級感のある本柄ストラップです。リール付きのため伸縮自在で使用後も自動で短くなってくれます。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F1F70E3-187C-2AA0-8DFA-3C8553851A35}"/>
              </a:ext>
            </a:extLst>
          </p:cNvPr>
          <p:cNvPicPr>
            <a:picLocks noChangeAspect="1"/>
          </p:cNvPicPr>
          <p:nvPr/>
        </p:nvPicPr>
        <p:blipFill>
          <a:blip r:embed="rId5"/>
          <a:stretch>
            <a:fillRect/>
          </a:stretch>
        </p:blipFill>
        <p:spPr>
          <a:xfrm>
            <a:off x="675946" y="1364954"/>
            <a:ext cx="3664801" cy="3664801"/>
          </a:xfrm>
          <a:prstGeom prst="rect">
            <a:avLst/>
          </a:prstGeom>
        </p:spPr>
      </p:pic>
    </p:spTree>
    <p:extLst>
      <p:ext uri="{BB962C8B-B14F-4D97-AF65-F5344CB8AC3E}">
        <p14:creationId xmlns:p14="http://schemas.microsoft.com/office/powerpoint/2010/main" val="178721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アルミ万年カレンダー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110×60×58mm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見た目もすっきりしていてオシャレな、コンパクトに折りたたむことが出来るアルミ素材の万年カレンダーです。カラーバリーションはブラックとシルバーに</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EC2B01-04DA-F848-91A5-0DEEC3F1B6E6}"/>
              </a:ext>
            </a:extLst>
          </p:cNvPr>
          <p:cNvPicPr>
            <a:picLocks noChangeAspect="1"/>
          </p:cNvPicPr>
          <p:nvPr/>
        </p:nvPicPr>
        <p:blipFill>
          <a:blip r:embed="rId5"/>
          <a:stretch>
            <a:fillRect/>
          </a:stretch>
        </p:blipFill>
        <p:spPr>
          <a:xfrm>
            <a:off x="387906" y="1961462"/>
            <a:ext cx="4263771" cy="2441154"/>
          </a:xfrm>
          <a:prstGeom prst="rect">
            <a:avLst/>
          </a:prstGeom>
        </p:spPr>
      </p:pic>
    </p:spTree>
    <p:extLst>
      <p:ext uri="{BB962C8B-B14F-4D97-AF65-F5344CB8AC3E}">
        <p14:creationId xmlns:p14="http://schemas.microsoft.com/office/powerpoint/2010/main" val="223633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125×97×42</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イヤホンや</a:t>
            </a:r>
            <a:r>
              <a:rPr lang="en-US" altLang="ja-JP" sz="1600" dirty="0"/>
              <a:t>USB</a:t>
            </a:r>
            <a:r>
              <a:rPr lang="ja-JP" altLang="en-US" sz="1600" dirty="0"/>
              <a:t>ケーブルなど、細々としたモバイルアクセサリーを纏めて持ち歩きには最適な、</a:t>
            </a:r>
            <a:r>
              <a:rPr lang="en-US" altLang="ja-JP" sz="1600" dirty="0"/>
              <a:t>S</a:t>
            </a:r>
            <a:r>
              <a:rPr lang="ja-JP" altLang="en-US" sz="1600" dirty="0"/>
              <a:t>サイズのシンプルケースです。カラーバリエーションはグレー、ブラック、レッドの三色展開。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57980B-7F58-3E96-FFEC-4C06A8EF0AFF}"/>
              </a:ext>
            </a:extLst>
          </p:cNvPr>
          <p:cNvPicPr>
            <a:picLocks noChangeAspect="1"/>
          </p:cNvPicPr>
          <p:nvPr/>
        </p:nvPicPr>
        <p:blipFill>
          <a:blip r:embed="rId5"/>
          <a:stretch>
            <a:fillRect/>
          </a:stretch>
        </p:blipFill>
        <p:spPr>
          <a:xfrm>
            <a:off x="670669" y="1358233"/>
            <a:ext cx="3707130" cy="3707130"/>
          </a:xfrm>
          <a:prstGeom prst="rect">
            <a:avLst/>
          </a:prstGeom>
        </p:spPr>
      </p:pic>
    </p:spTree>
    <p:extLst>
      <p:ext uri="{BB962C8B-B14F-4D97-AF65-F5344CB8AC3E}">
        <p14:creationId xmlns:p14="http://schemas.microsoft.com/office/powerpoint/2010/main" val="414993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10266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833BEB3-234B-3C4A-6548-DF80586CF7CF}"/>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ティッキー 製図用 メカニカルペンシル </a:t>
            </a:r>
            <a:r>
              <a:rPr lang="en-US" altLang="ja-JP" sz="2000" dirty="0">
                <a:solidFill>
                  <a:schemeClr val="bg1"/>
                </a:solidFill>
                <a:latin typeface="Meiryo UI" panose="020B0604030504040204" pitchFamily="34" charset="-128"/>
                <a:ea typeface="Meiryo UI" panose="020B0604030504040204" pitchFamily="34" charset="-128"/>
              </a:rPr>
              <a:t>0.7mm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機能：製図対応、固定式、カラーコード付</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0.7mm(S0312690)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HB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0.7mm</a:t>
            </a:r>
            <a:r>
              <a:rPr lang="ja-JP" altLang="en-US" sz="1600" dirty="0"/>
              <a:t>タイプの製図用メカニカルペンシル。筒型のグリップから上へ向かうにつれて三角錐に変化する美しいフォルムで見た目も非常にスタイリッシュです。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EB1AE98-7CAC-98F3-AF85-33BFE50A1378}"/>
              </a:ext>
            </a:extLst>
          </p:cNvPr>
          <p:cNvPicPr>
            <a:picLocks noChangeAspect="1"/>
          </p:cNvPicPr>
          <p:nvPr/>
        </p:nvPicPr>
        <p:blipFill>
          <a:blip r:embed="rId5"/>
          <a:stretch>
            <a:fillRect/>
          </a:stretch>
        </p:blipFill>
        <p:spPr>
          <a:xfrm>
            <a:off x="740852" y="1371900"/>
            <a:ext cx="3560089" cy="3560089"/>
          </a:xfrm>
          <a:prstGeom prst="rect">
            <a:avLst/>
          </a:prstGeom>
        </p:spPr>
      </p:pic>
    </p:spTree>
    <p:extLst>
      <p:ext uri="{BB962C8B-B14F-4D97-AF65-F5344CB8AC3E}">
        <p14:creationId xmlns:p14="http://schemas.microsoft.com/office/powerpoint/2010/main" val="1664567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2616</Words>
  <Application>Microsoft Office PowerPoint</Application>
  <PresentationFormat>画面に合わせる (4:3)</PresentationFormat>
  <Paragraphs>462</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32</vt:i4>
      </vt:variant>
    </vt:vector>
  </HeadingPairs>
  <TitlesOfParts>
    <vt:vector size="44"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2025-02-28T02:52:38Z</dcterms:modified>
</cp:coreProperties>
</file>