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74"/>
  </p:normalViewPr>
  <p:slideViewPr>
    <p:cSldViewPr snapToGrid="0" snapToObjects="1">
      <p:cViewPr varScale="1">
        <p:scale>
          <a:sx n="84" d="100"/>
          <a:sy n="84" d="100"/>
        </p:scale>
        <p:origin x="660"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a:solidFill>
                  <a:schemeClr val="bg1"/>
                </a:solidFill>
                <a:latin typeface="Meiryo UI" panose="020B0604030504040204" pitchFamily="34" charset="-128"/>
                <a:ea typeface="Meiryo UI" panose="020B0604030504040204" pitchFamily="34" charset="-128"/>
              </a:rPr>
              <a:t>段デスクトレイ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70×48×70mm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ゴムの木の廃材を素材にして作られた</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段タイプの小物用トレイです。カラー展開はナチュラルウッドとダークウッドの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色。フルカラー名入れが可能ですのでデザインに合わせてどうぞ。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F1DCCCE-5A6F-3F48-B5D8-85DA6F35F87F}"/>
              </a:ext>
            </a:extLst>
          </p:cNvPr>
          <p:cNvPicPr>
            <a:picLocks noChangeAspect="1"/>
          </p:cNvPicPr>
          <p:nvPr/>
        </p:nvPicPr>
        <p:blipFill>
          <a:blip r:embed="rId5"/>
          <a:stretch>
            <a:fillRect/>
          </a:stretch>
        </p:blipFill>
        <p:spPr>
          <a:xfrm>
            <a:off x="877902" y="1567422"/>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グレイスフルレース 晴雨兼用折りたたみ傘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中棒・骨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鉄、亜鉛合金 ハンドル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:525mm </a:t>
            </a:r>
            <a:r>
              <a:rPr lang="ja-JP" altLang="en-US" sz="900" dirty="0">
                <a:latin typeface="Meiryo UI" panose="020B0604030504040204" pitchFamily="34" charset="-128"/>
                <a:ea typeface="Meiryo UI" panose="020B0604030504040204" pitchFamily="34" charset="-128"/>
              </a:rPr>
              <a:t>折時</a:t>
            </a:r>
            <a:r>
              <a:rPr lang="en-US" altLang="ja-JP" sz="900" dirty="0">
                <a:latin typeface="Meiryo UI" panose="020B0604030504040204" pitchFamily="34" charset="-128"/>
                <a:ea typeface="Meiryo UI" panose="020B0604030504040204" pitchFamily="34" charset="-128"/>
              </a:rPr>
              <a:t>:230mm </a:t>
            </a:r>
            <a:r>
              <a:rPr lang="ja-JP" altLang="en-US" sz="900" dirty="0">
                <a:latin typeface="Meiryo UI" panose="020B0604030504040204" pitchFamily="34" charset="-128"/>
                <a:ea typeface="Meiryo UI" panose="020B0604030504040204" pitchFamily="34" charset="-128"/>
              </a:rPr>
              <a:t>骨</a:t>
            </a:r>
            <a:r>
              <a:rPr lang="en-US" altLang="ja-JP" sz="900" dirty="0">
                <a:latin typeface="Meiryo UI" panose="020B0604030504040204" pitchFamily="34" charset="-128"/>
                <a:ea typeface="Meiryo UI" panose="020B0604030504040204" pitchFamily="34" charset="-128"/>
              </a:rPr>
              <a:t>:500mm 6</a:t>
            </a:r>
            <a:r>
              <a:rPr lang="ja-JP" altLang="en-US" sz="900" dirty="0">
                <a:latin typeface="Meiryo UI" panose="020B0604030504040204" pitchFamily="34" charset="-128"/>
                <a:ea typeface="Meiryo UI" panose="020B0604030504040204" pitchFamily="34" charset="-128"/>
              </a:rPr>
              <a:t>本骨</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爽やかなパステルカラーの中にレースプリントをさり気なくあしらった、見た目も上品で可愛らしい晴れ雨兼用の折りたたみ傘です。オールシーズン対応可能で使い勝手の良いアイテムです。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A4CCEA0-767A-3CC3-C8C1-ADC49B223664}"/>
              </a:ext>
            </a:extLst>
          </p:cNvPr>
          <p:cNvPicPr>
            <a:picLocks noChangeAspect="1"/>
          </p:cNvPicPr>
          <p:nvPr/>
        </p:nvPicPr>
        <p:blipFill>
          <a:blip r:embed="rId5"/>
          <a:stretch>
            <a:fillRect/>
          </a:stretch>
        </p:blipFill>
        <p:spPr>
          <a:xfrm>
            <a:off x="737399" y="1335789"/>
            <a:ext cx="3651631" cy="3651631"/>
          </a:xfrm>
          <a:prstGeom prst="rect">
            <a:avLst/>
          </a:prstGeom>
        </p:spPr>
      </p:pic>
    </p:spTree>
    <p:extLst>
      <p:ext uri="{BB962C8B-B14F-4D97-AF65-F5344CB8AC3E}">
        <p14:creationId xmlns:p14="http://schemas.microsoft.com/office/powerpoint/2010/main" val="282805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防犯ブザー　ガーディアン</a:t>
            </a:r>
            <a:r>
              <a:rPr lang="en-US" altLang="ja-JP" sz="2000" dirty="0">
                <a:solidFill>
                  <a:schemeClr val="bg1"/>
                </a:solidFill>
                <a:latin typeface="Meiryo UI" panose="020B0604030504040204" pitchFamily="34" charset="-128"/>
                <a:ea typeface="Meiryo UI" panose="020B0604030504040204" pitchFamily="34" charset="-128"/>
              </a:rPr>
              <a:t>Neo</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TPR</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85×45×27mm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dirty="0">
                <a:solidFill>
                  <a:srgbClr val="333333"/>
                </a:solidFill>
                <a:effectLst/>
                <a:latin typeface="-apple-system"/>
              </a:rPr>
              <a:t>本付</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/107×73×35mm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防塵・防滴加工</a:t>
            </a:r>
            <a:r>
              <a:rPr lang="en-US" altLang="ja-JP" sz="900" b="0" i="0" dirty="0">
                <a:solidFill>
                  <a:srgbClr val="333333"/>
                </a:solidFill>
                <a:effectLst/>
                <a:latin typeface="-apple-system"/>
              </a:rPr>
              <a:t>(IP54)</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公財</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全国防犯協会連合会推奨番号第</a:t>
            </a:r>
            <a:r>
              <a:rPr lang="en-US" altLang="ja-JP" sz="900" b="0" i="0" dirty="0">
                <a:solidFill>
                  <a:srgbClr val="333333"/>
                </a:solidFill>
                <a:effectLst/>
                <a:latin typeface="-apple-system"/>
              </a:rPr>
              <a:t>		21R260※</a:t>
            </a:r>
            <a:r>
              <a:rPr lang="ja-JP" altLang="en-US" sz="900" b="0" i="0" dirty="0">
                <a:solidFill>
                  <a:srgbClr val="333333"/>
                </a:solidFill>
                <a:effectLst/>
                <a:latin typeface="-apple-system"/>
              </a:rPr>
              <a:t>号</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いざというときに絶対役立つ、ライトも付いているため夜夜道も安心で便利な防犯ブザーです。防犯イベントやキャンペーンのノベルティ用としてもおすすめ。名入れプリントも格安で承ります。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123319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7E35810-A96E-BF48-9AC7-60BED9151A8B}"/>
              </a:ext>
            </a:extLst>
          </p:cNvPr>
          <p:cNvPicPr>
            <a:picLocks noChangeAspect="1"/>
          </p:cNvPicPr>
          <p:nvPr/>
        </p:nvPicPr>
        <p:blipFill>
          <a:blip r:embed="rId3"/>
          <a:stretch>
            <a:fillRect/>
          </a:stretch>
        </p:blipFill>
        <p:spPr>
          <a:xfrm>
            <a:off x="612046" y="1293697"/>
            <a:ext cx="4001293" cy="384251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360ml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φ85×105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360ml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360ml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7930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70×70×35mm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/85×80×45mm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電池</a:t>
            </a:r>
            <a:r>
              <a:rPr lang="en-US" altLang="zh-TW" sz="900" b="0" i="0" dirty="0">
                <a:solidFill>
                  <a:srgbClr val="333333"/>
                </a:solidFill>
                <a:effectLst/>
                <a:latin typeface="-apple-system"/>
              </a:rPr>
              <a:t>2</a:t>
            </a:r>
            <a:r>
              <a:rPr lang="zh-TW" altLang="en-US" sz="900" b="0" i="0">
                <a:solidFill>
                  <a:srgbClr val="333333"/>
                </a:solidFill>
                <a:effectLst/>
                <a:latin typeface="-apple-system"/>
              </a:rPr>
              <a:t>本別売</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コロッと転がして向きを変えると時計やカレンダー、アラーム、気温等を表示する便利なデジタル時計です。カラーバリエーションはホワイトとブラックの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色。オリジナル名入れ可能です。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210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ライト付スタンドルーペ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・アクリル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165×75×20mm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,168×77×22mm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暗所でも見やすい</a:t>
            </a:r>
            <a:r>
              <a:rPr lang="en-US" altLang="ja-JP" sz="1600" dirty="0"/>
              <a:t>LED</a:t>
            </a:r>
            <a:r>
              <a:rPr lang="ja-JP" altLang="en-US" sz="1600" dirty="0"/>
              <a:t>ライトが付いた、</a:t>
            </a:r>
            <a:r>
              <a:rPr lang="en-US" altLang="ja-JP" sz="1600" dirty="0"/>
              <a:t>3</a:t>
            </a:r>
            <a:r>
              <a:rPr lang="ja-JP" altLang="en-US" sz="1600" dirty="0"/>
              <a:t>倍</a:t>
            </a:r>
            <a:r>
              <a:rPr lang="en-US" altLang="ja-JP" sz="1600" dirty="0"/>
              <a:t>×65</a:t>
            </a:r>
            <a:r>
              <a:rPr lang="ja-JP" altLang="en-US" sz="1600" dirty="0"/>
              <a:t>ｍｍレンズのルーペ。スタンド式にも変形して角度調整が可能です。母の日や父の日、敬老の贈り物などの贈答品としてもおススメです。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9B38AB53-AC8D-FAF9-FA29-F579A68D72A4}"/>
              </a:ext>
            </a:extLst>
          </p:cNvPr>
          <p:cNvPicPr>
            <a:picLocks noChangeAspect="1"/>
          </p:cNvPicPr>
          <p:nvPr/>
        </p:nvPicPr>
        <p:blipFill>
          <a:blip r:embed="rId5"/>
          <a:stretch>
            <a:fillRect/>
          </a:stretch>
        </p:blipFill>
        <p:spPr>
          <a:xfrm>
            <a:off x="635342" y="1431240"/>
            <a:ext cx="3478530" cy="3478530"/>
          </a:xfrm>
          <a:prstGeom prst="rect">
            <a:avLst/>
          </a:prstGeom>
        </p:spPr>
      </p:pic>
    </p:spTree>
    <p:extLst>
      <p:ext uri="{BB962C8B-B14F-4D97-AF65-F5344CB8AC3E}">
        <p14:creationId xmlns:p14="http://schemas.microsoft.com/office/powerpoint/2010/main" val="201587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セルトナ・ワンプッシュ真空ステンレスボトル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材：内瓶・胴部：ステンレス鋼、蓋：ポリプロピレン、パッキン：シリコーンゴム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φ66×232</a:t>
            </a:r>
            <a:r>
              <a:rPr lang="en-US" altLang="ja-JP" sz="900" dirty="0">
                <a:latin typeface="Meiryo UI" panose="020B0604030504040204" pitchFamily="34" charset="-128"/>
                <a:ea typeface="Meiryo UI" panose="020B0604030504040204" pitchFamily="34" charset="-128"/>
              </a:rPr>
              <a:t>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:243×75×75mm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430ml</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 </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ワンタッチで開く飲み口がスポーツ時などに便利な上、</a:t>
            </a:r>
            <a:r>
              <a:rPr lang="en-US" altLang="ja-JP" sz="1600" dirty="0">
                <a:latin typeface="Meiryo UI" panose="020B0604030504040204" pitchFamily="34" charset="-128"/>
                <a:ea typeface="Meiryo UI" panose="020B0604030504040204" pitchFamily="34" charset="-128"/>
              </a:rPr>
              <a:t>430ml</a:t>
            </a:r>
            <a:r>
              <a:rPr lang="ja-JP" altLang="en-US" sz="1600" dirty="0">
                <a:latin typeface="Meiryo UI" panose="020B0604030504040204" pitchFamily="34" charset="-128"/>
                <a:ea typeface="Meiryo UI" panose="020B0604030504040204" pitchFamily="34" charset="-128"/>
              </a:rPr>
              <a:t>サイズも嬉しい真空ステンレスボトル。保温保冷効果も抜群ですので、美味しい飲み物を美味しい温度のまま携帯できます。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A68A5628-C0A8-E6B5-1485-9313D06EB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692" y="1594077"/>
            <a:ext cx="3322382" cy="33223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C70E494-624A-3791-1B07-7CAEBD0F6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600" y="1382262"/>
            <a:ext cx="3533137" cy="353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4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テントクロス抗菌レジカゴトート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550×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260mm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スーパーのレジカゴにぴったりサイズでお買い物に便利なトートです。耐久性に優れたテントクロスを使用している上に、衛生的な抗菌仕様。四色展開からお選びいただけます。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BC223AE-56CC-0455-7CDF-E37BA6278DC8}"/>
              </a:ext>
            </a:extLst>
          </p:cNvPr>
          <p:cNvPicPr>
            <a:picLocks noChangeAspect="1"/>
          </p:cNvPicPr>
          <p:nvPr/>
        </p:nvPicPr>
        <p:blipFill>
          <a:blip r:embed="rId5"/>
          <a:stretch>
            <a:fillRect/>
          </a:stretch>
        </p:blipFill>
        <p:spPr>
          <a:xfrm>
            <a:off x="632676" y="1396296"/>
            <a:ext cx="3604260" cy="3604260"/>
          </a:xfrm>
          <a:prstGeom prst="rect">
            <a:avLst/>
          </a:prstGeom>
        </p:spPr>
      </p:pic>
    </p:spTree>
    <p:extLst>
      <p:ext uri="{BB962C8B-B14F-4D97-AF65-F5344CB8AC3E}">
        <p14:creationId xmlns:p14="http://schemas.microsoft.com/office/powerpoint/2010/main" val="313798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4203323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アルミ軽量</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段折り畳み傘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素材：ﾎﾟﾝｼﾞｰ</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55cm×8</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8</a:t>
            </a:r>
            <a:r>
              <a:rPr lang="ja-JP" altLang="en-US" sz="1600" dirty="0"/>
              <a:t>本骨で強度がある、アルミ製で軽量な親骨</a:t>
            </a:r>
            <a:r>
              <a:rPr lang="en-US" altLang="ja-JP" sz="1600" dirty="0"/>
              <a:t>55cm</a:t>
            </a:r>
            <a:r>
              <a:rPr lang="ja-JP" altLang="en-US" sz="1600" dirty="0"/>
              <a:t>の</a:t>
            </a:r>
            <a:r>
              <a:rPr lang="en-US" altLang="ja-JP" sz="1600" dirty="0"/>
              <a:t>3</a:t>
            </a:r>
            <a:r>
              <a:rPr lang="ja-JP" altLang="en-US" sz="1600" dirty="0"/>
              <a:t>段式折畳み傘。全</a:t>
            </a:r>
            <a:r>
              <a:rPr lang="en-US" altLang="ja-JP" sz="1600" dirty="0"/>
              <a:t>5</a:t>
            </a:r>
            <a:r>
              <a:rPr lang="ja-JP" altLang="en-US" sz="1600" dirty="0"/>
              <a:t>種のカラーからオリジナル名入れデザインに合った色を選択できます。賞品や物販品など多用途で使用できます。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CA490F-B173-1C11-6CBB-EC716333103D}"/>
              </a:ext>
            </a:extLst>
          </p:cNvPr>
          <p:cNvPicPr>
            <a:picLocks noChangeAspect="1"/>
          </p:cNvPicPr>
          <p:nvPr/>
        </p:nvPicPr>
        <p:blipFill>
          <a:blip r:embed="rId5"/>
          <a:stretch>
            <a:fillRect/>
          </a:stretch>
        </p:blipFill>
        <p:spPr>
          <a:xfrm>
            <a:off x="783691" y="1454100"/>
            <a:ext cx="3432810" cy="3432810"/>
          </a:xfrm>
          <a:prstGeom prst="rect">
            <a:avLst/>
          </a:prstGeom>
        </p:spPr>
      </p:pic>
    </p:spTree>
    <p:extLst>
      <p:ext uri="{BB962C8B-B14F-4D97-AF65-F5344CB8AC3E}">
        <p14:creationId xmlns:p14="http://schemas.microsoft.com/office/powerpoint/2010/main" val="361342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クルット巾着収納ブランケット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吊り下げ巾着</a:t>
            </a:r>
            <a:r>
              <a:rPr lang="en-US" altLang="ja-JP" sz="900" dirty="0">
                <a:latin typeface="Meiryo UI" panose="020B0604030504040204" pitchFamily="34" charset="-128"/>
                <a:ea typeface="Meiryo UI" panose="020B0604030504040204" pitchFamily="34" charset="-128"/>
              </a:rPr>
              <a:t>/230×230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考：ベーシックネイビー・ランプブラック・アイボリー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ブランケット自体がコンパクトで可愛らしい巾着袋にもなるため、持ち運びにも大変便利なアイテムです。また巾着型にするとクッションとしても活用できる点も高ポイントです。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417256-DE5B-050D-950E-8F948925A145}"/>
              </a:ext>
            </a:extLst>
          </p:cNvPr>
          <p:cNvPicPr>
            <a:picLocks noChangeAspect="1"/>
          </p:cNvPicPr>
          <p:nvPr/>
        </p:nvPicPr>
        <p:blipFill>
          <a:blip r:embed="rId5"/>
          <a:stretch>
            <a:fillRect/>
          </a:stretch>
        </p:blipFill>
        <p:spPr>
          <a:xfrm>
            <a:off x="724120" y="1362278"/>
            <a:ext cx="3641188" cy="3641188"/>
          </a:xfrm>
          <a:prstGeom prst="rect">
            <a:avLst/>
          </a:prstGeom>
        </p:spPr>
      </p:pic>
    </p:spTree>
    <p:extLst>
      <p:ext uri="{BB962C8B-B14F-4D97-AF65-F5344CB8AC3E}">
        <p14:creationId xmlns:p14="http://schemas.microsoft.com/office/powerpoint/2010/main" val="369785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ラバーウッドフォトスタンド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材：ゴムの木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アクリル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178×140×9mm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考：ダークウッド・ナチュラルウッド</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ゴムの木の廃材を素材にして作られたスタンダードなタイプのフォトスタンドです。カラー展開はナチュラルウッドとダークウッドの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色。フルカラーのオリジナル名入れが可能です。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75C3817-FC55-6F42-AD7B-F9B9CBA8B0AC}"/>
              </a:ext>
            </a:extLst>
          </p:cNvPr>
          <p:cNvPicPr>
            <a:picLocks noChangeAspect="1"/>
          </p:cNvPicPr>
          <p:nvPr/>
        </p:nvPicPr>
        <p:blipFill>
          <a:blip r:embed="rId5"/>
          <a:stretch>
            <a:fillRect/>
          </a:stretch>
        </p:blipFill>
        <p:spPr>
          <a:xfrm>
            <a:off x="427798" y="2086744"/>
            <a:ext cx="4156308" cy="2709912"/>
          </a:xfrm>
          <a:prstGeom prst="rect">
            <a:avLst/>
          </a:prstGeom>
        </p:spPr>
      </p:pic>
    </p:spTree>
    <p:extLst>
      <p:ext uri="{BB962C8B-B14F-4D97-AF65-F5344CB8AC3E}">
        <p14:creationId xmlns:p14="http://schemas.microsoft.com/office/powerpoint/2010/main" val="334338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手ぶライト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397×36×21mm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/215×40×25mm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豊田合成製</a:t>
            </a:r>
            <a:r>
              <a:rPr lang="en-US" altLang="zh-TW" sz="900" b="0" i="0" dirty="0">
                <a:solidFill>
                  <a:srgbClr val="333333"/>
                </a:solidFill>
                <a:effectLst/>
                <a:latin typeface="-apple-system"/>
              </a:rPr>
              <a:t>LED</a:t>
            </a:r>
            <a:r>
              <a:rPr lang="zh-TW" altLang="en-US" sz="900" b="0" i="0" dirty="0">
                <a:solidFill>
                  <a:srgbClr val="333333"/>
                </a:solidFill>
                <a:effectLst/>
                <a:latin typeface="-apple-system"/>
              </a:rPr>
              <a:t>使用</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首にかけて下げることが出来るため夜間の散歩やアウトドアシーンなどにとっても便利なライトです。カラーバリエーションはホワイト、イエロー、ブルー、ピンクの</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199834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272432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ラウンドサーモボトル </a:t>
            </a:r>
            <a:r>
              <a:rPr lang="en-US" altLang="ja-JP" sz="2000" dirty="0">
                <a:solidFill>
                  <a:schemeClr val="bg1"/>
                </a:solidFill>
                <a:latin typeface="Meiryo UI" panose="020B0604030504040204" pitchFamily="34" charset="-128"/>
                <a:ea typeface="Meiryo UI" panose="020B0604030504040204" pitchFamily="34" charset="-128"/>
              </a:rPr>
              <a:t>500ml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素材：容器部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ステンレス、蓋</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・ステンレス・シリコン、ストラップ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W79×D75×H178mm(</a:t>
            </a:r>
            <a:r>
              <a:rPr lang="ja-JP" altLang="en-US" sz="900" dirty="0">
                <a:latin typeface="Meiryo UI" panose="020B0604030504040204" pitchFamily="34" charset="-128"/>
                <a:ea typeface="Meiryo UI" panose="020B0604030504040204" pitchFamily="34" charset="-128"/>
              </a:rPr>
              <a:t>幅はストラップを含む</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304g</a:t>
            </a:r>
          </a:p>
          <a:p>
            <a:r>
              <a:rPr lang="ja-JP" altLang="en-US" sz="900" dirty="0">
                <a:latin typeface="Meiryo UI" panose="020B0604030504040204" pitchFamily="34" charset="-128"/>
                <a:ea typeface="Meiryo UI" panose="020B0604030504040204" pitchFamily="34" charset="-128"/>
              </a:rPr>
              <a:t>包装：化粧箱</a:t>
            </a:r>
            <a:r>
              <a:rPr lang="en-US" altLang="ja-JP" sz="900" dirty="0">
                <a:latin typeface="Meiryo UI" panose="020B0604030504040204" pitchFamily="34" charset="-128"/>
                <a:ea typeface="Meiryo UI" panose="020B0604030504040204" pitchFamily="34" charset="-128"/>
              </a:rPr>
              <a:t>:W80×D80×H185mm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サイズのサーモボトル。指を引っ掛けられるリングと丸みを帯びたシルエットが可愛らしさを演出。真空二重構造のステンレス素材で保冷保温効果が高く、氷も簡単に入れられます。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DB07D12-B9D2-8665-25BC-A980A4CBE3E9}"/>
              </a:ext>
            </a:extLst>
          </p:cNvPr>
          <p:cNvPicPr>
            <a:picLocks noChangeAspect="1"/>
          </p:cNvPicPr>
          <p:nvPr/>
        </p:nvPicPr>
        <p:blipFill>
          <a:blip r:embed="rId5"/>
          <a:stretch>
            <a:fillRect/>
          </a:stretch>
        </p:blipFill>
        <p:spPr>
          <a:xfrm>
            <a:off x="708868" y="1343794"/>
            <a:ext cx="3707130" cy="3707130"/>
          </a:xfrm>
          <a:prstGeom prst="rect">
            <a:avLst/>
          </a:prstGeom>
        </p:spPr>
      </p:pic>
    </p:spTree>
    <p:extLst>
      <p:ext uri="{BB962C8B-B14F-4D97-AF65-F5344CB8AC3E}">
        <p14:creationId xmlns:p14="http://schemas.microsoft.com/office/powerpoint/2010/main" val="781966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スタイルトランスフォームライト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サイズ：最大時</a:t>
            </a:r>
            <a:r>
              <a:rPr lang="en-US" altLang="ja-JP" sz="900" dirty="0">
                <a:latin typeface="Meiryo UI" panose="020B0604030504040204" pitchFamily="34" charset="-128"/>
                <a:ea typeface="Meiryo UI" panose="020B0604030504040204" pitchFamily="34" charset="-128"/>
              </a:rPr>
              <a:t>/325×130×87mm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/155×130×87mm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LED1+10</a:t>
            </a:r>
            <a:r>
              <a:rPr lang="ja-JP" altLang="en-US" sz="900" dirty="0">
                <a:latin typeface="Meiryo UI" panose="020B0604030504040204" pitchFamily="34" charset="-128"/>
                <a:ea typeface="Meiryo UI" panose="020B0604030504040204" pitchFamily="34" charset="-128"/>
              </a:rPr>
              <a:t>灯式、単三乾電池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変形してマルチに使える便利なランタン。置き型ランタン・ハンディライト・卓上ライトになる</a:t>
            </a:r>
            <a:r>
              <a:rPr lang="en-US" altLang="ja-JP" sz="1600" dirty="0"/>
              <a:t>3WAY</a:t>
            </a:r>
            <a:r>
              <a:rPr lang="ja-JP" altLang="en-US" sz="1600" dirty="0"/>
              <a:t>仕様。普段使いはもちろん、防災グッズにも使える便利なアイテムです。名入れも承ります。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3146F42D-CF34-BE88-A498-014741ADCC2A}"/>
              </a:ext>
            </a:extLst>
          </p:cNvPr>
          <p:cNvPicPr>
            <a:picLocks noChangeAspect="1"/>
          </p:cNvPicPr>
          <p:nvPr/>
        </p:nvPicPr>
        <p:blipFill>
          <a:blip r:embed="rId5"/>
          <a:stretch>
            <a:fillRect/>
          </a:stretch>
        </p:blipFill>
        <p:spPr>
          <a:xfrm>
            <a:off x="718975" y="1371187"/>
            <a:ext cx="3560088" cy="3560088"/>
          </a:xfrm>
          <a:prstGeom prst="rect">
            <a:avLst/>
          </a:prstGeom>
        </p:spPr>
      </p:pic>
    </p:spTree>
    <p:extLst>
      <p:ext uri="{BB962C8B-B14F-4D97-AF65-F5344CB8AC3E}">
        <p14:creationId xmlns:p14="http://schemas.microsoft.com/office/powerpoint/2010/main" val="627504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保冷機能付きクーラーポーチは、お弁当箱が丁度入るサイズ感で持ち運びに便利。表生地には、エコな再生</a:t>
            </a:r>
            <a:r>
              <a:rPr lang="en-US" altLang="ja-JP" sz="1600" dirty="0"/>
              <a:t>PET</a:t>
            </a:r>
            <a:r>
              <a:rPr lang="ja-JP" altLang="en-US" sz="1600" dirty="0"/>
              <a:t>を使用。オリジナル名入れをして物販・ノベルティとしてご使用ください。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2A7575-8C83-A73F-B06D-4B6A9BB6013C}"/>
              </a:ext>
            </a:extLst>
          </p:cNvPr>
          <p:cNvPicPr>
            <a:picLocks noChangeAspect="1"/>
          </p:cNvPicPr>
          <p:nvPr/>
        </p:nvPicPr>
        <p:blipFill>
          <a:blip r:embed="rId5"/>
          <a:stretch>
            <a:fillRect/>
          </a:stretch>
        </p:blipFill>
        <p:spPr>
          <a:xfrm>
            <a:off x="648986" y="1312927"/>
            <a:ext cx="3638550" cy="3638550"/>
          </a:xfrm>
          <a:prstGeom prst="rect">
            <a:avLst/>
          </a:prstGeom>
        </p:spPr>
      </p:pic>
    </p:spTree>
    <p:extLst>
      <p:ext uri="{BB962C8B-B14F-4D97-AF65-F5344CB8AC3E}">
        <p14:creationId xmlns:p14="http://schemas.microsoft.com/office/powerpoint/2010/main" val="3406812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シリコンシェイカーボール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目盛り付フロストボトル </a:t>
            </a:r>
            <a:r>
              <a:rPr lang="en-US" altLang="ja-JP" sz="2000" dirty="0">
                <a:solidFill>
                  <a:schemeClr val="bg1"/>
                </a:solidFill>
                <a:latin typeface="Meiryo UI" panose="020B0604030504040204" pitchFamily="34" charset="-128"/>
                <a:ea typeface="Meiryo UI" panose="020B0604030504040204" pitchFamily="34" charset="-128"/>
              </a:rPr>
              <a:t>570ml </a:t>
            </a:r>
            <a:r>
              <a:rPr lang="ja-JP" altLang="en-US" sz="2000" dirty="0">
                <a:solidFill>
                  <a:schemeClr val="bg1"/>
                </a:solidFill>
                <a:latin typeface="Meiryo UI" panose="020B0604030504040204" pitchFamily="34" charset="-128"/>
                <a:ea typeface="Meiryo UI" panose="020B0604030504040204" pitchFamily="34" charset="-128"/>
              </a:rPr>
              <a:t>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素材：ボトル</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シェイカーボール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/Φ66×H213(mm) </a:t>
            </a:r>
            <a:r>
              <a:rPr lang="ja-JP" altLang="en-US" sz="900" dirty="0">
                <a:latin typeface="Meiryo UI" panose="020B0604030504040204" pitchFamily="34" charset="-128"/>
                <a:ea typeface="Meiryo UI" panose="020B0604030504040204" pitchFamily="34" charset="-128"/>
              </a:rPr>
              <a:t>シェイカーボール</a:t>
            </a:r>
            <a:r>
              <a:rPr lang="en-US" altLang="ja-JP" sz="900" dirty="0">
                <a:latin typeface="Meiryo UI" panose="020B0604030504040204" pitchFamily="34" charset="-128"/>
                <a:ea typeface="Meiryo UI" panose="020B0604030504040204" pitchFamily="34" charset="-128"/>
              </a:rPr>
              <a:t>/φ30×30(mm)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570ml</a:t>
            </a:r>
            <a:r>
              <a:rPr lang="ja-JP" altLang="en-US" sz="1600" dirty="0"/>
              <a:t>サイズの目盛り付きボトルとシリコンシェイカーボールのセットです。爽やかでオシャレなフロストデザインはどんなオリジナル名入れもよく映え、物販用にも販促用にもおすすめです。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2959D7FF-24A5-7993-DB24-7785A22C1907}"/>
              </a:ext>
            </a:extLst>
          </p:cNvPr>
          <p:cNvPicPr>
            <a:picLocks noChangeAspect="1"/>
          </p:cNvPicPr>
          <p:nvPr/>
        </p:nvPicPr>
        <p:blipFill>
          <a:blip r:embed="rId5"/>
          <a:stretch>
            <a:fillRect/>
          </a:stretch>
        </p:blipFill>
        <p:spPr>
          <a:xfrm>
            <a:off x="650361" y="1347537"/>
            <a:ext cx="3714750" cy="3714750"/>
          </a:xfrm>
          <a:prstGeom prst="rect">
            <a:avLst/>
          </a:prstGeom>
        </p:spPr>
      </p:pic>
    </p:spTree>
    <p:extLst>
      <p:ext uri="{BB962C8B-B14F-4D97-AF65-F5344CB8AC3E}">
        <p14:creationId xmlns:p14="http://schemas.microsoft.com/office/powerpoint/2010/main" val="2770966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 コップボトル</a:t>
            </a:r>
            <a:r>
              <a:rPr lang="en-US" altLang="ja-JP" sz="2000" dirty="0">
                <a:solidFill>
                  <a:schemeClr val="bg1"/>
                </a:solidFill>
                <a:latin typeface="Meiryo UI" panose="020B0604030504040204" pitchFamily="34" charset="-128"/>
                <a:ea typeface="Meiryo UI" panose="020B0604030504040204" pitchFamily="34" charset="-128"/>
              </a:rPr>
              <a:t>480ml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en-US" altLang="zh-TW" sz="900" dirty="0">
                <a:latin typeface="Meiryo UI" panose="020B0604030504040204" pitchFamily="34" charset="-128"/>
                <a:ea typeface="Meiryo UI" panose="020B0604030504040204" pitchFamily="34" charset="-128"/>
              </a:rPr>
              <a:t>243×90×68mm</a:t>
            </a:r>
          </a:p>
          <a:p>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480ml</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化粧箱入り</a:t>
            </a:r>
            <a:br>
              <a:rPr lang="en-US" altLang="ja-JP"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真空構造</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トレンドカラーがおしゃれな、ステンレス真空構造のボトル。蓋がコップになっていて使いやすく機能的！ドリンク温度を長時間保ち、たっぷり飲める容量</a:t>
            </a:r>
            <a:r>
              <a:rPr lang="en-US" altLang="ja-JP" sz="1600" dirty="0">
                <a:latin typeface="Meiryo UI" panose="020B0604030504040204" pitchFamily="34" charset="-128"/>
                <a:ea typeface="Meiryo UI" panose="020B0604030504040204" pitchFamily="34" charset="-128"/>
              </a:rPr>
              <a:t>480ml</a:t>
            </a:r>
            <a:r>
              <a:rPr lang="ja-JP" altLang="en-US" sz="1600" dirty="0">
                <a:latin typeface="Meiryo UI" panose="020B0604030504040204" pitchFamily="34" charset="-128"/>
                <a:ea typeface="Meiryo UI" panose="020B0604030504040204" pitchFamily="34" charset="-128"/>
              </a:rPr>
              <a:t>のスタンダードサイズです。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DD1009-5D66-2BF3-8A92-5C43B0928732}"/>
              </a:ext>
            </a:extLst>
          </p:cNvPr>
          <p:cNvPicPr>
            <a:picLocks noChangeAspect="1"/>
          </p:cNvPicPr>
          <p:nvPr/>
        </p:nvPicPr>
        <p:blipFill>
          <a:blip r:embed="rId5"/>
          <a:stretch>
            <a:fillRect/>
          </a:stretch>
        </p:blipFill>
        <p:spPr>
          <a:xfrm>
            <a:off x="668819" y="1346691"/>
            <a:ext cx="3708979" cy="3708979"/>
          </a:xfrm>
          <a:prstGeom prst="rect">
            <a:avLst/>
          </a:prstGeom>
        </p:spPr>
      </p:pic>
    </p:spTree>
    <p:extLst>
      <p:ext uri="{BB962C8B-B14F-4D97-AF65-F5344CB8AC3E}">
        <p14:creationId xmlns:p14="http://schemas.microsoft.com/office/powerpoint/2010/main" val="137810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エクササイズバンド</a:t>
            </a:r>
            <a:r>
              <a:rPr lang="en-US" altLang="ja-JP" sz="2000" dirty="0">
                <a:solidFill>
                  <a:schemeClr val="bg1"/>
                </a:solidFill>
                <a:latin typeface="Meiryo UI" panose="020B0604030504040204" pitchFamily="34" charset="-128"/>
                <a:ea typeface="Meiryo UI" panose="020B0604030504040204" pitchFamily="34" charset="-128"/>
              </a:rPr>
              <a:t>3P</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50×305mm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スリーブ箱入 箱サイズ</a:t>
            </a:r>
            <a:r>
              <a:rPr lang="en-US" altLang="ja-JP" sz="900" b="0" i="0" dirty="0">
                <a:solidFill>
                  <a:srgbClr val="333333"/>
                </a:solidFill>
                <a:effectLst/>
                <a:latin typeface="-apple-system"/>
              </a:rPr>
              <a:t>/70×130×25mm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ケースサイズ</a:t>
            </a:r>
            <a:r>
              <a:rPr lang="en-US" altLang="ja-JP" sz="900" b="0" i="0" dirty="0">
                <a:solidFill>
                  <a:srgbClr val="333333"/>
                </a:solidFill>
                <a:effectLst/>
                <a:latin typeface="-apple-system"/>
              </a:rPr>
              <a:t>/68×130×24mm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自宅やオフィスで手軽に筋トレができ運動不足解消にはおすすめの、負荷の違うバンド</a:t>
            </a:r>
            <a:r>
              <a:rPr lang="en-US" altLang="ja-JP" sz="1600" b="0" i="0" dirty="0">
                <a:solidFill>
                  <a:srgbClr val="333333"/>
                </a:solidFill>
                <a:effectLst/>
                <a:latin typeface="-apple-system"/>
              </a:rPr>
              <a:t>3P</a:t>
            </a:r>
            <a:r>
              <a:rPr lang="ja-JP" altLang="en-US" sz="1600" b="0" i="0" dirty="0">
                <a:solidFill>
                  <a:srgbClr val="333333"/>
                </a:solidFill>
                <a:effectLst/>
                <a:latin typeface="-apple-system"/>
              </a:rPr>
              <a:t>セットです。専用ケースに名入れプリントが可能ですのでイベント等のノベルティアイテムにもおすすめ。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65663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280ml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108×53×108(mm)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280ml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蓋部分に油性ボールペンで何度も書き込みできて、洗剤で簡単に洗い流せる容量</a:t>
            </a:r>
            <a:r>
              <a:rPr lang="en-US" altLang="ja-JP" sz="1600" dirty="0"/>
              <a:t>280ml</a:t>
            </a:r>
            <a:r>
              <a:rPr lang="ja-JP" altLang="en-US" sz="1600" dirty="0"/>
              <a:t>のフードコンテナ。中身の食品の消費期限を記載して管理すれば、フードロス削減に繋がるエコな商品です。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42ED9677-E016-4AFD-5A7B-49106A00002A}"/>
              </a:ext>
            </a:extLst>
          </p:cNvPr>
          <p:cNvPicPr>
            <a:picLocks noChangeAspect="1"/>
          </p:cNvPicPr>
          <p:nvPr/>
        </p:nvPicPr>
        <p:blipFill>
          <a:blip r:embed="rId5"/>
          <a:stretch>
            <a:fillRect/>
          </a:stretch>
        </p:blipFill>
        <p:spPr>
          <a:xfrm>
            <a:off x="633776" y="1355718"/>
            <a:ext cx="3709645" cy="3709645"/>
          </a:xfrm>
          <a:prstGeom prst="rect">
            <a:avLst/>
          </a:prstGeom>
        </p:spPr>
      </p:pic>
    </p:spTree>
    <p:extLst>
      <p:ext uri="{BB962C8B-B14F-4D97-AF65-F5344CB8AC3E}">
        <p14:creationId xmlns:p14="http://schemas.microsoft.com/office/powerpoint/2010/main" val="1785673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カチオン染めミニブランケット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680×500(mm)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200×320(mm)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染色工程における</a:t>
            </a:r>
            <a:r>
              <a:rPr lang="en-US" altLang="ja-JP" sz="1600" dirty="0"/>
              <a:t>CO2</a:t>
            </a:r>
            <a:r>
              <a:rPr lang="ja-JP" altLang="en-US" sz="1600" dirty="0"/>
              <a:t>排出量が少なくエネルギー消費量も少ないため、地球環境に優しいカチオン染めで作られたミニブランケットです。</a:t>
            </a:r>
            <a:r>
              <a:rPr lang="en-US" altLang="ja-JP" sz="1600" dirty="0"/>
              <a:t>3</a:t>
            </a:r>
            <a:r>
              <a:rPr lang="ja-JP" altLang="en-US" sz="1600" dirty="0"/>
              <a:t>色のカラーバリエーションから選択可能。</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28A0FC1-E566-0B21-B5EC-7FC8796D1D33}"/>
              </a:ext>
            </a:extLst>
          </p:cNvPr>
          <p:cNvPicPr>
            <a:picLocks noChangeAspect="1"/>
          </p:cNvPicPr>
          <p:nvPr/>
        </p:nvPicPr>
        <p:blipFill>
          <a:blip r:embed="rId5"/>
          <a:stretch>
            <a:fillRect/>
          </a:stretch>
        </p:blipFill>
        <p:spPr>
          <a:xfrm>
            <a:off x="705542" y="1446427"/>
            <a:ext cx="3560089" cy="3560089"/>
          </a:xfrm>
          <a:prstGeom prst="rect">
            <a:avLst/>
          </a:prstGeom>
        </p:spPr>
      </p:pic>
    </p:spTree>
    <p:extLst>
      <p:ext uri="{BB962C8B-B14F-4D97-AF65-F5344CB8AC3E}">
        <p14:creationId xmlns:p14="http://schemas.microsoft.com/office/powerpoint/2010/main" val="2769524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23L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34870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洋服ブラシ</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豚毛・木</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ヒメツバキ</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50×250×35mm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/59×255×45mm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静電気を起こしにくい天然豚毛を使用した使い勝手の良い洋服ブラシ。手に馴染みやすい木製の持ち手も高ポイント。名入れプリントも可能ですのでオリジナルグッズ用にもおすすめ。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C0D70DB-C8D7-2E1D-7280-CD73D29BAEB4}"/>
              </a:ext>
            </a:extLst>
          </p:cNvPr>
          <p:cNvPicPr>
            <a:picLocks noChangeAspect="1"/>
          </p:cNvPicPr>
          <p:nvPr/>
        </p:nvPicPr>
        <p:blipFill>
          <a:blip r:embed="rId5"/>
          <a:stretch>
            <a:fillRect/>
          </a:stretch>
        </p:blipFill>
        <p:spPr>
          <a:xfrm>
            <a:off x="682696" y="1363858"/>
            <a:ext cx="3571649" cy="3571649"/>
          </a:xfrm>
          <a:prstGeom prst="rect">
            <a:avLst/>
          </a:prstGeom>
        </p:spPr>
      </p:pic>
    </p:spTree>
    <p:extLst>
      <p:ext uri="{BB962C8B-B14F-4D97-AF65-F5344CB8AC3E}">
        <p14:creationId xmlns:p14="http://schemas.microsoft.com/office/powerpoint/2010/main" val="3227934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ラージパッド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PC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φ100×7</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/3.5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規格対応スマートフォンでしたら、この上に置くだけで充電ができる、とても便利なワイヤレス充電器のラージバッドです。バッドの表面にオリジナル名入れが可能ですので、</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効果も抜群！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405CF00-D218-3B42-B40B-A5001444C0B6}"/>
              </a:ext>
            </a:extLst>
          </p:cNvPr>
          <p:cNvPicPr>
            <a:picLocks noChangeAspect="1"/>
          </p:cNvPicPr>
          <p:nvPr/>
        </p:nvPicPr>
        <p:blipFill>
          <a:blip r:embed="rId5"/>
          <a:stretch>
            <a:fillRect/>
          </a:stretch>
        </p:blipFill>
        <p:spPr>
          <a:xfrm>
            <a:off x="807641" y="1429877"/>
            <a:ext cx="3175000" cy="3175000"/>
          </a:xfrm>
          <a:prstGeom prst="rect">
            <a:avLst/>
          </a:prstGeom>
        </p:spPr>
      </p:pic>
    </p:spTree>
    <p:extLst>
      <p:ext uri="{BB962C8B-B14F-4D97-AF65-F5344CB8AC3E}">
        <p14:creationId xmlns:p14="http://schemas.microsoft.com/office/powerpoint/2010/main" val="2440282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晴雨兼用 折畳み傘 </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本骨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カラー展開：本体色</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色（単色／色込）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55cm×6</a:t>
            </a:r>
            <a:r>
              <a:rPr lang="ja-JP" altLang="en-US" sz="900" dirty="0">
                <a:latin typeface="Meiryo UI" panose="020B0604030504040204" pitchFamily="34" charset="-128"/>
                <a:ea typeface="Meiryo UI" panose="020B0604030504040204" pitchFamily="34" charset="-128"/>
              </a:rPr>
              <a:t>本骨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70751"/>
          </a:xfrm>
          <a:prstGeom prst="rect">
            <a:avLst/>
          </a:prstGeom>
          <a:noFill/>
        </p:spPr>
        <p:txBody>
          <a:bodyPr wrap="square" lIns="0" tIns="46800" rIns="0" spcCol="360000" rtlCol="0">
            <a:spAutoFit/>
          </a:bodyPr>
          <a:lstStyle/>
          <a:p>
            <a:pPr algn="just"/>
            <a:r>
              <a:rPr lang="en-US" altLang="ja-JP" sz="1600" dirty="0"/>
              <a:t>UV</a:t>
            </a:r>
            <a:r>
              <a:rPr lang="ja-JP" altLang="en-US" sz="1600" dirty="0"/>
              <a:t>カット加工の生地を使った、晴雨兼用の折畳み傘。傘の内側にはシルバーコーティングを施しているので遮光性も抜群です。性別を問わず、熱中症・ゲリラ豪雨対策に使用できます。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5A453A-B7E5-F251-F8E7-E75DB9C4D65C}"/>
              </a:ext>
            </a:extLst>
          </p:cNvPr>
          <p:cNvPicPr>
            <a:picLocks noChangeAspect="1"/>
          </p:cNvPicPr>
          <p:nvPr/>
        </p:nvPicPr>
        <p:blipFill>
          <a:blip r:embed="rId5"/>
          <a:stretch>
            <a:fillRect/>
          </a:stretch>
        </p:blipFill>
        <p:spPr>
          <a:xfrm>
            <a:off x="768235" y="1379218"/>
            <a:ext cx="3592830" cy="3592830"/>
          </a:xfrm>
          <a:prstGeom prst="rect">
            <a:avLst/>
          </a:prstGeom>
        </p:spPr>
      </p:pic>
    </p:spTree>
    <p:extLst>
      <p:ext uri="{BB962C8B-B14F-4D97-AF65-F5344CB8AC3E}">
        <p14:creationId xmlns:p14="http://schemas.microsoft.com/office/powerpoint/2010/main" val="2060598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目盛り付フロストボトル</a:t>
            </a:r>
            <a:r>
              <a:rPr lang="en-US" altLang="ja-JP" sz="2000" dirty="0">
                <a:solidFill>
                  <a:schemeClr val="bg1"/>
                </a:solidFill>
                <a:latin typeface="Meiryo UI" panose="020B0604030504040204" pitchFamily="34" charset="-128"/>
                <a:ea typeface="Meiryo UI" panose="020B0604030504040204" pitchFamily="34" charset="-128"/>
              </a:rPr>
              <a:t>360ml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カラー展開：ブルー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クリア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グリーン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Φ58×H186(mm)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360ml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片手で持ちやすい</a:t>
            </a:r>
            <a:r>
              <a:rPr lang="en-US" altLang="ja-JP" sz="1600" dirty="0"/>
              <a:t>360ml</a:t>
            </a:r>
            <a:r>
              <a:rPr lang="ja-JP" altLang="en-US" sz="1600" dirty="0"/>
              <a:t>サイズのフロストボトル。容量目盛りが付いているので、摂取量を確認しながら定期的な水分補給ができます。各種オリジナルノベルティグッズに最適です。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A5C0742-9742-ACDC-A235-4B55A6FB2CCE}"/>
              </a:ext>
            </a:extLst>
          </p:cNvPr>
          <p:cNvPicPr>
            <a:picLocks noChangeAspect="1"/>
          </p:cNvPicPr>
          <p:nvPr/>
        </p:nvPicPr>
        <p:blipFill>
          <a:blip r:embed="rId5"/>
          <a:stretch>
            <a:fillRect/>
          </a:stretch>
        </p:blipFill>
        <p:spPr>
          <a:xfrm>
            <a:off x="624352" y="1349913"/>
            <a:ext cx="3718560" cy="3718560"/>
          </a:xfrm>
          <a:prstGeom prst="rect">
            <a:avLst/>
          </a:prstGeom>
        </p:spPr>
      </p:pic>
    </p:spTree>
    <p:extLst>
      <p:ext uri="{BB962C8B-B14F-4D97-AF65-F5344CB8AC3E}">
        <p14:creationId xmlns:p14="http://schemas.microsoft.com/office/powerpoint/2010/main" val="164463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スマート真空ステンレスボトル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蓋：ステンレス鋼、ポリプロピレン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φ57×140mm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195ml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152×63×63mm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195ml</a:t>
            </a:r>
            <a:r>
              <a:rPr lang="ja-JP" altLang="en-US" sz="1600" dirty="0"/>
              <a:t>サイズのシンプルですっきりとした真空ステンレスボトルです。ランチ用などにぴったりなサイズ感で使い勝手も抜群！イベントやキャンペーンでの景品用や記念用などにおすすめです。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1168C3D0-4588-C28F-EBBE-6C41D4E57492}"/>
              </a:ext>
            </a:extLst>
          </p:cNvPr>
          <p:cNvPicPr>
            <a:picLocks noChangeAspect="1"/>
          </p:cNvPicPr>
          <p:nvPr/>
        </p:nvPicPr>
        <p:blipFill>
          <a:blip r:embed="rId5"/>
          <a:stretch>
            <a:fillRect/>
          </a:stretch>
        </p:blipFill>
        <p:spPr>
          <a:xfrm>
            <a:off x="670218" y="1349953"/>
            <a:ext cx="3662473" cy="3662473"/>
          </a:xfrm>
          <a:prstGeom prst="rect">
            <a:avLst/>
          </a:prstGeom>
        </p:spPr>
      </p:pic>
    </p:spTree>
    <p:extLst>
      <p:ext uri="{BB962C8B-B14F-4D97-AF65-F5344CB8AC3E}">
        <p14:creationId xmlns:p14="http://schemas.microsoft.com/office/powerpoint/2010/main" val="2621020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ミニマルボトル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(304</a:t>
            </a:r>
            <a:r>
              <a:rPr lang="ja-JP" altLang="en-US" sz="900" b="0" i="0" dirty="0">
                <a:solidFill>
                  <a:srgbClr val="333333"/>
                </a:solidFill>
                <a:effectLst/>
                <a:latin typeface="-apple-system"/>
              </a:rPr>
              <a:t>・銅メッキ</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Φ45×127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120ml</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機　 能</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真空二重構造</a:t>
            </a:r>
            <a:endParaRPr lang="en-US" altLang="zh-TW"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/55×55×137mm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ズボンのポケットなどにも収まる</a:t>
            </a:r>
            <a:r>
              <a:rPr lang="en-US" altLang="ja-JP" sz="1600" b="0" i="0" dirty="0">
                <a:solidFill>
                  <a:srgbClr val="333333"/>
                </a:solidFill>
                <a:effectLst/>
                <a:latin typeface="-apple-system"/>
              </a:rPr>
              <a:t>120ml</a:t>
            </a:r>
            <a:r>
              <a:rPr lang="ja-JP" altLang="en-US" sz="1600" b="0" i="0" dirty="0">
                <a:solidFill>
                  <a:srgbClr val="333333"/>
                </a:solidFill>
                <a:effectLst/>
                <a:latin typeface="-apple-system"/>
              </a:rPr>
              <a:t>サイズのため、通勤やちょっとした散歩用などにぴったりの可愛らしいボトルです。カラーバリエーションはブルーとホワイトの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186848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レザーマルチフレーム</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120×162×17</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L</a:t>
            </a:r>
            <a:r>
              <a:rPr lang="ja-JP" altLang="en-US" sz="900">
                <a:latin typeface="Meiryo UI" panose="020B0604030504040204" pitchFamily="34" charset="-128"/>
                <a:ea typeface="Meiryo UI" panose="020B0604030504040204" pitchFamily="34" charset="-128"/>
              </a:rPr>
              <a:t>判サイズ対応</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台紙のデザインは弊社の都合により変わることがあります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ミルキーホワイト・リアルブラック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高級感のあるレザー調素材が特徴の、縦置きでも横置きでも使えるスタンダードなフォトスタンドです。カラー展開はリアルブラックとミルキーホワイトの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種類。不カラー名入れも可能です。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630F5CA9-EF3E-E14C-BA98-FAF205D66BEF}"/>
              </a:ext>
            </a:extLst>
          </p:cNvPr>
          <p:cNvPicPr>
            <a:picLocks noChangeAspect="1"/>
          </p:cNvPicPr>
          <p:nvPr/>
        </p:nvPicPr>
        <p:blipFill>
          <a:blip r:embed="rId5"/>
          <a:stretch>
            <a:fillRect/>
          </a:stretch>
        </p:blipFill>
        <p:spPr>
          <a:xfrm>
            <a:off x="622873" y="1470284"/>
            <a:ext cx="3870563" cy="3432026"/>
          </a:xfrm>
          <a:prstGeom prst="rect">
            <a:avLst/>
          </a:prstGeom>
        </p:spPr>
      </p:pic>
    </p:spTree>
    <p:extLst>
      <p:ext uri="{BB962C8B-B14F-4D97-AF65-F5344CB8AC3E}">
        <p14:creationId xmlns:p14="http://schemas.microsoft.com/office/powerpoint/2010/main" val="292142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油性ボールペンで蓋に書き込みができる容量</a:t>
            </a:r>
            <a:r>
              <a:rPr lang="en-US" altLang="ja-JP" sz="1600" dirty="0"/>
              <a:t>400ml</a:t>
            </a:r>
            <a:r>
              <a:rPr lang="ja-JP" altLang="en-US" sz="1600" dirty="0"/>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192626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HIPS､PS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φ69×183</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φ69×96</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ハンドルを引き上げると自動で点灯してくれる、見た目も雰囲気あるランタンです。</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面</a:t>
            </a:r>
            <a:r>
              <a:rPr lang="en" altLang="ja-JP" sz="1600" dirty="0">
                <a:latin typeface="Meiryo UI" panose="020B0604030504040204" pitchFamily="34" charset="-128"/>
                <a:ea typeface="Meiryo UI" panose="020B0604030504040204" pitchFamily="34" charset="-128"/>
              </a:rPr>
              <a:t>COB</a:t>
            </a:r>
            <a:r>
              <a:rPr lang="ja-JP" altLang="en-US" sz="1600">
                <a:latin typeface="Meiryo UI" panose="020B0604030504040204" pitchFamily="34" charset="-128"/>
                <a:ea typeface="Meiryo UI" panose="020B0604030504040204" pitchFamily="34" charset="-128"/>
              </a:rPr>
              <a:t>で周囲をしっかり照らしてくれます。カラーはブラックとホワイトの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色展開。名入れも承ります。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808A3DEB-9A44-0441-80BC-DF687141D6BC}"/>
              </a:ext>
            </a:extLst>
          </p:cNvPr>
          <p:cNvPicPr>
            <a:picLocks noChangeAspect="1"/>
          </p:cNvPicPr>
          <p:nvPr/>
        </p:nvPicPr>
        <p:blipFill>
          <a:blip r:embed="rId5"/>
          <a:stretch>
            <a:fillRect/>
          </a:stretch>
        </p:blipFill>
        <p:spPr>
          <a:xfrm>
            <a:off x="759971" y="1428493"/>
            <a:ext cx="3645148" cy="3555268"/>
          </a:xfrm>
          <a:prstGeom prst="rect">
            <a:avLst/>
          </a:prstGeom>
        </p:spPr>
      </p:pic>
    </p:spTree>
    <p:extLst>
      <p:ext uri="{BB962C8B-B14F-4D97-AF65-F5344CB8AC3E}">
        <p14:creationId xmlns:p14="http://schemas.microsoft.com/office/powerpoint/2010/main" val="14302299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TotalTime>
  <Words>2866</Words>
  <Application>Microsoft Office PowerPoint</Application>
  <PresentationFormat>画面に合わせる (4:3)</PresentationFormat>
  <Paragraphs>470</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2024-08-07T06:31:34Z</dcterms:modified>
</cp:coreProperties>
</file>