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9" r:id="rId2"/>
    <p:sldId id="275" r:id="rId3"/>
    <p:sldId id="268" r:id="rId4"/>
    <p:sldId id="280" r:id="rId5"/>
    <p:sldId id="286" r:id="rId6"/>
    <p:sldId id="272" r:id="rId7"/>
    <p:sldId id="262" r:id="rId8"/>
    <p:sldId id="256" r:id="rId9"/>
    <p:sldId id="270" r:id="rId10"/>
    <p:sldId id="267" r:id="rId11"/>
    <p:sldId id="261" r:id="rId12"/>
    <p:sldId id="265" r:id="rId13"/>
    <p:sldId id="274" r:id="rId14"/>
    <p:sldId id="285" r:id="rId15"/>
    <p:sldId id="260" r:id="rId16"/>
    <p:sldId id="282" r:id="rId17"/>
    <p:sldId id="283" r:id="rId18"/>
    <p:sldId id="279" r:id="rId19"/>
    <p:sldId id="278" r:id="rId20"/>
    <p:sldId id="284" r:id="rId21"/>
    <p:sldId id="287" r:id="rId22"/>
    <p:sldId id="263" r:id="rId23"/>
    <p:sldId id="276" r:id="rId24"/>
    <p:sldId id="273" r:id="rId25"/>
    <p:sldId id="257" r:id="rId26"/>
    <p:sldId id="269" r:id="rId27"/>
    <p:sldId id="266" r:id="rId28"/>
    <p:sldId id="277" r:id="rId29"/>
    <p:sldId id="288" r:id="rId30"/>
    <p:sldId id="289" r:id="rId31"/>
    <p:sldId id="290" r:id="rId32"/>
    <p:sldId id="291"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11" autoAdjust="0"/>
    <p:restoredTop sz="94656"/>
  </p:normalViewPr>
  <p:slideViewPr>
    <p:cSldViewPr snapToGrid="0" snapToObjects="1">
      <p:cViewPr varScale="1">
        <p:scale>
          <a:sx n="73" d="100"/>
          <a:sy n="73" d="100"/>
        </p:scale>
        <p:origin x="84" y="49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2025/2/27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3F492-097D-4343-8401-B9480D7F56F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17733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2025/2/27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bmp"/><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bmp"/><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bmp"/><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bmp"/><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bmp"/><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フェアトレードコットンキャンバスデイリーポーチ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コットン</a:t>
            </a:r>
            <a:endParaRPr lang="en-US" altLang="ja-JP" sz="900" spc="2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260×200×100(mm)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サイズのデイリーポーチです。マチ付きの船形形状のため見た目以上に収納力があり人気です。フェアトレードコットンを生地に使用しているため地球環境にも優しいアイテムです。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088CFAA-85EF-3317-06EB-6EBBD9597888}"/>
              </a:ext>
            </a:extLst>
          </p:cNvPr>
          <p:cNvPicPr>
            <a:picLocks noChangeAspect="1"/>
          </p:cNvPicPr>
          <p:nvPr/>
        </p:nvPicPr>
        <p:blipFill>
          <a:blip r:embed="rId5"/>
          <a:stretch>
            <a:fillRect/>
          </a:stretch>
        </p:blipFill>
        <p:spPr>
          <a:xfrm>
            <a:off x="740066" y="1380143"/>
            <a:ext cx="3581400" cy="3581400"/>
          </a:xfrm>
          <a:prstGeom prst="rect">
            <a:avLst/>
          </a:prstGeom>
        </p:spPr>
      </p:pic>
    </p:spTree>
    <p:extLst>
      <p:ext uri="{BB962C8B-B14F-4D97-AF65-F5344CB8AC3E}">
        <p14:creationId xmlns:p14="http://schemas.microsoft.com/office/powerpoint/2010/main" val="1731925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シャンブリックキャンバストート</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素材：ポリエステル、コットン</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W380×H370×D130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W30×H560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4L </a:t>
            </a:r>
            <a:endParaRPr lang="en"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US" altLang="ja-JP" sz="1600" dirty="0"/>
              <a:t>10</a:t>
            </a:r>
            <a:r>
              <a:rPr lang="ja-JP" altLang="en-US" sz="1600" dirty="0"/>
              <a:t>オンスの厚手なシャンブリックキャンバスを使った、耐久性にも優れた</a:t>
            </a:r>
            <a:r>
              <a:rPr lang="en-US" altLang="ja-JP" sz="1600" dirty="0"/>
              <a:t>M</a:t>
            </a:r>
            <a:r>
              <a:rPr lang="ja-JP" altLang="en-US" sz="1600" dirty="0"/>
              <a:t>サイズのトートバッグです。</a:t>
            </a:r>
            <a:r>
              <a:rPr lang="en-US" altLang="ja-JP" sz="1600" dirty="0"/>
              <a:t>2</a:t>
            </a:r>
            <a:r>
              <a:rPr lang="ja-JP" altLang="en-US" sz="1600" dirty="0"/>
              <a:t>色のカラーバリエーションから選択可能。オリジナル名入れも格安で承ります。 </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6302CB3-915F-E962-794C-CE5850E15C67}"/>
              </a:ext>
            </a:extLst>
          </p:cNvPr>
          <p:cNvPicPr>
            <a:picLocks noChangeAspect="1"/>
          </p:cNvPicPr>
          <p:nvPr/>
        </p:nvPicPr>
        <p:blipFill>
          <a:blip r:embed="rId5"/>
          <a:stretch>
            <a:fillRect/>
          </a:stretch>
        </p:blipFill>
        <p:spPr>
          <a:xfrm>
            <a:off x="793001" y="1449300"/>
            <a:ext cx="3560089" cy="3560089"/>
          </a:xfrm>
          <a:prstGeom prst="rect">
            <a:avLst/>
          </a:prstGeom>
        </p:spPr>
      </p:pic>
    </p:spTree>
    <p:extLst>
      <p:ext uri="{BB962C8B-B14F-4D97-AF65-F5344CB8AC3E}">
        <p14:creationId xmlns:p14="http://schemas.microsoft.com/office/powerpoint/2010/main" val="4279333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保冷ベーシックトート（</a:t>
            </a:r>
            <a:r>
              <a:rPr lang="en" altLang="ja-JP" sz="2000" dirty="0">
                <a:solidFill>
                  <a:schemeClr val="bg1"/>
                </a:solidFill>
                <a:latin typeface="Meiryo UI" panose="020B0604030504040204" pitchFamily="34" charset="-128"/>
                <a:ea typeface="Meiryo UI" panose="020B0604030504040204" pitchFamily="34" charset="-128"/>
              </a:rPr>
              <a:t>S</a:t>
            </a:r>
            <a:r>
              <a:rPr lang="ja-JP" altLang="en" sz="200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330×200×130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25×350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付属品：取説付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リサイクル回収されたペットボトルを素材に作られた環境に優しいエコバッグです。くるくる丸めて付属のゴムバンドで留めるとコンパクトかつオシャレに持ち運べ、保冷機能もあるバッグです。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0BCE57FD-A24F-5349-B6BB-BA9CC61E27AC}"/>
              </a:ext>
            </a:extLst>
          </p:cNvPr>
          <p:cNvPicPr>
            <a:picLocks noChangeAspect="1"/>
          </p:cNvPicPr>
          <p:nvPr/>
        </p:nvPicPr>
        <p:blipFill>
          <a:blip r:embed="rId5"/>
          <a:stretch>
            <a:fillRect/>
          </a:stretch>
        </p:blipFill>
        <p:spPr>
          <a:xfrm>
            <a:off x="776311" y="1451690"/>
            <a:ext cx="3560090" cy="3437630"/>
          </a:xfrm>
          <a:prstGeom prst="rect">
            <a:avLst/>
          </a:prstGeom>
        </p:spPr>
      </p:pic>
    </p:spTree>
    <p:extLst>
      <p:ext uri="{BB962C8B-B14F-4D97-AF65-F5344CB8AC3E}">
        <p14:creationId xmlns:p14="http://schemas.microsoft.com/office/powerpoint/2010/main" val="746459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厚手コットンマルシェバッグ</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サイズ：本体</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450×430(</a:t>
            </a:r>
            <a:r>
              <a:rPr lang="ja-JP" altLang="en-US" sz="900" spc="200">
                <a:latin typeface="Meiryo UI" panose="020B0604030504040204" pitchFamily="34" charset="-128"/>
                <a:ea typeface="Meiryo UI" panose="020B0604030504040204" pitchFamily="34" charset="-128"/>
              </a:rPr>
              <a:t>持ち手含む</a:t>
            </a:r>
            <a:r>
              <a:rPr lang="en-US" altLang="ja-JP" sz="900" spc="200" dirty="0">
                <a:latin typeface="Meiryo UI" panose="020B0604030504040204" pitchFamily="34" charset="-128"/>
                <a:ea typeface="Meiryo UI" panose="020B0604030504040204" pitchFamily="34" charset="-128"/>
              </a:rPr>
              <a:t>760)</a:t>
            </a:r>
            <a:r>
              <a:rPr lang="en" altLang="ja-JP" sz="900" spc="200" dirty="0">
                <a:latin typeface="Meiryo UI" panose="020B0604030504040204" pitchFamily="34" charset="-128"/>
                <a:ea typeface="Meiryo UI" panose="020B0604030504040204" pitchFamily="34" charset="-128"/>
              </a:rPr>
              <a:t>mm</a:t>
            </a:r>
            <a:r>
              <a:rPr lang="ja-JP" altLang="en" sz="900" spc="200">
                <a:latin typeface="Meiryo UI" panose="020B0604030504040204" pitchFamily="34" charset="-128"/>
                <a:ea typeface="Meiryo UI" panose="020B0604030504040204" pitchFamily="34" charset="-128"/>
              </a:rPr>
              <a:t>、</a:t>
            </a:r>
            <a:endParaRPr lang="en-US" altLang="ja-JP" sz="900" spc="2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　　　　　持ち手</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75×330</a:t>
            </a:r>
            <a:r>
              <a:rPr lang="en" altLang="ja-JP" sz="900" spc="200" dirty="0">
                <a:latin typeface="Meiryo UI" panose="020B0604030504040204" pitchFamily="34" charset="-128"/>
                <a:ea typeface="Meiryo UI" panose="020B0604030504040204" pitchFamily="34" charset="-128"/>
              </a:rPr>
              <a:t>mm</a:t>
            </a:r>
            <a:r>
              <a:rPr lang="ja-JP" altLang="en" sz="900" spc="20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折りたたみマチ</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150</a:t>
            </a:r>
            <a:r>
              <a:rPr lang="en" altLang="ja-JP" sz="900" spc="200" dirty="0">
                <a:latin typeface="Meiryo UI" panose="020B0604030504040204" pitchFamily="34" charset="-128"/>
                <a:ea typeface="Meiryo UI" panose="020B0604030504040204" pitchFamily="34" charset="-128"/>
              </a:rPr>
              <a:t>mm</a:t>
            </a:r>
          </a:p>
          <a:p>
            <a:r>
              <a:rPr lang="ja-JP" altLang="en-US" sz="900" spc="200">
                <a:latin typeface="Meiryo UI" panose="020B0604030504040204" pitchFamily="34" charset="-128"/>
                <a:ea typeface="Meiryo UI" panose="020B0604030504040204" pitchFamily="34" charset="-128"/>
              </a:rPr>
              <a:t>容</a:t>
            </a:r>
            <a:r>
              <a:rPr lang="en-US" altLang="ja-JP" sz="900" spc="200" dirty="0">
                <a:latin typeface="Meiryo UI" panose="020B0604030504040204" pitchFamily="34" charset="-128"/>
                <a:ea typeface="Meiryo UI" panose="020B0604030504040204" pitchFamily="34" charset="-128"/>
              </a:rPr>
              <a:t> </a:t>
            </a:r>
            <a:r>
              <a:rPr lang="ja-JP" altLang="en-US" sz="900" spc="200">
                <a:latin typeface="Meiryo UI" panose="020B0604030504040204" pitchFamily="34" charset="-128"/>
                <a:ea typeface="Meiryo UI" panose="020B0604030504040204" pitchFamily="34" charset="-128"/>
              </a:rPr>
              <a:t>量：約</a:t>
            </a:r>
            <a:r>
              <a:rPr lang="en-US" altLang="ja-JP" sz="900" spc="200" dirty="0">
                <a:latin typeface="Meiryo UI" panose="020B0604030504040204" pitchFamily="34" charset="-128"/>
                <a:ea typeface="Meiryo UI" panose="020B0604030504040204" pitchFamily="34" charset="-128"/>
              </a:rPr>
              <a:t>24</a:t>
            </a:r>
            <a:r>
              <a:rPr lang="en" altLang="ja-JP" sz="900" spc="200" dirty="0">
                <a:latin typeface="Meiryo UI" panose="020B0604030504040204" pitchFamily="34" charset="-128"/>
                <a:ea typeface="Meiryo UI" panose="020B0604030504040204" pitchFamily="34" charset="-128"/>
              </a:rPr>
              <a:t>L </a:t>
            </a:r>
          </a:p>
          <a:p>
            <a:r>
              <a:rPr lang="ja-JP" altLang="en-US" sz="900" spc="200">
                <a:latin typeface="Meiryo UI" panose="020B0604030504040204" pitchFamily="34" charset="-128"/>
                <a:ea typeface="Meiryo UI" panose="020B0604030504040204" pitchFamily="34" charset="-128"/>
              </a:rPr>
              <a:t>備</a:t>
            </a:r>
            <a:r>
              <a:rPr lang="en-US" altLang="ja-JP" sz="900" spc="200" dirty="0">
                <a:latin typeface="Meiryo UI" panose="020B0604030504040204" pitchFamily="34" charset="-128"/>
                <a:ea typeface="Meiryo UI" panose="020B0604030504040204" pitchFamily="34" charset="-128"/>
              </a:rPr>
              <a:t> </a:t>
            </a:r>
            <a:r>
              <a:rPr lang="ja-JP" altLang="en-US" sz="900" spc="200">
                <a:latin typeface="Meiryo UI" panose="020B0604030504040204" pitchFamily="34" charset="-128"/>
                <a:ea typeface="Meiryo UI" panose="020B0604030504040204" pitchFamily="34" charset="-128"/>
              </a:rPr>
              <a:t>考：ネイビー・ナチュラル・ブラック・ワインレッド</a:t>
            </a:r>
            <a:endParaRPr lang="en"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大容量で使い勝手の良い</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サイズのマルシェバッグです。厚手のコットン生地は丈夫で中身も透けにくく、プリント範囲も広く取れますので、販促品として使用すれば高い広告効果も期待できます。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8D7796C-D6D9-18BC-503B-2DE3BDBC63FA}"/>
              </a:ext>
            </a:extLst>
          </p:cNvPr>
          <p:cNvPicPr>
            <a:picLocks noChangeAspect="1"/>
          </p:cNvPicPr>
          <p:nvPr/>
        </p:nvPicPr>
        <p:blipFill>
          <a:blip r:embed="rId5"/>
          <a:stretch>
            <a:fillRect/>
          </a:stretch>
        </p:blipFill>
        <p:spPr>
          <a:xfrm>
            <a:off x="709736" y="1411148"/>
            <a:ext cx="3560089" cy="3560089"/>
          </a:xfrm>
          <a:prstGeom prst="rect">
            <a:avLst/>
          </a:prstGeom>
        </p:spPr>
      </p:pic>
    </p:spTree>
    <p:extLst>
      <p:ext uri="{BB962C8B-B14F-4D97-AF65-F5344CB8AC3E}">
        <p14:creationId xmlns:p14="http://schemas.microsoft.com/office/powerpoint/2010/main" val="1232740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スマホスタンドになるケーブルホルダー（</a:t>
            </a:r>
            <a:r>
              <a:rPr lang="en-US" altLang="ja-JP" sz="2000" dirty="0">
                <a:solidFill>
                  <a:schemeClr val="bg1"/>
                </a:solidFill>
                <a:latin typeface="Meiryo UI" panose="020B0604030504040204" pitchFamily="34" charset="-128"/>
                <a:ea typeface="Meiryo UI" panose="020B0604030504040204" pitchFamily="34" charset="-128"/>
              </a:rPr>
              <a:t>3in1</a:t>
            </a:r>
            <a:r>
              <a:rPr lang="ja-JP" altLang="en-US" sz="2000" dirty="0">
                <a:solidFill>
                  <a:schemeClr val="bg1"/>
                </a:solidFill>
                <a:latin typeface="Meiryo UI" panose="020B0604030504040204" pitchFamily="34" charset="-128"/>
                <a:ea typeface="Meiryo UI" panose="020B0604030504040204" pitchFamily="34" charset="-128"/>
              </a:rPr>
              <a:t>ケーブル付き）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74×70×15mm</a:t>
            </a:r>
            <a:r>
              <a:rPr lang="ja-JP" altLang="en-US" sz="900" dirty="0">
                <a:latin typeface="Meiryo UI" panose="020B0604030504040204" pitchFamily="34" charset="-128"/>
                <a:ea typeface="Meiryo UI" panose="020B0604030504040204" pitchFamily="34" charset="-128"/>
              </a:rPr>
              <a:t>　ケーブル：約全長</a:t>
            </a:r>
            <a:r>
              <a:rPr lang="en-US" altLang="ja-JP" sz="900" dirty="0">
                <a:latin typeface="Meiryo UI" panose="020B0604030504040204" pitchFamily="34" charset="-128"/>
                <a:ea typeface="Meiryo UI" panose="020B0604030504040204" pitchFamily="34" charset="-128"/>
              </a:rPr>
              <a:t>800mm</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種の</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コネクタ付き</a:t>
            </a:r>
          </a:p>
          <a:p>
            <a:r>
              <a:rPr lang="ja-JP" altLang="en-US" sz="900" dirty="0">
                <a:latin typeface="Meiryo UI" panose="020B0604030504040204" pitchFamily="34" charset="-128"/>
                <a:ea typeface="Meiryo UI" panose="020B0604030504040204" pitchFamily="34" charset="-128"/>
              </a:rPr>
              <a:t>付属品：セット内容：ケース・ケーブル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100×78×40mm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3</a:t>
            </a:r>
            <a:r>
              <a:rPr lang="ja-JP" altLang="en-US" sz="1600" dirty="0"/>
              <a:t>種類の</a:t>
            </a:r>
            <a:r>
              <a:rPr lang="en-US" altLang="ja-JP" sz="1600" dirty="0"/>
              <a:t>USB</a:t>
            </a:r>
            <a:r>
              <a:rPr lang="ja-JP" altLang="en-US" sz="1600" dirty="0"/>
              <a:t>コネクタがひとつになっているため、出張や旅行などにあると非常に便利なケーブルホルダーです。さらにこちらはスマホスタンドにもなり、使い勝手も抜群です。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DE73600-4ECB-35E8-6F81-1C3BC7B23969}"/>
              </a:ext>
            </a:extLst>
          </p:cNvPr>
          <p:cNvPicPr>
            <a:picLocks noChangeAspect="1"/>
          </p:cNvPicPr>
          <p:nvPr/>
        </p:nvPicPr>
        <p:blipFill>
          <a:blip r:embed="rId5"/>
          <a:stretch>
            <a:fillRect/>
          </a:stretch>
        </p:blipFill>
        <p:spPr>
          <a:xfrm>
            <a:off x="745609" y="1371901"/>
            <a:ext cx="3600147" cy="3600147"/>
          </a:xfrm>
          <a:prstGeom prst="rect">
            <a:avLst/>
          </a:prstGeom>
        </p:spPr>
      </p:pic>
    </p:spTree>
    <p:extLst>
      <p:ext uri="{BB962C8B-B14F-4D97-AF65-F5344CB8AC3E}">
        <p14:creationId xmlns:p14="http://schemas.microsoft.com/office/powerpoint/2010/main" val="263967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ルーム＆トーチライト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190×76×58mm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198×81×62mm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角度調整できるスタンドとして、吊り下げるトーチとして、さらに懐中電灯としても利用できる便利なライトです。非常用としても優秀なため、防災イベント等の特典用などにもおすすめ。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C7E8A37-D1EA-D154-047E-EDD874B677F3}"/>
              </a:ext>
            </a:extLst>
          </p:cNvPr>
          <p:cNvPicPr>
            <a:picLocks noChangeAspect="1"/>
          </p:cNvPicPr>
          <p:nvPr/>
        </p:nvPicPr>
        <p:blipFill>
          <a:blip r:embed="rId5"/>
          <a:stretch>
            <a:fillRect/>
          </a:stretch>
        </p:blipFill>
        <p:spPr>
          <a:xfrm>
            <a:off x="635385" y="1338636"/>
            <a:ext cx="3663737" cy="3663737"/>
          </a:xfrm>
          <a:prstGeom prst="rect">
            <a:avLst/>
          </a:prstGeom>
        </p:spPr>
      </p:pic>
    </p:spTree>
    <p:extLst>
      <p:ext uri="{BB962C8B-B14F-4D97-AF65-F5344CB8AC3E}">
        <p14:creationId xmlns:p14="http://schemas.microsoft.com/office/powerpoint/2010/main" val="1718315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AD2B8C-05C4-732C-F513-EA808B77EE4E}"/>
              </a:ext>
            </a:extLst>
          </p:cNvPr>
          <p:cNvPicPr>
            <a:picLocks noChangeAspect="1"/>
          </p:cNvPicPr>
          <p:nvPr/>
        </p:nvPicPr>
        <p:blipFill>
          <a:blip r:embed="rId5"/>
          <a:stretch>
            <a:fillRect/>
          </a:stretch>
        </p:blipFill>
        <p:spPr>
          <a:xfrm>
            <a:off x="638795" y="1371901"/>
            <a:ext cx="3711819" cy="3711819"/>
          </a:xfrm>
          <a:prstGeom prst="rect">
            <a:avLst/>
          </a:prstGeom>
        </p:spPr>
      </p:pic>
    </p:spTree>
    <p:extLst>
      <p:ext uri="{BB962C8B-B14F-4D97-AF65-F5344CB8AC3E}">
        <p14:creationId xmlns:p14="http://schemas.microsoft.com/office/powerpoint/2010/main" val="3987337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シャンブリック紐付マルシェバッグ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素材：ポリエステル、コットン</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W330×H330</a:t>
            </a:r>
            <a:r>
              <a:rPr lang="ja-JP" altLang="en-US" sz="900" dirty="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560mm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W45×H230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折りたたみマチ／約</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9L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再生素材を使ったエコなマルシェバッグ。</a:t>
            </a:r>
            <a:r>
              <a:rPr lang="en-US" altLang="ja-JP" sz="1600" dirty="0"/>
              <a:t>A4</a:t>
            </a:r>
            <a:r>
              <a:rPr lang="ja-JP" altLang="en-US" sz="1600" dirty="0"/>
              <a:t>サイズの書類がちょうど納まるサイズで、ハンドル部分の紐の長さを調整することで、手持ち・肩掛け・ショルダー、</a:t>
            </a:r>
            <a:r>
              <a:rPr lang="en-US" altLang="ja-JP" sz="1600" dirty="0"/>
              <a:t>3</a:t>
            </a:r>
            <a:r>
              <a:rPr lang="ja-JP" altLang="en-US" sz="1600" dirty="0"/>
              <a:t>パターンの使い方を楽しめます。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F64D4DB-4CFC-408B-5B65-A0B1CF1281F3}"/>
              </a:ext>
            </a:extLst>
          </p:cNvPr>
          <p:cNvPicPr>
            <a:picLocks noChangeAspect="1"/>
          </p:cNvPicPr>
          <p:nvPr/>
        </p:nvPicPr>
        <p:blipFill>
          <a:blip r:embed="rId5"/>
          <a:stretch>
            <a:fillRect/>
          </a:stretch>
        </p:blipFill>
        <p:spPr>
          <a:xfrm>
            <a:off x="828560" y="1409311"/>
            <a:ext cx="3455670" cy="3455670"/>
          </a:xfrm>
          <a:prstGeom prst="rect">
            <a:avLst/>
          </a:prstGeom>
        </p:spPr>
      </p:pic>
    </p:spTree>
    <p:extLst>
      <p:ext uri="{BB962C8B-B14F-4D97-AF65-F5344CB8AC3E}">
        <p14:creationId xmlns:p14="http://schemas.microsoft.com/office/powerpoint/2010/main" val="3628303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キャンバスラウンドティッシュポーチ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W200×H140×D90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マチ付きで収納力がある、見た目もかわいらしいラウンドデザインのティッシュポーチ。カラーバリエーションも豊富なので、推し活グッズとしてノベルティ・物販グッズとして幅広く使えます。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A05ACD00-9F28-9ED7-051C-6ED626113196}"/>
              </a:ext>
            </a:extLst>
          </p:cNvPr>
          <p:cNvPicPr>
            <a:picLocks noChangeAspect="1"/>
          </p:cNvPicPr>
          <p:nvPr/>
        </p:nvPicPr>
        <p:blipFill>
          <a:blip r:embed="rId5"/>
          <a:stretch>
            <a:fillRect/>
          </a:stretch>
        </p:blipFill>
        <p:spPr>
          <a:xfrm>
            <a:off x="642805" y="1372669"/>
            <a:ext cx="3678255" cy="3678255"/>
          </a:xfrm>
          <a:prstGeom prst="rect">
            <a:avLst/>
          </a:prstGeom>
        </p:spPr>
      </p:pic>
    </p:spTree>
    <p:extLst>
      <p:ext uri="{BB962C8B-B14F-4D97-AF65-F5344CB8AC3E}">
        <p14:creationId xmlns:p14="http://schemas.microsoft.com/office/powerpoint/2010/main" val="2493100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キャンバススクエアファスナーポーチ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W125×H125×D80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小さめのぬいぐるみなら、すっぽり収納できるキャンバス生地を使ったスクエアポーチの</a:t>
            </a:r>
            <a:r>
              <a:rPr lang="en-US" altLang="ja-JP" sz="1600" dirty="0"/>
              <a:t>S</a:t>
            </a:r>
            <a:r>
              <a:rPr lang="ja-JP" altLang="en-US" sz="1600" dirty="0"/>
              <a:t>サイズ。ファスナーはぐるりと大きく開く仕様なので、持ち歩き用のコスメポーチとしても最適です。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94AE8EDC-22DA-B5B0-FA06-3FFD42BB9D08}"/>
              </a:ext>
            </a:extLst>
          </p:cNvPr>
          <p:cNvPicPr>
            <a:picLocks noChangeAspect="1"/>
          </p:cNvPicPr>
          <p:nvPr/>
        </p:nvPicPr>
        <p:blipFill>
          <a:blip r:embed="rId5"/>
          <a:stretch>
            <a:fillRect/>
          </a:stretch>
        </p:blipFill>
        <p:spPr>
          <a:xfrm>
            <a:off x="665943" y="1388713"/>
            <a:ext cx="3676650" cy="3676650"/>
          </a:xfrm>
          <a:prstGeom prst="rect">
            <a:avLst/>
          </a:prstGeom>
        </p:spPr>
      </p:pic>
    </p:spTree>
    <p:extLst>
      <p:ext uri="{BB962C8B-B14F-4D97-AF65-F5344CB8AC3E}">
        <p14:creationId xmlns:p14="http://schemas.microsoft.com/office/powerpoint/2010/main" val="2857487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ポケッタブルトート</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ポーチ付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W450×H400×D130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W25×H560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ポーチ／約</a:t>
            </a:r>
            <a:r>
              <a:rPr lang="en-US" altLang="ja-JP" sz="900" dirty="0">
                <a:latin typeface="Meiryo UI" panose="020B0604030504040204" pitchFamily="34" charset="-128"/>
                <a:ea typeface="Meiryo UI" panose="020B0604030504040204" pitchFamily="34" charset="-128"/>
              </a:rPr>
              <a:t>W130×H160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16L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2L</a:t>
            </a:r>
            <a:r>
              <a:rPr lang="ja-JP" altLang="en-US" sz="1600" dirty="0"/>
              <a:t>のペットボトルを縦に収納しても余裕がある</a:t>
            </a:r>
            <a:r>
              <a:rPr lang="en-US" altLang="ja-JP" sz="1600" dirty="0"/>
              <a:t>L</a:t>
            </a:r>
            <a:r>
              <a:rPr lang="ja-JP" altLang="en-US" sz="1600" dirty="0"/>
              <a:t>サイズのポケッタブルトートバッグ。バッグ本体はもちろん、付属の収納＆持ち歩き専用ポーチにもそれぞれフルカラーで印刷できます。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E9F3474-4054-0379-D291-5956C616FB98}"/>
              </a:ext>
            </a:extLst>
          </p:cNvPr>
          <p:cNvPicPr>
            <a:picLocks noChangeAspect="1"/>
          </p:cNvPicPr>
          <p:nvPr/>
        </p:nvPicPr>
        <p:blipFill>
          <a:blip r:embed="rId5"/>
          <a:stretch>
            <a:fillRect/>
          </a:stretch>
        </p:blipFill>
        <p:spPr>
          <a:xfrm>
            <a:off x="649709" y="1366469"/>
            <a:ext cx="3684545" cy="3684545"/>
          </a:xfrm>
          <a:prstGeom prst="rect">
            <a:avLst/>
          </a:prstGeom>
        </p:spPr>
      </p:pic>
    </p:spTree>
    <p:extLst>
      <p:ext uri="{BB962C8B-B14F-4D97-AF65-F5344CB8AC3E}">
        <p14:creationId xmlns:p14="http://schemas.microsoft.com/office/powerpoint/2010/main" val="1709217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150×110×80(mm)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使い勝手の良い</a:t>
            </a: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サイズのファスナーポーチです。国際フェアトレード認証ラベル付きで地球環境に優しいアイテムのため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関連のイベントやキャンペーン等にもおすすめです。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1B08192-CDFB-9B63-38A4-EC58403AAD7F}"/>
              </a:ext>
            </a:extLst>
          </p:cNvPr>
          <p:cNvPicPr>
            <a:picLocks noChangeAspect="1"/>
          </p:cNvPicPr>
          <p:nvPr/>
        </p:nvPicPr>
        <p:blipFill>
          <a:blip r:embed="rId5"/>
          <a:stretch>
            <a:fillRect/>
          </a:stretch>
        </p:blipFill>
        <p:spPr>
          <a:xfrm>
            <a:off x="766229" y="1417373"/>
            <a:ext cx="3560088" cy="3560088"/>
          </a:xfrm>
          <a:prstGeom prst="rect">
            <a:avLst/>
          </a:prstGeom>
        </p:spPr>
      </p:pic>
    </p:spTree>
    <p:extLst>
      <p:ext uri="{BB962C8B-B14F-4D97-AF65-F5344CB8AC3E}">
        <p14:creationId xmlns:p14="http://schemas.microsoft.com/office/powerpoint/2010/main" val="758955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テントクロスクリアポーチ</a:t>
            </a:r>
            <a:r>
              <a:rPr lang="en-US" altLang="ja-JP" sz="2000" dirty="0">
                <a:solidFill>
                  <a:schemeClr val="bg1"/>
                </a:solidFill>
                <a:latin typeface="Meiryo UI" panose="020B0604030504040204" pitchFamily="34" charset="-128"/>
                <a:ea typeface="Meiryo UI" panose="020B0604030504040204" pitchFamily="34" charset="-128"/>
              </a:rPr>
              <a:t>A5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165×</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240×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表面はクリアで中身が視認でき、その他の生地は丈夫なテントクロスで使い勝手の良い</a:t>
            </a:r>
            <a:r>
              <a:rPr lang="en-US" altLang="ja-JP" sz="1600" dirty="0"/>
              <a:t>B5</a:t>
            </a:r>
            <a:r>
              <a:rPr lang="ja-JP" altLang="en-US" sz="1600" dirty="0"/>
              <a:t>ポーチ。撥水加工が施されているためちょっとした水濡れからも中身を守ってくれる点も◎！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919DDD4F-88CD-5BA9-CE5C-85421F5315AE}"/>
              </a:ext>
            </a:extLst>
          </p:cNvPr>
          <p:cNvPicPr>
            <a:picLocks noChangeAspect="1"/>
          </p:cNvPicPr>
          <p:nvPr/>
        </p:nvPicPr>
        <p:blipFill>
          <a:blip r:embed="rId5"/>
          <a:stretch>
            <a:fillRect/>
          </a:stretch>
        </p:blipFill>
        <p:spPr>
          <a:xfrm>
            <a:off x="656678" y="1353795"/>
            <a:ext cx="3708476" cy="3708476"/>
          </a:xfrm>
          <a:prstGeom prst="rect">
            <a:avLst/>
          </a:prstGeom>
        </p:spPr>
      </p:pic>
    </p:spTree>
    <p:extLst>
      <p:ext uri="{BB962C8B-B14F-4D97-AF65-F5344CB8AC3E}">
        <p14:creationId xmlns:p14="http://schemas.microsoft.com/office/powerpoint/2010/main" val="3053921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サコッシュ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150×200(mm) </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7×1150(mm)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紫外線や水に強く、耐久性や柔軟性に優れた</a:t>
            </a:r>
            <a:r>
              <a:rPr lang="en-US" altLang="ja-JP" sz="1600" dirty="0"/>
              <a:t>EVA</a:t>
            </a:r>
            <a:r>
              <a:rPr lang="ja-JP" altLang="en-US" sz="1600" dirty="0"/>
              <a:t>素材を使用した、透け感がオシャレなサコッシュです。焼却してもダイオキシンが発生しない、環境にも優しいアイテムです。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66E00DA-F3A1-68B0-9199-8B4E6949EC06}"/>
              </a:ext>
            </a:extLst>
          </p:cNvPr>
          <p:cNvPicPr>
            <a:picLocks noChangeAspect="1"/>
          </p:cNvPicPr>
          <p:nvPr/>
        </p:nvPicPr>
        <p:blipFill>
          <a:blip r:embed="rId5"/>
          <a:stretch>
            <a:fillRect/>
          </a:stretch>
        </p:blipFill>
        <p:spPr>
          <a:xfrm>
            <a:off x="768630" y="1432459"/>
            <a:ext cx="3560089" cy="3560089"/>
          </a:xfrm>
          <a:prstGeom prst="rect">
            <a:avLst/>
          </a:prstGeom>
        </p:spPr>
      </p:pic>
    </p:spTree>
    <p:extLst>
      <p:ext uri="{BB962C8B-B14F-4D97-AF65-F5344CB8AC3E}">
        <p14:creationId xmlns:p14="http://schemas.microsoft.com/office/powerpoint/2010/main" val="2735478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550ml(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φ65×215mm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223×70×70mm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319F031-D73F-1719-A9A6-C17656B1AF2F}"/>
              </a:ext>
            </a:extLst>
          </p:cNvPr>
          <p:cNvPicPr>
            <a:picLocks noChangeAspect="1"/>
          </p:cNvPicPr>
          <p:nvPr/>
        </p:nvPicPr>
        <p:blipFill>
          <a:blip r:embed="rId5"/>
          <a:stretch>
            <a:fillRect/>
          </a:stretch>
        </p:blipFill>
        <p:spPr>
          <a:xfrm>
            <a:off x="704282" y="1434753"/>
            <a:ext cx="3592853" cy="3592853"/>
          </a:xfrm>
          <a:prstGeom prst="rect">
            <a:avLst/>
          </a:prstGeom>
        </p:spPr>
      </p:pic>
    </p:spTree>
    <p:extLst>
      <p:ext uri="{BB962C8B-B14F-4D97-AF65-F5344CB8AC3E}">
        <p14:creationId xmlns:p14="http://schemas.microsoft.com/office/powerpoint/2010/main" val="2708928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カフェタンブラースタッキング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カラー展開：ブラック、ホワイト、カーキ、ネイビー、アンバー</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φ83×126(mm)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、食品衛生検査済、本体耐熱温度</a:t>
            </a:r>
            <a:r>
              <a:rPr lang="en-US" altLang="ja-JP" sz="900" dirty="0">
                <a:latin typeface="Meiryo UI" panose="020B0604030504040204" pitchFamily="34" charset="-128"/>
                <a:ea typeface="Meiryo UI" panose="020B0604030504040204" pitchFamily="34" charset="-128"/>
              </a:rPr>
              <a:t>80℃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バンブーファイバー配合のエシカルなカフェタンブラー。ホット用の小飲み口とアイス用の大飲み口付きで、分解＆重ねてコンパクトに収納できます。オリジナルの名入れをすれば物販品に最適です。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2293A24-039C-E568-BE43-753FCA0E6890}"/>
              </a:ext>
            </a:extLst>
          </p:cNvPr>
          <p:cNvPicPr>
            <a:picLocks noChangeAspect="1"/>
          </p:cNvPicPr>
          <p:nvPr/>
        </p:nvPicPr>
        <p:blipFill>
          <a:blip r:embed="rId5"/>
          <a:stretch>
            <a:fillRect/>
          </a:stretch>
        </p:blipFill>
        <p:spPr>
          <a:xfrm>
            <a:off x="724180" y="1411148"/>
            <a:ext cx="3628910" cy="3628910"/>
          </a:xfrm>
          <a:prstGeom prst="rect">
            <a:avLst/>
          </a:prstGeom>
        </p:spPr>
      </p:pic>
    </p:spTree>
    <p:extLst>
      <p:ext uri="{BB962C8B-B14F-4D97-AF65-F5344CB8AC3E}">
        <p14:creationId xmlns:p14="http://schemas.microsoft.com/office/powerpoint/2010/main" val="3684299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 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φ57×187mm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195×60×60mm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350ml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4" name="図 73">
            <a:extLst>
              <a:ext uri="{FF2B5EF4-FFF2-40B4-BE49-F238E27FC236}">
                <a16:creationId xmlns:a16="http://schemas.microsoft.com/office/drawing/2014/main" id="{3F0EC3B2-CFDD-13EA-2D25-7DF5A8648312}"/>
              </a:ext>
            </a:extLst>
          </p:cNvPr>
          <p:cNvPicPr>
            <a:picLocks noChangeAspect="1"/>
          </p:cNvPicPr>
          <p:nvPr/>
        </p:nvPicPr>
        <p:blipFill>
          <a:blip r:embed="rId5"/>
          <a:stretch>
            <a:fillRect/>
          </a:stretch>
        </p:blipFill>
        <p:spPr>
          <a:xfrm>
            <a:off x="661438" y="1329942"/>
            <a:ext cx="3704048" cy="3704048"/>
          </a:xfrm>
          <a:prstGeom prst="rect">
            <a:avLst/>
          </a:prstGeom>
        </p:spPr>
      </p:pic>
    </p:spTree>
    <p:extLst>
      <p:ext uri="{BB962C8B-B14F-4D97-AF65-F5344CB8AC3E}">
        <p14:creationId xmlns:p14="http://schemas.microsoft.com/office/powerpoint/2010/main" val="1028053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rPr>
              <a:t>キャンバスマリントート</a:t>
            </a:r>
            <a:r>
              <a:rPr kumimoji="1" lang="en-US" altLang="ja-JP"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a:t>
            </a:r>
            <a:r>
              <a:rPr kumimoji="1" lang="en" altLang="ja-JP"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S)</a:t>
            </a:r>
            <a:endParaRPr kumimoji="1" lang="ja-JP" altLang="en-US" sz="20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素</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材：コットン</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(370</a:t>
            </a:r>
            <a:r>
              <a:rPr kumimoji="1" lang="en"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g/㎡) </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他</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20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サイズ</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：本体</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340×220×130</a:t>
            </a:r>
            <a:r>
              <a:rPr kumimoji="1" lang="en"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mm</a:t>
            </a:r>
            <a:r>
              <a:rPr kumimoji="1" lang="ja-JP" altLang="en"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持ち手</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15×390</a:t>
            </a:r>
            <a:r>
              <a:rPr kumimoji="1" lang="en"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mm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容</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量</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6</a:t>
            </a:r>
            <a:r>
              <a:rPr kumimoji="1" lang="en"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L</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備</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考</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：ミッドナイトブルー・ナチュラル・ナイトブラック・スカイグレー・カーキ</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C000"/>
              </a:solidFill>
              <a:effectLst/>
              <a:uLnTx/>
              <a:uFillTx/>
              <a:latin typeface="Calibri"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a:t>
            </a:r>
            <a:r>
              <a:rPr kumimoji="1" lang="ja-JP" altLang="en-US" sz="12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rPr>
              <a:t>提案書</a:t>
            </a: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a:t>
            </a:r>
            <a:endParaRPr kumimoji="1" lang="ja-JP" altLang="en-US" sz="12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marL="0" marR="0" lvl="0" indent="0" algn="just" defTabSz="914400" rtl="0" eaLnBrk="1" fontAlgn="auto" latinLnBrk="0" hangingPunct="1">
              <a:lnSpc>
                <a:spcPts val="24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マリン感のあるロープハンドルがオシャレなトートバッグです。</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12</a:t>
            </a:r>
            <a:r>
              <a:rPr kumimoji="1" lang="ja-JP" altLang="en-US" sz="16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オンスのキャンバス素材は耐久性にも優れています。こちらはランチ用などにぴったりな</a:t>
            </a:r>
            <a:r>
              <a:rPr kumimoji="1" lang="en" altLang="ja-JP" sz="16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S</a:t>
            </a:r>
            <a:r>
              <a:rPr kumimoji="1" lang="ja-JP" altLang="en-US" sz="16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サイズ。是非ご活用ください。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rPr>
              <a:t>納期スペース</a:t>
            </a:r>
            <a:endParaRPr kumimoji="1" lang="en-US" altLang="ja-JP" sz="1600" b="0" i="0" u="none" strike="noStrike" kern="1200" cap="none" spc="0" normalizeH="0" baseline="0" noProof="0" dirty="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rPr>
              <a:t>お見積りスペース</a:t>
            </a:r>
            <a:endParaRPr kumimoji="1" lang="en-US" altLang="ja-JP" sz="1600" b="0" i="0" u="none" strike="noStrike" kern="1200" cap="none" spc="0" normalizeH="0" baseline="0" noProof="0" dirty="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2" name="図 11">
            <a:extLst>
              <a:ext uri="{FF2B5EF4-FFF2-40B4-BE49-F238E27FC236}">
                <a16:creationId xmlns:a16="http://schemas.microsoft.com/office/drawing/2014/main" id="{59BCEDBA-01C6-304D-A6BE-E279579F400B}"/>
              </a:ext>
            </a:extLst>
          </p:cNvPr>
          <p:cNvPicPr>
            <a:picLocks noChangeAspect="1"/>
          </p:cNvPicPr>
          <p:nvPr/>
        </p:nvPicPr>
        <p:blipFill>
          <a:blip r:embed="rId5"/>
          <a:stretch>
            <a:fillRect/>
          </a:stretch>
        </p:blipFill>
        <p:spPr>
          <a:xfrm>
            <a:off x="856828" y="1371901"/>
            <a:ext cx="3369896" cy="3560246"/>
          </a:xfrm>
          <a:prstGeom prst="rect">
            <a:avLst/>
          </a:prstGeom>
        </p:spPr>
      </p:pic>
    </p:spTree>
    <p:extLst>
      <p:ext uri="{BB962C8B-B14F-4D97-AF65-F5344CB8AC3E}">
        <p14:creationId xmlns:p14="http://schemas.microsoft.com/office/powerpoint/2010/main" val="2956615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卓上コンパクトクリーナー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 ブラシ部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 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ポリプロピレン・ナイロン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8.3cm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5.8cm </a:t>
            </a:r>
            <a:r>
              <a:rPr lang="ja-JP" altLang="en-US" sz="900" dirty="0">
                <a:latin typeface="Meiryo UI" panose="020B0604030504040204" pitchFamily="34" charset="-128"/>
                <a:ea typeface="Meiryo UI" panose="020B0604030504040204" pitchFamily="34" charset="-128"/>
              </a:rPr>
              <a:t>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5.5cm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107.8g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デスク周りのお掃除にとっても役立つ、手の平サイズで持ち歩きにも便利なコンパクトクリーナーです。オリジナル名入れも可能なアイテムですので、ノベルティ用等にもおすすめです。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1E265EA-70EC-51C7-D4CE-C334C54ACEAA}"/>
              </a:ext>
            </a:extLst>
          </p:cNvPr>
          <p:cNvPicPr>
            <a:picLocks noChangeAspect="1"/>
          </p:cNvPicPr>
          <p:nvPr/>
        </p:nvPicPr>
        <p:blipFill>
          <a:blip r:embed="rId5"/>
          <a:stretch>
            <a:fillRect/>
          </a:stretch>
        </p:blipFill>
        <p:spPr>
          <a:xfrm>
            <a:off x="712385" y="1388836"/>
            <a:ext cx="3662088" cy="3662088"/>
          </a:xfrm>
          <a:prstGeom prst="rect">
            <a:avLst/>
          </a:prstGeom>
        </p:spPr>
      </p:pic>
    </p:spTree>
    <p:extLst>
      <p:ext uri="{BB962C8B-B14F-4D97-AF65-F5344CB8AC3E}">
        <p14:creationId xmlns:p14="http://schemas.microsoft.com/office/powerpoint/2010/main" val="2486870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エルトラッド・ゴールドオープンポーチ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材：ポリエステル、鉄</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100×170×85mm</a:t>
            </a:r>
            <a:r>
              <a:rPr lang="ja-JP" altLang="en-US" sz="900">
                <a:latin typeface="Meiryo UI" panose="020B0604030504040204" pitchFamily="34" charset="-128"/>
                <a:ea typeface="Meiryo UI" panose="020B0604030504040204" pitchFamily="34" charset="-128"/>
              </a:rPr>
              <a:t> （包装形態：ポリ袋入）</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コスメやモバイルグッズ、またステーショナリーなどを纏めて入れておくのに最適なポーチです。ゴールド使いで高級感がありオシャレなアイテムです。オリジナル名入れも承ります。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82BCE4B-F1A8-0E43-89B1-3904CA116808}"/>
              </a:ext>
            </a:extLst>
          </p:cNvPr>
          <p:cNvPicPr>
            <a:picLocks noChangeAspect="1"/>
          </p:cNvPicPr>
          <p:nvPr/>
        </p:nvPicPr>
        <p:blipFill>
          <a:blip r:embed="rId5"/>
          <a:stretch>
            <a:fillRect/>
          </a:stretch>
        </p:blipFill>
        <p:spPr>
          <a:xfrm>
            <a:off x="469709" y="2253362"/>
            <a:ext cx="4129855" cy="2078250"/>
          </a:xfrm>
          <a:prstGeom prst="rect">
            <a:avLst/>
          </a:prstGeom>
        </p:spPr>
      </p:pic>
    </p:spTree>
    <p:extLst>
      <p:ext uri="{BB962C8B-B14F-4D97-AF65-F5344CB8AC3E}">
        <p14:creationId xmlns:p14="http://schemas.microsoft.com/office/powerpoint/2010/main" val="776825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クルーク・スマホネックポーチ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材：ポリ塩化ビニル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160×110mm</a:t>
            </a:r>
            <a:r>
              <a:rPr lang="ja-JP" altLang="en-US" sz="900">
                <a:latin typeface="Meiryo UI" panose="020B0604030504040204" pitchFamily="34" charset="-128"/>
                <a:ea typeface="Meiryo UI" panose="020B0604030504040204" pitchFamily="34" charset="-128"/>
              </a:rPr>
              <a:t>（包装形態：ポリ袋入）</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考：ネイビー・ブラウン・ピンク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835769"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スマホを携帯するのにとっても便利な上、首から下げられる見た目も上品なポーチです。カラーバリエーションは全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色。オリジナル名入れも可能ですのでノベルティ用にもおすすめです。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98BF24F-C39E-C833-5832-F73E45B25E17}"/>
              </a:ext>
            </a:extLst>
          </p:cNvPr>
          <p:cNvPicPr>
            <a:picLocks noChangeAspect="1"/>
          </p:cNvPicPr>
          <p:nvPr/>
        </p:nvPicPr>
        <p:blipFill>
          <a:blip r:embed="rId5"/>
          <a:stretch>
            <a:fillRect/>
          </a:stretch>
        </p:blipFill>
        <p:spPr>
          <a:xfrm>
            <a:off x="683550" y="1383731"/>
            <a:ext cx="3594523" cy="3594523"/>
          </a:xfrm>
          <a:prstGeom prst="rect">
            <a:avLst/>
          </a:prstGeom>
        </p:spPr>
      </p:pic>
    </p:spTree>
    <p:extLst>
      <p:ext uri="{BB962C8B-B14F-4D97-AF65-F5344CB8AC3E}">
        <p14:creationId xmlns:p14="http://schemas.microsoft.com/office/powerpoint/2010/main" val="2163320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ネットバッグ 厚手コットン巾着付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400×340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17×310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巾着</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320×320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ファッションの高いネットバッグに、厚手のコットン巾着も付いたお得なアイテムです。オリジナル名入れは巾着のほうに可能です。ショップやイベントのオリジナルグッズとしておすすめです！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9364DCCA-81E9-4B49-8F71-E3D343A6AABF}"/>
              </a:ext>
            </a:extLst>
          </p:cNvPr>
          <p:cNvPicPr>
            <a:picLocks noChangeAspect="1"/>
          </p:cNvPicPr>
          <p:nvPr/>
        </p:nvPicPr>
        <p:blipFill>
          <a:blip r:embed="rId5"/>
          <a:stretch>
            <a:fillRect/>
          </a:stretch>
        </p:blipFill>
        <p:spPr>
          <a:xfrm>
            <a:off x="852891" y="1552956"/>
            <a:ext cx="3293505" cy="3241943"/>
          </a:xfrm>
          <a:prstGeom prst="rect">
            <a:avLst/>
          </a:prstGeom>
        </p:spPr>
      </p:pic>
    </p:spTree>
    <p:extLst>
      <p:ext uri="{BB962C8B-B14F-4D97-AF65-F5344CB8AC3E}">
        <p14:creationId xmlns:p14="http://schemas.microsoft.com/office/powerpoint/2010/main" val="3482818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A5</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210×143×18mm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A5</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B39C84BD-2165-8255-C729-858438C94F64}"/>
              </a:ext>
            </a:extLst>
          </p:cNvPr>
          <p:cNvPicPr>
            <a:picLocks noChangeAspect="1"/>
          </p:cNvPicPr>
          <p:nvPr/>
        </p:nvPicPr>
        <p:blipFill>
          <a:blip r:embed="rId5"/>
          <a:stretch>
            <a:fillRect/>
          </a:stretch>
        </p:blipFill>
        <p:spPr>
          <a:xfrm>
            <a:off x="671826" y="1357024"/>
            <a:ext cx="3726955" cy="3726955"/>
          </a:xfrm>
          <a:prstGeom prst="rect">
            <a:avLst/>
          </a:prstGeom>
        </p:spPr>
      </p:pic>
    </p:spTree>
    <p:extLst>
      <p:ext uri="{BB962C8B-B14F-4D97-AF65-F5344CB8AC3E}">
        <p14:creationId xmlns:p14="http://schemas.microsoft.com/office/powerpoint/2010/main" val="1484781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ロットリング ティッキー メカニカルペンシル </a:t>
            </a:r>
            <a:r>
              <a:rPr lang="en-US" altLang="ja-JP" sz="2000" dirty="0">
                <a:solidFill>
                  <a:schemeClr val="bg1"/>
                </a:solidFill>
                <a:latin typeface="Meiryo UI" panose="020B0604030504040204" pitchFamily="34" charset="-128"/>
                <a:ea typeface="Meiryo UI" panose="020B0604030504040204" pitchFamily="34" charset="-128"/>
              </a:rPr>
              <a:t>0.5mm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サイズ：長さ</a:t>
            </a:r>
            <a:r>
              <a:rPr lang="en-US" altLang="ja-JP" sz="900" dirty="0">
                <a:latin typeface="Meiryo UI" panose="020B0604030504040204" pitchFamily="34" charset="-128"/>
                <a:ea typeface="Meiryo UI" panose="020B0604030504040204" pitchFamily="34" charset="-128"/>
              </a:rPr>
              <a:t>142mm/</a:t>
            </a:r>
            <a:r>
              <a:rPr lang="ja-JP" altLang="en-US" sz="900" dirty="0">
                <a:latin typeface="Meiryo UI" panose="020B0604030504040204" pitchFamily="34" charset="-128"/>
                <a:ea typeface="Meiryo UI" panose="020B0604030504040204" pitchFamily="34" charset="-128"/>
              </a:rPr>
              <a:t>軸径</a:t>
            </a:r>
            <a:r>
              <a:rPr lang="en-US" altLang="ja-JP" sz="900" dirty="0">
                <a:latin typeface="Meiryo UI" panose="020B0604030504040204" pitchFamily="34" charset="-128"/>
                <a:ea typeface="Meiryo UI" panose="020B0604030504040204" pitchFamily="34" charset="-128"/>
              </a:rPr>
              <a:t>8mmΦ</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12g</a:t>
            </a:r>
          </a:p>
          <a:p>
            <a:r>
              <a:rPr lang="ja-JP" altLang="en-US" sz="900" dirty="0">
                <a:latin typeface="Meiryo UI" panose="020B0604030504040204" pitchFamily="34" charset="-128"/>
                <a:ea typeface="Meiryo UI" panose="020B0604030504040204" pitchFamily="34" charset="-128"/>
              </a:rPr>
              <a:t>機能：製図対応、固定式</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0.5mm(S0312650)</a:t>
            </a:r>
            <a:r>
              <a:rPr lang="ja-JP" altLang="en-US" sz="900" dirty="0">
                <a:latin typeface="Meiryo UI" panose="020B0604030504040204" pitchFamily="34" charset="-128"/>
                <a:ea typeface="Meiryo UI" panose="020B0604030504040204" pitchFamily="34" charset="-128"/>
              </a:rPr>
              <a:t>ペンシル芯</a:t>
            </a:r>
            <a:r>
              <a:rPr lang="en-US" altLang="ja-JP" sz="900" dirty="0">
                <a:latin typeface="Meiryo UI" panose="020B0604030504040204" pitchFamily="34" charset="-128"/>
                <a:ea typeface="Meiryo UI" panose="020B0604030504040204" pitchFamily="34" charset="-128"/>
              </a:rPr>
              <a:t>HB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滑り止めにラバー素材を採用した樹脂製のメカニカルペンシルです。ロットリングでは珍しいカラフルでポップなデザインで、どなたにも愛されやすい一本です。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3" name="図 12">
            <a:extLst>
              <a:ext uri="{FF2B5EF4-FFF2-40B4-BE49-F238E27FC236}">
                <a16:creationId xmlns:a16="http://schemas.microsoft.com/office/drawing/2014/main" id="{115840C6-0924-ED8F-1503-5297DCB05E0C}"/>
              </a:ext>
            </a:extLst>
          </p:cNvPr>
          <p:cNvPicPr>
            <a:picLocks noChangeAspect="1"/>
          </p:cNvPicPr>
          <p:nvPr/>
        </p:nvPicPr>
        <p:blipFill>
          <a:blip r:embed="rId5"/>
          <a:stretch>
            <a:fillRect/>
          </a:stretch>
        </p:blipFill>
        <p:spPr>
          <a:xfrm>
            <a:off x="716522" y="1366565"/>
            <a:ext cx="3663191" cy="3663191"/>
          </a:xfrm>
          <a:prstGeom prst="rect">
            <a:avLst/>
          </a:prstGeom>
        </p:spPr>
      </p:pic>
    </p:spTree>
    <p:extLst>
      <p:ext uri="{BB962C8B-B14F-4D97-AF65-F5344CB8AC3E}">
        <p14:creationId xmlns:p14="http://schemas.microsoft.com/office/powerpoint/2010/main" val="3686359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真空スリムマグボトルミニ</a:t>
            </a:r>
            <a:r>
              <a:rPr lang="en-US" altLang="ja-JP" sz="2000" dirty="0">
                <a:solidFill>
                  <a:schemeClr val="bg1"/>
                </a:solidFill>
                <a:latin typeface="Meiryo UI" panose="020B0604030504040204" pitchFamily="34" charset="-128"/>
                <a:ea typeface="Meiryo UI" panose="020B0604030504040204" pitchFamily="34" charset="-128"/>
              </a:rPr>
              <a:t>125ml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素材：ステンレス、ポリプロピレン、シリコンゴム</a:t>
            </a:r>
          </a:p>
          <a:p>
            <a:r>
              <a:rPr lang="ja-JP" altLang="en-US" sz="900" dirty="0">
                <a:latin typeface="Meiryo UI" panose="020B0604030504040204" pitchFamily="34" charset="-128"/>
                <a:ea typeface="Meiryo UI" panose="020B0604030504040204" pitchFamily="34" charset="-128"/>
              </a:rPr>
              <a:t>サイズ：約直径</a:t>
            </a:r>
            <a:r>
              <a:rPr lang="en-US" altLang="ja-JP" sz="900" dirty="0">
                <a:latin typeface="Meiryo UI" panose="020B0604030504040204" pitchFamily="34" charset="-128"/>
                <a:ea typeface="Meiryo UI" panose="020B0604030504040204" pitchFamily="34" charset="-128"/>
              </a:rPr>
              <a:t>4.5×15cm</a:t>
            </a:r>
            <a:r>
              <a:rPr lang="ja-JP" altLang="en-US" sz="900" dirty="0">
                <a:latin typeface="Meiryo UI" panose="020B0604030504040204" pitchFamily="34" charset="-128"/>
                <a:ea typeface="Meiryo UI" panose="020B0604030504040204" pitchFamily="34" charset="-128"/>
              </a:rPr>
              <a:t>　箱サイズ：</a:t>
            </a:r>
            <a:r>
              <a:rPr lang="en-US" altLang="ja-JP" sz="900" dirty="0">
                <a:latin typeface="Meiryo UI" panose="020B0604030504040204" pitchFamily="34" charset="-128"/>
                <a:ea typeface="Meiryo UI" panose="020B0604030504040204" pitchFamily="34" charset="-128"/>
              </a:rPr>
              <a:t>5.5×5.5×16cm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125ml</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en-US" altLang="ja-JP" sz="1600" dirty="0"/>
              <a:t>125ml</a:t>
            </a:r>
            <a:r>
              <a:rPr lang="ja-JP" altLang="en-US" sz="1600" dirty="0"/>
              <a:t>サイズの、保冷・保温力が非常に高い真空ステンレスマグボトルです。コンパクトなサイズ感で、お散歩や通勤中のちょっとした水分補給に最適。オリジナルの名入れプリントも可能です。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E6E79261-C443-DDED-1724-CD8612C04459}"/>
              </a:ext>
            </a:extLst>
          </p:cNvPr>
          <p:cNvPicPr>
            <a:picLocks noChangeAspect="1"/>
          </p:cNvPicPr>
          <p:nvPr/>
        </p:nvPicPr>
        <p:blipFill>
          <a:blip r:embed="rId5"/>
          <a:stretch>
            <a:fillRect/>
          </a:stretch>
        </p:blipFill>
        <p:spPr>
          <a:xfrm>
            <a:off x="698466" y="1373379"/>
            <a:ext cx="3614042" cy="3614042"/>
          </a:xfrm>
          <a:prstGeom prst="rect">
            <a:avLst/>
          </a:prstGeom>
        </p:spPr>
      </p:pic>
    </p:spTree>
    <p:extLst>
      <p:ext uri="{BB962C8B-B14F-4D97-AF65-F5344CB8AC3E}">
        <p14:creationId xmlns:p14="http://schemas.microsoft.com/office/powerpoint/2010/main" val="3765633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ポーチ</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タイベック製</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材：高密度ポリエチレン 他</a:t>
            </a:r>
            <a:endParaRPr lang="en"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W198×H145×D70mm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サイズは標準値です。縫製品の為実際のサイズは異なる場合があります。</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考：クラフト・白</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タイベック製素材で作られたシンプルながらオシャレで丈夫な小物入れにぴったりのポーチです。カラーバリエーションはクラフトと白の二種類ご用意しておりますのでご自由にお選びください。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1" name="図 70">
            <a:extLst>
              <a:ext uri="{FF2B5EF4-FFF2-40B4-BE49-F238E27FC236}">
                <a16:creationId xmlns:a16="http://schemas.microsoft.com/office/drawing/2014/main" id="{0E778D7B-9A53-B34B-B710-CE97A3743725}"/>
              </a:ext>
            </a:extLst>
          </p:cNvPr>
          <p:cNvPicPr>
            <a:picLocks noChangeAspect="1"/>
          </p:cNvPicPr>
          <p:nvPr/>
        </p:nvPicPr>
        <p:blipFill>
          <a:blip r:embed="rId5"/>
          <a:stretch>
            <a:fillRect/>
          </a:stretch>
        </p:blipFill>
        <p:spPr>
          <a:xfrm>
            <a:off x="648459" y="1422052"/>
            <a:ext cx="3546213" cy="3420205"/>
          </a:xfrm>
          <a:prstGeom prst="rect">
            <a:avLst/>
          </a:prstGeom>
        </p:spPr>
      </p:pic>
    </p:spTree>
    <p:extLst>
      <p:ext uri="{BB962C8B-B14F-4D97-AF65-F5344CB8AC3E}">
        <p14:creationId xmlns:p14="http://schemas.microsoft.com/office/powerpoint/2010/main" val="1412352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ベーシックラージスタンドミラー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a:t>
            </a:r>
          </a:p>
          <a:p>
            <a:r>
              <a:rPr lang="ja-JP" altLang="en-US" sz="900" dirty="0">
                <a:latin typeface="Meiryo UI" panose="020B0604030504040204" pitchFamily="34" charset="-128"/>
                <a:ea typeface="Meiryo UI" panose="020B0604030504040204" pitchFamily="34" charset="-128"/>
              </a:rPr>
              <a:t>素材：ポリウレタン、鏡</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ガラス</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165×120×15mm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ラージサイズで使いやすいスタンドミラー。洗練されたシンプルなデザインでスマートな見た目が特徴です。レザーライクの上品な表地に名入れをして、企業のノベルティや物販品にご使用ください。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78E18D3-23D7-4CFD-595B-9DDC2AFAA4BD}"/>
              </a:ext>
            </a:extLst>
          </p:cNvPr>
          <p:cNvPicPr>
            <a:picLocks noChangeAspect="1"/>
          </p:cNvPicPr>
          <p:nvPr/>
        </p:nvPicPr>
        <p:blipFill>
          <a:blip r:embed="rId5"/>
          <a:stretch>
            <a:fillRect/>
          </a:stretch>
        </p:blipFill>
        <p:spPr>
          <a:xfrm>
            <a:off x="737464" y="1446659"/>
            <a:ext cx="3535973" cy="3535973"/>
          </a:xfrm>
          <a:prstGeom prst="rect">
            <a:avLst/>
          </a:prstGeom>
        </p:spPr>
      </p:pic>
    </p:spTree>
    <p:extLst>
      <p:ext uri="{BB962C8B-B14F-4D97-AF65-F5344CB8AC3E}">
        <p14:creationId xmlns:p14="http://schemas.microsoft.com/office/powerpoint/2010/main" val="504460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オーガニックコットンキャンバスファスナーポーチ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180×120×75(mm)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すっきりシンプルなキャンバスファスナーポーチ。メイク道具やステーショナリーなどを纏めて持ち歩くのに便利。生地にはオーガニックコットンを使用しており環境にも優しいアイテムです。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91926F79-A282-E050-49A3-2187B1B83900}"/>
              </a:ext>
            </a:extLst>
          </p:cNvPr>
          <p:cNvPicPr>
            <a:picLocks noChangeAspect="1"/>
          </p:cNvPicPr>
          <p:nvPr/>
        </p:nvPicPr>
        <p:blipFill>
          <a:blip r:embed="rId5"/>
          <a:stretch>
            <a:fillRect/>
          </a:stretch>
        </p:blipFill>
        <p:spPr>
          <a:xfrm>
            <a:off x="727720" y="1392872"/>
            <a:ext cx="3594550" cy="3594550"/>
          </a:xfrm>
          <a:prstGeom prst="rect">
            <a:avLst/>
          </a:prstGeom>
        </p:spPr>
      </p:pic>
    </p:spTree>
    <p:extLst>
      <p:ext uri="{BB962C8B-B14F-4D97-AF65-F5344CB8AC3E}">
        <p14:creationId xmlns:p14="http://schemas.microsoft.com/office/powerpoint/2010/main" val="3052168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キャンバススクエアファスナーポーチ</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W200×H140×D90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キャンバス生地を使った</a:t>
            </a:r>
            <a:r>
              <a:rPr lang="en-US" altLang="ja-JP" sz="1600" dirty="0"/>
              <a:t>M</a:t>
            </a:r>
            <a:r>
              <a:rPr lang="ja-JP" altLang="en-US" sz="1600" dirty="0"/>
              <a:t>サイズのスクエアポーチ。小さめのぬいイぐるみなら、２</a:t>
            </a:r>
            <a:r>
              <a:rPr lang="en-US" altLang="ja-JP" sz="1600" dirty="0"/>
              <a:t>~</a:t>
            </a:r>
            <a:r>
              <a:rPr lang="ja-JP" altLang="en-US" sz="1600" dirty="0"/>
              <a:t>３個すっぽり収納できます。収納力も抜群で、トラベル用ポーチとしてもちょうど良いサイズ感です。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7B59AB2-88BC-B557-8B92-C4172106FD5A}"/>
              </a:ext>
            </a:extLst>
          </p:cNvPr>
          <p:cNvPicPr>
            <a:picLocks noChangeAspect="1"/>
          </p:cNvPicPr>
          <p:nvPr/>
        </p:nvPicPr>
        <p:blipFill>
          <a:blip r:embed="rId5"/>
          <a:stretch>
            <a:fillRect/>
          </a:stretch>
        </p:blipFill>
        <p:spPr>
          <a:xfrm>
            <a:off x="678896" y="1357764"/>
            <a:ext cx="3693160" cy="3693160"/>
          </a:xfrm>
          <a:prstGeom prst="rect">
            <a:avLst/>
          </a:prstGeom>
        </p:spPr>
      </p:pic>
    </p:spTree>
    <p:extLst>
      <p:ext uri="{BB962C8B-B14F-4D97-AF65-F5344CB8AC3E}">
        <p14:creationId xmlns:p14="http://schemas.microsoft.com/office/powerpoint/2010/main" val="2514530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 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230mm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1050mm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0.7L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カジュアルでナチュラルな印象を与えるキャンバス素材がオシャレな、すっきりシンプルなサコッシュです。カラー展開も全</a:t>
            </a:r>
            <a:r>
              <a:rPr lang="en-US" altLang="ja-JP" sz="1600" dirty="0"/>
              <a:t>5</a:t>
            </a:r>
            <a:r>
              <a:rPr lang="ja-JP" altLang="en-US" sz="1600" dirty="0"/>
              <a:t>色と豊富で、ノベルティやショッパー用などにもおすすめ。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051CE9B-0238-DE40-6A7C-4F4D022ABD11}"/>
              </a:ext>
            </a:extLst>
          </p:cNvPr>
          <p:cNvPicPr>
            <a:picLocks noChangeAspect="1"/>
          </p:cNvPicPr>
          <p:nvPr/>
        </p:nvPicPr>
        <p:blipFill>
          <a:blip r:embed="rId5"/>
          <a:stretch>
            <a:fillRect/>
          </a:stretch>
        </p:blipFill>
        <p:spPr>
          <a:xfrm>
            <a:off x="687823" y="1411148"/>
            <a:ext cx="3559419" cy="3559419"/>
          </a:xfrm>
          <a:prstGeom prst="rect">
            <a:avLst/>
          </a:prstGeom>
        </p:spPr>
      </p:pic>
    </p:spTree>
    <p:extLst>
      <p:ext uri="{BB962C8B-B14F-4D97-AF65-F5344CB8AC3E}">
        <p14:creationId xmlns:p14="http://schemas.microsoft.com/office/powerpoint/2010/main" val="3982141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レギュラーキャンバストートバッグ</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330×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150mm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お買い物などでもたっぷり入れられて便利なトートバッグ。生地は耐久性に優れたキャンバス素材のため使い勝手も抜群！豊富なカラーバリエーションから自由にお選びいただけます。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6833BEB3-234B-3C4A-6548-DF80586CF7CF}"/>
              </a:ext>
            </a:extLst>
          </p:cNvPr>
          <p:cNvPicPr>
            <a:picLocks noChangeAspect="1"/>
          </p:cNvPicPr>
          <p:nvPr/>
        </p:nvPicPr>
        <p:blipFill>
          <a:blip r:embed="rId5"/>
          <a:stretch>
            <a:fillRect/>
          </a:stretch>
        </p:blipFill>
        <p:spPr>
          <a:xfrm>
            <a:off x="709624" y="1396801"/>
            <a:ext cx="3590620" cy="359062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ロットリング ティッキー 製図用 メカニカルペンシル </a:t>
            </a:r>
            <a:r>
              <a:rPr lang="en-US" altLang="ja-JP" sz="2000" dirty="0">
                <a:solidFill>
                  <a:schemeClr val="bg1"/>
                </a:solidFill>
                <a:latin typeface="Meiryo UI" panose="020B0604030504040204" pitchFamily="34" charset="-128"/>
                <a:ea typeface="Meiryo UI" panose="020B0604030504040204" pitchFamily="34" charset="-128"/>
              </a:rPr>
              <a:t>0.7mm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サイズ：長さ</a:t>
            </a:r>
            <a:r>
              <a:rPr lang="en-US" altLang="ja-JP" sz="900" dirty="0">
                <a:latin typeface="Meiryo UI" panose="020B0604030504040204" pitchFamily="34" charset="-128"/>
                <a:ea typeface="Meiryo UI" panose="020B0604030504040204" pitchFamily="34" charset="-128"/>
              </a:rPr>
              <a:t>142mm/</a:t>
            </a:r>
            <a:r>
              <a:rPr lang="ja-JP" altLang="en-US" sz="900" dirty="0">
                <a:latin typeface="Meiryo UI" panose="020B0604030504040204" pitchFamily="34" charset="-128"/>
                <a:ea typeface="Meiryo UI" panose="020B0604030504040204" pitchFamily="34" charset="-128"/>
              </a:rPr>
              <a:t>軸径</a:t>
            </a:r>
            <a:r>
              <a:rPr lang="en-US" altLang="ja-JP" sz="900" dirty="0">
                <a:latin typeface="Meiryo UI" panose="020B0604030504040204" pitchFamily="34" charset="-128"/>
                <a:ea typeface="Meiryo UI" panose="020B0604030504040204" pitchFamily="34" charset="-128"/>
              </a:rPr>
              <a:t>8mmΦ</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12g</a:t>
            </a:r>
          </a:p>
          <a:p>
            <a:r>
              <a:rPr lang="ja-JP" altLang="en-US" sz="900" dirty="0">
                <a:latin typeface="Meiryo UI" panose="020B0604030504040204" pitchFamily="34" charset="-128"/>
                <a:ea typeface="Meiryo UI" panose="020B0604030504040204" pitchFamily="34" charset="-128"/>
              </a:rPr>
              <a:t>機能：製図対応、固定式、カラーコード付</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0.7mm(S0312690)</a:t>
            </a:r>
            <a:r>
              <a:rPr lang="ja-JP" altLang="en-US" sz="900" dirty="0">
                <a:latin typeface="Meiryo UI" panose="020B0604030504040204" pitchFamily="34" charset="-128"/>
                <a:ea typeface="Meiryo UI" panose="020B0604030504040204" pitchFamily="34" charset="-128"/>
              </a:rPr>
              <a:t>ペンシル芯</a:t>
            </a:r>
            <a:r>
              <a:rPr lang="en-US" altLang="ja-JP" sz="900" dirty="0">
                <a:latin typeface="Meiryo UI" panose="020B0604030504040204" pitchFamily="34" charset="-128"/>
                <a:ea typeface="Meiryo UI" panose="020B0604030504040204" pitchFamily="34" charset="-128"/>
              </a:rPr>
              <a:t>HB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en-US" altLang="ja-JP" sz="1600" dirty="0"/>
              <a:t>0.7mm</a:t>
            </a:r>
            <a:r>
              <a:rPr lang="ja-JP" altLang="en-US" sz="1600" dirty="0"/>
              <a:t>タイプの製図用メカニカルペンシル。筒型のグリップから上へ向かうにつれて三角錐に変化する美しいフォルムで見た目も非常にスタイリッシュです。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EB1AE98-7CAC-98F3-AF85-33BFE50A1378}"/>
              </a:ext>
            </a:extLst>
          </p:cNvPr>
          <p:cNvPicPr>
            <a:picLocks noChangeAspect="1"/>
          </p:cNvPicPr>
          <p:nvPr/>
        </p:nvPicPr>
        <p:blipFill>
          <a:blip r:embed="rId5"/>
          <a:stretch>
            <a:fillRect/>
          </a:stretch>
        </p:blipFill>
        <p:spPr>
          <a:xfrm>
            <a:off x="740852" y="1371900"/>
            <a:ext cx="3560089" cy="3560089"/>
          </a:xfrm>
          <a:prstGeom prst="rect">
            <a:avLst/>
          </a:prstGeom>
        </p:spPr>
      </p:pic>
    </p:spTree>
    <p:extLst>
      <p:ext uri="{BB962C8B-B14F-4D97-AF65-F5344CB8AC3E}">
        <p14:creationId xmlns:p14="http://schemas.microsoft.com/office/powerpoint/2010/main" val="230138125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702</TotalTime>
  <Words>2727</Words>
  <Application>Microsoft Office PowerPoint</Application>
  <PresentationFormat>画面に合わせる (4:3)</PresentationFormat>
  <Paragraphs>464</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2025-02-27T07:22:20Z</dcterms:modified>
</cp:coreProperties>
</file>