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60" r:id="rId2"/>
    <p:sldId id="268" r:id="rId3"/>
    <p:sldId id="287" r:id="rId4"/>
    <p:sldId id="285" r:id="rId5"/>
    <p:sldId id="284" r:id="rId6"/>
    <p:sldId id="267" r:id="rId7"/>
    <p:sldId id="269" r:id="rId8"/>
    <p:sldId id="258" r:id="rId9"/>
    <p:sldId id="264" r:id="rId10"/>
    <p:sldId id="265" r:id="rId11"/>
    <p:sldId id="276" r:id="rId12"/>
    <p:sldId id="273" r:id="rId13"/>
    <p:sldId id="257" r:id="rId14"/>
    <p:sldId id="279" r:id="rId15"/>
    <p:sldId id="256" r:id="rId16"/>
    <p:sldId id="272" r:id="rId17"/>
    <p:sldId id="266" r:id="rId18"/>
    <p:sldId id="263" r:id="rId19"/>
    <p:sldId id="261" r:id="rId20"/>
    <p:sldId id="286" r:id="rId21"/>
    <p:sldId id="270" r:id="rId22"/>
    <p:sldId id="283" r:id="rId23"/>
    <p:sldId id="277" r:id="rId24"/>
    <p:sldId id="259" r:id="rId25"/>
    <p:sldId id="282" r:id="rId26"/>
    <p:sldId id="280" r:id="rId27"/>
    <p:sldId id="262" r:id="rId28"/>
    <p:sldId id="275" r:id="rId29"/>
    <p:sldId id="288" r:id="rId30"/>
    <p:sldId id="289" r:id="rId31"/>
    <p:sldId id="290" r:id="rId32"/>
    <p:sldId id="291"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5" autoAdjust="0"/>
    <p:restoredTop sz="94656"/>
  </p:normalViewPr>
  <p:slideViewPr>
    <p:cSldViewPr snapToGrid="0" snapToObjects="1">
      <p:cViewPr varScale="1">
        <p:scale>
          <a:sx n="76" d="100"/>
          <a:sy n="76" d="100"/>
        </p:scale>
        <p:origin x="114" y="54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2025/3/3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2025/3/3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2025/3/3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2025/3/3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2025/3/3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bmp"/><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bmp"/><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bmp"/><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bmp"/><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bmp"/><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bmp"/><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bmp"/><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02196"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フェアトレードコットンキャンバストート（Ｍ）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素材：ｺｯﾄﾝ</a:t>
            </a:r>
            <a:r>
              <a:rPr lang="en-US" altLang="ja-JP" sz="900" dirty="0">
                <a:latin typeface="Meiryo UI" panose="020B0604030504040204" pitchFamily="34" charset="-128"/>
                <a:ea typeface="Meiryo UI" panose="020B0604030504040204" pitchFamily="34" charset="-128"/>
              </a:rPr>
              <a:t>(310g/</a:t>
            </a:r>
            <a:r>
              <a:rPr lang="ja-JP" altLang="en-US" sz="900" dirty="0">
                <a:latin typeface="Meiryo UI" panose="020B0604030504040204" pitchFamily="34" charset="-128"/>
                <a:ea typeface="Meiryo UI" panose="020B0604030504040204" pitchFamily="34" charset="-128"/>
              </a:rPr>
              <a:t>平方メートル</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450×320×190(mm)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40×600(mm)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15L</a:t>
            </a:r>
          </a:p>
          <a:p>
            <a:r>
              <a:rPr lang="ja-JP" altLang="en-US" sz="900" dirty="0">
                <a:latin typeface="Meiryo UI" panose="020B0604030504040204" pitchFamily="34" charset="-128"/>
                <a:ea typeface="Meiryo UI" panose="020B0604030504040204" pitchFamily="34" charset="-128"/>
              </a:rPr>
              <a:t>備考：ﾌｪｱﾄﾚｰﾄﾞｵｰｶﾞﾆｯｸｺｯﾄﾝ使用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フェアトレードコットンを使用した、マチ付きのシンプルな</a:t>
            </a:r>
            <a:r>
              <a:rPr lang="en-US" altLang="ja-JP" sz="1600" dirty="0"/>
              <a:t>M</a:t>
            </a:r>
            <a:r>
              <a:rPr lang="ja-JP" altLang="en-US" sz="1600" dirty="0"/>
              <a:t>サイズキャンバストートです。オリジナルデザインによる名入れ面積が広いため宣伝広告効果も抜群。是非ご活用ください。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1245342-EA5A-BD6A-F5A8-41BEA94F05C1}"/>
              </a:ext>
            </a:extLst>
          </p:cNvPr>
          <p:cNvPicPr>
            <a:picLocks noChangeAspect="1"/>
          </p:cNvPicPr>
          <p:nvPr/>
        </p:nvPicPr>
        <p:blipFill>
          <a:blip r:embed="rId5"/>
          <a:stretch>
            <a:fillRect/>
          </a:stretch>
        </p:blipFill>
        <p:spPr>
          <a:xfrm>
            <a:off x="717841" y="1390776"/>
            <a:ext cx="3467100" cy="3467100"/>
          </a:xfrm>
          <a:prstGeom prst="rect">
            <a:avLst/>
          </a:prstGeom>
        </p:spPr>
      </p:pic>
    </p:spTree>
    <p:extLst>
      <p:ext uri="{BB962C8B-B14F-4D97-AF65-F5344CB8AC3E}">
        <p14:creationId xmlns:p14="http://schemas.microsoft.com/office/powerpoint/2010/main" val="2271058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マルシェバッグ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510×350×</a:t>
            </a:r>
            <a:r>
              <a:rPr lang="el-GR" altLang="ja-JP" sz="900" dirty="0">
                <a:latin typeface="Meiryo UI" panose="020B0604030504040204" pitchFamily="34" charset="-128"/>
                <a:ea typeface="Meiryo UI" panose="020B0604030504040204" pitchFamily="34" charset="-128"/>
              </a:rPr>
              <a:t>φ200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55×360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18</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考：ブルー・レッド・ネイビー・ブラック・カーキ</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付属のゴムバンドを使用して可愛くくるっと丸めて留めることが出来るため、持ち運びに大変便利なマルシェバッグ。カラーバリエーションも豊富ですので是非、販促グッズ等にご活用ください。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02F6D642-F9D6-0C4F-887D-DBEAEE690F7A}"/>
              </a:ext>
            </a:extLst>
          </p:cNvPr>
          <p:cNvPicPr>
            <a:picLocks noChangeAspect="1"/>
          </p:cNvPicPr>
          <p:nvPr/>
        </p:nvPicPr>
        <p:blipFill>
          <a:blip r:embed="rId5"/>
          <a:stretch>
            <a:fillRect/>
          </a:stretch>
        </p:blipFill>
        <p:spPr>
          <a:xfrm>
            <a:off x="501594" y="1647855"/>
            <a:ext cx="4090239" cy="3114951"/>
          </a:xfrm>
          <a:prstGeom prst="rect">
            <a:avLst/>
          </a:prstGeom>
        </p:spPr>
      </p:pic>
    </p:spTree>
    <p:extLst>
      <p:ext uri="{BB962C8B-B14F-4D97-AF65-F5344CB8AC3E}">
        <p14:creationId xmlns:p14="http://schemas.microsoft.com/office/powerpoint/2010/main" val="1050989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書いて消せるフードコンテナ </a:t>
            </a:r>
            <a:r>
              <a:rPr lang="en-US" altLang="ja-JP" sz="2000" dirty="0">
                <a:solidFill>
                  <a:schemeClr val="bg1"/>
                </a:solidFill>
                <a:latin typeface="Meiryo UI" panose="020B0604030504040204" pitchFamily="34" charset="-128"/>
                <a:ea typeface="Meiryo UI" panose="020B0604030504040204" pitchFamily="34" charset="-128"/>
              </a:rPr>
              <a:t>280ml 2</a:t>
            </a:r>
            <a:r>
              <a:rPr lang="ja-JP" altLang="en-US" sz="2000" dirty="0">
                <a:solidFill>
                  <a:schemeClr val="bg1"/>
                </a:solidFill>
                <a:latin typeface="Meiryo UI" panose="020B0604030504040204" pitchFamily="34" charset="-128"/>
                <a:ea typeface="Meiryo UI" panose="020B0604030504040204" pitchFamily="34" charset="-128"/>
              </a:rPr>
              <a:t>個セット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カラー展開：チョコミルク、ミントレモン、ピーチオレンジ</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108×53×108(mm)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280ml</a:t>
            </a:r>
          </a:p>
          <a:p>
            <a:r>
              <a:rPr lang="ja-JP" altLang="en-US" sz="900" dirty="0">
                <a:latin typeface="Meiryo UI" panose="020B0604030504040204" pitchFamily="34" charset="-128"/>
                <a:ea typeface="Meiryo UI" panose="020B0604030504040204" pitchFamily="34" charset="-128"/>
              </a:rPr>
              <a:t>包装：紙帯、</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蓋部分に油性ボールペンで何度も書き込みできて、洗剤で簡単に洗い流せる容量</a:t>
            </a:r>
            <a:r>
              <a:rPr lang="en-US" altLang="ja-JP" sz="1600" dirty="0"/>
              <a:t>280ml</a:t>
            </a:r>
            <a:r>
              <a:rPr lang="ja-JP" altLang="en-US" sz="1600" dirty="0"/>
              <a:t>のフードコンテナ。中身の食品の消費期限を記載して管理すれば、フードロス削減に繋がるエコな商品です。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B6CB13C-DFCA-2770-5249-9ACA234AFE08}"/>
              </a:ext>
            </a:extLst>
          </p:cNvPr>
          <p:cNvPicPr>
            <a:picLocks noChangeAspect="1"/>
          </p:cNvPicPr>
          <p:nvPr/>
        </p:nvPicPr>
        <p:blipFill>
          <a:blip r:embed="rId5"/>
          <a:stretch>
            <a:fillRect/>
          </a:stretch>
        </p:blipFill>
        <p:spPr>
          <a:xfrm>
            <a:off x="747767" y="1427332"/>
            <a:ext cx="3560089" cy="3560089"/>
          </a:xfrm>
          <a:prstGeom prst="rect">
            <a:avLst/>
          </a:prstGeom>
        </p:spPr>
      </p:pic>
    </p:spTree>
    <p:extLst>
      <p:ext uri="{BB962C8B-B14F-4D97-AF65-F5344CB8AC3E}">
        <p14:creationId xmlns:p14="http://schemas.microsoft.com/office/powerpoint/2010/main" val="1757660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ステンレスサーモタンブラー</a:t>
            </a:r>
            <a:r>
              <a:rPr lang="en-US" altLang="ja-JP" sz="2000" dirty="0">
                <a:solidFill>
                  <a:schemeClr val="bg1"/>
                </a:solidFill>
                <a:latin typeface="Meiryo UI" panose="020B0604030504040204" pitchFamily="34" charset="-128"/>
                <a:ea typeface="Meiryo UI" panose="020B0604030504040204" pitchFamily="34" charset="-128"/>
              </a:rPr>
              <a:t>380ml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素材：ｽﾃﾝﾚｽ</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φ84×112(mm)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380ml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380ml</a:t>
            </a:r>
            <a:r>
              <a:rPr lang="ja-JP" altLang="en-US" sz="1600" dirty="0"/>
              <a:t>サイズのシンプルなタンブラー。カラーバリエーションが豊富でシンプルなデザインが映えます。ステンレス素材の真空二重構造で保冷・保温効果はバツグン、使い勝手の良いアイテムです。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3F57AB3-3B1C-1DF6-D88F-DFBCF268B402}"/>
              </a:ext>
            </a:extLst>
          </p:cNvPr>
          <p:cNvPicPr>
            <a:picLocks noChangeAspect="1"/>
          </p:cNvPicPr>
          <p:nvPr/>
        </p:nvPicPr>
        <p:blipFill>
          <a:blip r:embed="rId5"/>
          <a:stretch>
            <a:fillRect/>
          </a:stretch>
        </p:blipFill>
        <p:spPr>
          <a:xfrm>
            <a:off x="668009" y="1371901"/>
            <a:ext cx="3639927" cy="3639927"/>
          </a:xfrm>
          <a:prstGeom prst="rect">
            <a:avLst/>
          </a:prstGeom>
        </p:spPr>
      </p:pic>
    </p:spTree>
    <p:extLst>
      <p:ext uri="{BB962C8B-B14F-4D97-AF65-F5344CB8AC3E}">
        <p14:creationId xmlns:p14="http://schemas.microsoft.com/office/powerpoint/2010/main" val="3549015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ワイヤレス充電器 スクエア </a:t>
            </a:r>
            <a:r>
              <a:rPr lang="en-US" altLang="ja-JP" sz="2000" dirty="0">
                <a:solidFill>
                  <a:schemeClr val="bg1"/>
                </a:solidFill>
                <a:latin typeface="Meiryo UI" panose="020B0604030504040204" pitchFamily="34" charset="-128"/>
                <a:ea typeface="Meiryo UI" panose="020B0604030504040204" pitchFamily="34" charset="-128"/>
              </a:rPr>
              <a:t>5</a:t>
            </a:r>
            <a:r>
              <a:rPr lang="en" altLang="ja-JP" sz="2000" dirty="0">
                <a:solidFill>
                  <a:schemeClr val="bg1"/>
                </a:solidFill>
                <a:latin typeface="Meiryo UI" panose="020B0604030504040204" pitchFamily="34" charset="-128"/>
                <a:ea typeface="Meiryo UI" panose="020B0604030504040204" pitchFamily="34" charset="-128"/>
              </a:rPr>
              <a:t>W</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90×90×9(mm)</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能：出力</a:t>
            </a:r>
            <a:r>
              <a:rPr lang="en-US" altLang="ja-JP" sz="900" dirty="0">
                <a:latin typeface="Meiryo UI" panose="020B0604030504040204" pitchFamily="34" charset="-128"/>
                <a:ea typeface="Meiryo UI" panose="020B0604030504040204" pitchFamily="34" charset="-128"/>
              </a:rPr>
              <a:t>/5</a:t>
            </a:r>
            <a:r>
              <a:rPr lang="en" altLang="ja-JP" sz="900" dirty="0">
                <a:latin typeface="Meiryo UI" panose="020B0604030504040204" pitchFamily="34" charset="-128"/>
                <a:ea typeface="Meiryo UI" panose="020B0604030504040204" pitchFamily="34" charset="-128"/>
              </a:rPr>
              <a:t>W</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micro USB</a:t>
            </a:r>
            <a:r>
              <a:rPr lang="ja-JP" altLang="en-US" sz="900">
                <a:latin typeface="Meiryo UI" panose="020B0604030504040204" pitchFamily="34" charset="-128"/>
                <a:ea typeface="Meiryo UI" panose="020B0604030504040204" pitchFamily="34" charset="-128"/>
              </a:rPr>
              <a:t>ケーブル付属</a:t>
            </a:r>
            <a:r>
              <a:rPr lang="en" altLang="ja-JP" sz="900" dirty="0">
                <a:latin typeface="Meiryo UI" panose="020B0604030504040204" pitchFamily="34" charset="-128"/>
                <a:ea typeface="Meiryo UI" panose="020B0604030504040204" pitchFamily="34" charset="-128"/>
              </a:rPr>
              <a:t>Qi</a:t>
            </a:r>
            <a:r>
              <a:rPr lang="ja-JP" altLang="en-US" sz="900">
                <a:latin typeface="Meiryo UI" panose="020B0604030504040204" pitchFamily="34" charset="-128"/>
                <a:ea typeface="Meiryo UI" panose="020B0604030504040204" pitchFamily="34" charset="-128"/>
              </a:rPr>
              <a:t>規格対応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Qi</a:t>
            </a:r>
            <a:r>
              <a:rPr lang="ja-JP" altLang="en-US" sz="1600">
                <a:latin typeface="Meiryo UI" panose="020B0604030504040204" pitchFamily="34" charset="-128"/>
                <a:ea typeface="Meiryo UI" panose="020B0604030504040204" pitchFamily="34" charset="-128"/>
              </a:rPr>
              <a:t>規格対応スマホを置くだけで充電できるスクエアタイプのワイヤレス充電器です。フルカラーのオリジナル名入れが可能ですので、のベルティ用やオリジナルグッズ用にも最適です。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54876A7-D560-2891-E6FF-C6BE7CB54719}"/>
              </a:ext>
            </a:extLst>
          </p:cNvPr>
          <p:cNvPicPr>
            <a:picLocks noChangeAspect="1"/>
          </p:cNvPicPr>
          <p:nvPr/>
        </p:nvPicPr>
        <p:blipFill>
          <a:blip r:embed="rId5"/>
          <a:stretch>
            <a:fillRect/>
          </a:stretch>
        </p:blipFill>
        <p:spPr>
          <a:xfrm>
            <a:off x="712686" y="1447798"/>
            <a:ext cx="3524250" cy="3524250"/>
          </a:xfrm>
          <a:prstGeom prst="rect">
            <a:avLst/>
          </a:prstGeom>
        </p:spPr>
      </p:pic>
    </p:spTree>
    <p:extLst>
      <p:ext uri="{BB962C8B-B14F-4D97-AF65-F5344CB8AC3E}">
        <p14:creationId xmlns:p14="http://schemas.microsoft.com/office/powerpoint/2010/main" val="4278720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カチオン染めミニブランケット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680×500(mm) </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200×320(mm)</a:t>
            </a:r>
          </a:p>
          <a:p>
            <a:r>
              <a:rPr lang="ja-JP" altLang="en-US" sz="900" dirty="0">
                <a:latin typeface="Meiryo UI" panose="020B0604030504040204" pitchFamily="34" charset="-128"/>
                <a:ea typeface="Meiryo UI" panose="020B0604030504040204" pitchFamily="34" charset="-128"/>
              </a:rPr>
              <a:t>包装 ：</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染色工程における</a:t>
            </a:r>
            <a:r>
              <a:rPr lang="en-US" altLang="ja-JP" sz="1600" dirty="0"/>
              <a:t>CO2</a:t>
            </a:r>
            <a:r>
              <a:rPr lang="ja-JP" altLang="en-US" sz="1600" dirty="0"/>
              <a:t>排出量が少なくエネルギー消費量も少ないため、地球環境に優しいカチオン染めで作られたミニブランケットです。</a:t>
            </a:r>
            <a:r>
              <a:rPr lang="en-US" altLang="ja-JP" sz="1600" dirty="0"/>
              <a:t>3</a:t>
            </a:r>
            <a:r>
              <a:rPr lang="ja-JP" altLang="en-US" sz="1600" dirty="0"/>
              <a:t>色のカラーバリエーションから選択可能。</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28A0FC1-E566-0B21-B5EC-7FC8796D1D33}"/>
              </a:ext>
            </a:extLst>
          </p:cNvPr>
          <p:cNvPicPr>
            <a:picLocks noChangeAspect="1"/>
          </p:cNvPicPr>
          <p:nvPr/>
        </p:nvPicPr>
        <p:blipFill>
          <a:blip r:embed="rId5"/>
          <a:stretch>
            <a:fillRect/>
          </a:stretch>
        </p:blipFill>
        <p:spPr>
          <a:xfrm>
            <a:off x="705542" y="1446427"/>
            <a:ext cx="3560089" cy="3560089"/>
          </a:xfrm>
          <a:prstGeom prst="rect">
            <a:avLst/>
          </a:prstGeom>
        </p:spPr>
      </p:pic>
    </p:spTree>
    <p:extLst>
      <p:ext uri="{BB962C8B-B14F-4D97-AF65-F5344CB8AC3E}">
        <p14:creationId xmlns:p14="http://schemas.microsoft.com/office/powerpoint/2010/main" val="2037228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3WAY</a:t>
            </a:r>
            <a:r>
              <a:rPr lang="ja-JP" altLang="en-US" sz="2000">
                <a:solidFill>
                  <a:schemeClr val="bg1"/>
                </a:solidFill>
                <a:latin typeface="Meiryo UI" panose="020B0604030504040204" pitchFamily="34" charset="-128"/>
                <a:ea typeface="Meiryo UI" panose="020B0604030504040204" pitchFamily="34" charset="-128"/>
              </a:rPr>
              <a:t>ビニルスパバッグ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材：クリアバッグ：ポリ塩化ビニル、</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メッシュバッグ：ナイロン、ポリエステル、ポリプロピレン</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：クリアバッグ：約</a:t>
            </a:r>
            <a:r>
              <a:rPr lang="en-US" altLang="ja-JP" sz="900" dirty="0">
                <a:latin typeface="Meiryo UI" panose="020B0604030504040204" pitchFamily="34" charset="-128"/>
                <a:ea typeface="Meiryo UI" panose="020B0604030504040204" pitchFamily="34" charset="-128"/>
              </a:rPr>
              <a:t>165</a:t>
            </a:r>
            <a:r>
              <a:rPr lang="ja-JP" altLang="en-US" sz="900">
                <a:latin typeface="Meiryo UI" panose="020B0604030504040204" pitchFamily="34" charset="-128"/>
                <a:ea typeface="Meiryo UI" panose="020B0604030504040204" pitchFamily="34" charset="-128"/>
              </a:rPr>
              <a:t>（全高</a:t>
            </a:r>
            <a:r>
              <a:rPr lang="en-US" altLang="ja-JP" sz="900" dirty="0">
                <a:latin typeface="Meiryo UI" panose="020B0604030504040204" pitchFamily="34" charset="-128"/>
                <a:ea typeface="Meiryo UI" panose="020B0604030504040204" pitchFamily="34" charset="-128"/>
              </a:rPr>
              <a:t>200</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×230×90mm</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メッシュバッグ：約</a:t>
            </a:r>
            <a:r>
              <a:rPr lang="en-US" altLang="ja-JP" sz="900" dirty="0">
                <a:latin typeface="Meiryo UI" panose="020B0604030504040204" pitchFamily="34" charset="-128"/>
                <a:ea typeface="Meiryo UI" panose="020B0604030504040204" pitchFamily="34" charset="-128"/>
              </a:rPr>
              <a:t>150×200×90mm </a:t>
            </a:r>
          </a:p>
          <a:p>
            <a:r>
              <a:rPr lang="ja-JP" altLang="en-US" sz="900">
                <a:latin typeface="Meiryo UI" panose="020B0604030504040204" pitchFamily="34" charset="-128"/>
                <a:ea typeface="Meiryo UI" panose="020B0604030504040204" pitchFamily="34" charset="-128"/>
              </a:rPr>
              <a:t>　　　　　（包装形態：ポリ袋入）</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考：ブラック・クリア</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ふたつ重ねて使用することも可能でオシャレなメッシュ素材とクリア素材のバッグセットです。カラーバリエーションはブラックとクリアの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色展開。オリジナル名入れも承ります。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13680543-6DB6-CDB3-D3C6-9298D4AE9E48}"/>
              </a:ext>
            </a:extLst>
          </p:cNvPr>
          <p:cNvPicPr>
            <a:picLocks noChangeAspect="1"/>
          </p:cNvPicPr>
          <p:nvPr/>
        </p:nvPicPr>
        <p:blipFill>
          <a:blip r:embed="rId5"/>
          <a:stretch>
            <a:fillRect/>
          </a:stretch>
        </p:blipFill>
        <p:spPr>
          <a:xfrm>
            <a:off x="700268" y="1415551"/>
            <a:ext cx="3536667" cy="3536667"/>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ブランジェリーメール・耐熱ダブルウォールグラス</a:t>
            </a:r>
            <a:r>
              <a:rPr lang="en-US" altLang="ja-JP" sz="2000" dirty="0">
                <a:solidFill>
                  <a:schemeClr val="bg1"/>
                </a:solidFill>
                <a:latin typeface="Meiryo UI" panose="020B0604030504040204" pitchFamily="34" charset="-128"/>
                <a:ea typeface="Meiryo UI" panose="020B0604030504040204" pitchFamily="34" charset="-128"/>
              </a:rPr>
              <a:t>2P</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   材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ホウケイ酸ガラス</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el-GR" altLang="ja-JP" sz="900" dirty="0">
                <a:latin typeface="Meiryo UI" panose="020B0604030504040204" pitchFamily="34" charset="-128"/>
                <a:ea typeface="Meiryo UI" panose="020B0604030504040204" pitchFamily="34" charset="-128"/>
              </a:rPr>
              <a:t>φ78×80</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90×190×92mm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化粧箱入り</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200ml</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名入れ可能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手作りの為、形、容量・重量等に多少の個体差が生じる場合があります。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熱いものを入れても手にその熱が伝わりづらく、冷たいものを入れても結露しにくい、二重構造で便利な耐熱グラスの</a:t>
            </a:r>
            <a:r>
              <a:rPr lang="en-US" altLang="ja-JP" sz="1600" dirty="0">
                <a:latin typeface="Meiryo UI" panose="020B0604030504040204" pitchFamily="34" charset="-128"/>
                <a:ea typeface="Meiryo UI" panose="020B0604030504040204" pitchFamily="34" charset="-128"/>
              </a:rPr>
              <a:t>2P</a:t>
            </a:r>
            <a:r>
              <a:rPr lang="ja-JP" altLang="en-US" sz="1600" dirty="0">
                <a:latin typeface="Meiryo UI" panose="020B0604030504040204" pitchFamily="34" charset="-128"/>
                <a:ea typeface="Meiryo UI" panose="020B0604030504040204" pitchFamily="34" charset="-128"/>
              </a:rPr>
              <a:t>セットです。高級感があるため贈答用や記念用などにもおすすめです。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F9DDB21-FBFD-9841-6851-138C511FED01}"/>
              </a:ext>
            </a:extLst>
          </p:cNvPr>
          <p:cNvPicPr>
            <a:picLocks noChangeAspect="1"/>
          </p:cNvPicPr>
          <p:nvPr/>
        </p:nvPicPr>
        <p:blipFill>
          <a:blip r:embed="rId5"/>
          <a:stretch>
            <a:fillRect/>
          </a:stretch>
        </p:blipFill>
        <p:spPr>
          <a:xfrm>
            <a:off x="762109" y="1313009"/>
            <a:ext cx="3615690" cy="3615690"/>
          </a:xfrm>
          <a:prstGeom prst="rect">
            <a:avLst/>
          </a:prstGeom>
        </p:spPr>
      </p:pic>
    </p:spTree>
    <p:extLst>
      <p:ext uri="{BB962C8B-B14F-4D97-AF65-F5344CB8AC3E}">
        <p14:creationId xmlns:p14="http://schemas.microsoft.com/office/powerpoint/2010/main" val="2091987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ステンレス・コンビニタンブラー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材：ステンレス</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zh-CN" altLang="en-US" sz="900" dirty="0">
                <a:latin typeface="Meiryo UI" panose="020B0604030504040204" pitchFamily="34" charset="-128"/>
                <a:ea typeface="Meiryo UI" panose="020B0604030504040204" pitchFamily="34" charset="-128"/>
              </a:rPr>
              <a:t>縦</a:t>
            </a:r>
            <a:r>
              <a:rPr lang="en-US" altLang="zh-CN" sz="900" dirty="0">
                <a:latin typeface="Meiryo UI" panose="020B0604030504040204" pitchFamily="34" charset="-128"/>
                <a:ea typeface="Meiryo UI" panose="020B0604030504040204" pitchFamily="34" charset="-128"/>
              </a:rPr>
              <a:t>85×</a:t>
            </a:r>
            <a:r>
              <a:rPr lang="zh-CN" altLang="en-US" sz="900" dirty="0">
                <a:latin typeface="Meiryo UI" panose="020B0604030504040204" pitchFamily="34" charset="-128"/>
                <a:ea typeface="Meiryo UI" panose="020B0604030504040204" pitchFamily="34" charset="-128"/>
              </a:rPr>
              <a:t>横</a:t>
            </a:r>
            <a:r>
              <a:rPr lang="en-US" altLang="zh-CN" sz="900" dirty="0">
                <a:latin typeface="Meiryo UI" panose="020B0604030504040204" pitchFamily="34" charset="-128"/>
                <a:ea typeface="Meiryo UI" panose="020B0604030504040204" pitchFamily="34" charset="-128"/>
              </a:rPr>
              <a:t>85×</a:t>
            </a:r>
            <a:r>
              <a:rPr lang="zh-CN" altLang="en-US" sz="900" dirty="0">
                <a:latin typeface="Meiryo UI" panose="020B0604030504040204" pitchFamily="34" charset="-128"/>
                <a:ea typeface="Meiryo UI" panose="020B0604030504040204" pitchFamily="34" charset="-128"/>
              </a:rPr>
              <a:t>奥行</a:t>
            </a:r>
            <a:r>
              <a:rPr lang="en-US" altLang="zh-CN" sz="900" dirty="0">
                <a:latin typeface="Meiryo UI" panose="020B0604030504040204" pitchFamily="34" charset="-128"/>
                <a:ea typeface="Meiryo UI" panose="020B0604030504040204" pitchFamily="34" charset="-128"/>
              </a:rPr>
              <a:t>122mm</a:t>
            </a:r>
          </a:p>
          <a:p>
            <a:r>
              <a:rPr lang="ja-JP" altLang="en-US" sz="900" dirty="0">
                <a:latin typeface="Meiryo UI" panose="020B0604030504040204" pitchFamily="34" charset="-128"/>
                <a:ea typeface="Meiryo UI" panose="020B0604030504040204" pitchFamily="34" charset="-128"/>
              </a:rPr>
              <a:t>包   装：箱入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粉体塗装（シルバーを除く）で滑りにくく持ちやすい表面と、保冷温効果の高いステンレス素材で機能的なタンブラー。シンプルでおしゃれな見た目も高ポイント。全</a:t>
            </a:r>
            <a:r>
              <a:rPr lang="en-US" altLang="ja-JP" sz="1600" dirty="0">
                <a:latin typeface="Meiryo UI" panose="020B0604030504040204" pitchFamily="34" charset="-128"/>
                <a:ea typeface="Meiryo UI" panose="020B0604030504040204" pitchFamily="34" charset="-128"/>
              </a:rPr>
              <a:t>4</a:t>
            </a:r>
            <a:r>
              <a:rPr lang="ja-JP" altLang="en-US" sz="1600" dirty="0">
                <a:latin typeface="Meiryo UI" panose="020B0604030504040204" pitchFamily="34" charset="-128"/>
                <a:ea typeface="Meiryo UI" panose="020B0604030504040204" pitchFamily="34" charset="-128"/>
              </a:rPr>
              <a:t>色展開から選択可能。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83F013F-D5B3-9D2E-5D68-740ACCD4BFE5}"/>
              </a:ext>
            </a:extLst>
          </p:cNvPr>
          <p:cNvPicPr>
            <a:picLocks noChangeAspect="1"/>
          </p:cNvPicPr>
          <p:nvPr/>
        </p:nvPicPr>
        <p:blipFill>
          <a:blip r:embed="rId5"/>
          <a:stretch>
            <a:fillRect/>
          </a:stretch>
        </p:blipFill>
        <p:spPr>
          <a:xfrm>
            <a:off x="713739" y="1371900"/>
            <a:ext cx="3632451" cy="3632451"/>
          </a:xfrm>
          <a:prstGeom prst="rect">
            <a:avLst/>
          </a:prstGeom>
        </p:spPr>
      </p:pic>
    </p:spTree>
    <p:extLst>
      <p:ext uri="{BB962C8B-B14F-4D97-AF65-F5344CB8AC3E}">
        <p14:creationId xmlns:p14="http://schemas.microsoft.com/office/powerpoint/2010/main" val="5441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アダプター</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ポート</a:t>
            </a:r>
            <a:r>
              <a:rPr lang="en-US" altLang="ja-JP" sz="2000" dirty="0">
                <a:solidFill>
                  <a:schemeClr val="bg1"/>
                </a:solidFill>
                <a:latin typeface="Meiryo UI" panose="020B0604030504040204" pitchFamily="34" charset="-128"/>
                <a:ea typeface="Meiryo UI" panose="020B0604030504040204" pitchFamily="34" charset="-128"/>
              </a:rPr>
              <a:t>(3.4A)</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カラー展開：ネイビー、オリーブ、グレージュ</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47×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46×</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28mm</a:t>
            </a:r>
          </a:p>
          <a:p>
            <a:r>
              <a:rPr lang="ja-JP" altLang="en-US" sz="900" dirty="0">
                <a:latin typeface="Meiryo UI" panose="020B0604030504040204" pitchFamily="34" charset="-128"/>
                <a:ea typeface="Meiryo UI" panose="020B0604030504040204" pitchFamily="34" charset="-128"/>
              </a:rPr>
              <a:t>包装：化粧箱入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2</a:t>
            </a:r>
            <a:r>
              <a:rPr lang="ja-JP" altLang="en-US" sz="1600" dirty="0"/>
              <a:t>台同時に急速充電ができる</a:t>
            </a:r>
            <a:r>
              <a:rPr lang="en-US" altLang="ja-JP" sz="1600" dirty="0"/>
              <a:t>USB</a:t>
            </a:r>
            <a:r>
              <a:rPr lang="ja-JP" altLang="en-US" sz="1600" dirty="0"/>
              <a:t>アダプター。プラグ部分を折り畳んで収納できるので、持ち運びにとても便利！オリジナルの名入れやプリントをすればノベルティグッズや物販用に最適です。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CB77F2A-F482-36F7-9542-55F9108974BD}"/>
              </a:ext>
            </a:extLst>
          </p:cNvPr>
          <p:cNvPicPr>
            <a:picLocks noChangeAspect="1"/>
          </p:cNvPicPr>
          <p:nvPr/>
        </p:nvPicPr>
        <p:blipFill>
          <a:blip r:embed="rId5"/>
          <a:stretch>
            <a:fillRect/>
          </a:stretch>
        </p:blipFill>
        <p:spPr>
          <a:xfrm>
            <a:off x="718975" y="1399162"/>
            <a:ext cx="3624446" cy="3624446"/>
          </a:xfrm>
          <a:prstGeom prst="rect">
            <a:avLst/>
          </a:prstGeom>
        </p:spPr>
      </p:pic>
    </p:spTree>
    <p:extLst>
      <p:ext uri="{BB962C8B-B14F-4D97-AF65-F5344CB8AC3E}">
        <p14:creationId xmlns:p14="http://schemas.microsoft.com/office/powerpoint/2010/main" val="3240806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シャイニーマット真空ステンレスマグ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カラー展開：ブラウン、ブラック</a:t>
            </a:r>
          </a:p>
          <a:p>
            <a:r>
              <a:rPr lang="ja-JP" altLang="en-US" sz="900" dirty="0">
                <a:latin typeface="Meiryo UI" panose="020B0604030504040204" pitchFamily="34" charset="-128"/>
                <a:ea typeface="Meiryo UI" panose="020B0604030504040204" pitchFamily="34" charset="-128"/>
              </a:rPr>
              <a:t>素材：ステンレス鋼</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φ87×100mm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105×105×105mm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容量</a:t>
            </a:r>
            <a:r>
              <a:rPr lang="en-US" altLang="ja-JP" sz="900" dirty="0">
                <a:latin typeface="Meiryo UI" panose="020B0604030504040204" pitchFamily="34" charset="-128"/>
                <a:ea typeface="Meiryo UI" panose="020B0604030504040204" pitchFamily="34" charset="-128"/>
              </a:rPr>
              <a:t>:430ml__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真空ステンレス素材で保冷も保温もしっかりしてくれるため、美味しい飲み物を美味しい温度のまま味わえます。マットな質感もオリジナル名入れがよく映え、高級感のあるアイテムです。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9E9D23F-C45E-0C17-0523-E8EA2B87DDD2}"/>
              </a:ext>
            </a:extLst>
          </p:cNvPr>
          <p:cNvPicPr>
            <a:picLocks noChangeAspect="1"/>
          </p:cNvPicPr>
          <p:nvPr/>
        </p:nvPicPr>
        <p:blipFill>
          <a:blip r:embed="rId5"/>
          <a:stretch>
            <a:fillRect/>
          </a:stretch>
        </p:blipFill>
        <p:spPr>
          <a:xfrm>
            <a:off x="682292" y="1360192"/>
            <a:ext cx="3684270" cy="3684270"/>
          </a:xfrm>
          <a:prstGeom prst="rect">
            <a:avLst/>
          </a:prstGeom>
        </p:spPr>
      </p:pic>
    </p:spTree>
    <p:extLst>
      <p:ext uri="{BB962C8B-B14F-4D97-AF65-F5344CB8AC3E}">
        <p14:creationId xmlns:p14="http://schemas.microsoft.com/office/powerpoint/2010/main" val="1938247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70×70×35mm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/85×80×45mm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a:t>
            </a:r>
            <a:r>
              <a:rPr lang="en-US" altLang="zh-TW" sz="900" b="0" i="0" dirty="0">
                <a:solidFill>
                  <a:srgbClr val="333333"/>
                </a:solidFill>
                <a:effectLst/>
                <a:latin typeface="-apple-system"/>
              </a:rPr>
              <a:t>4</a:t>
            </a:r>
            <a:r>
              <a:rPr lang="zh-TW" altLang="en-US" sz="900" b="0" i="0" dirty="0">
                <a:solidFill>
                  <a:srgbClr val="333333"/>
                </a:solidFill>
                <a:effectLst/>
                <a:latin typeface="-apple-system"/>
              </a:rPr>
              <a:t>電池</a:t>
            </a:r>
            <a:r>
              <a:rPr lang="en-US" altLang="zh-TW" sz="900" b="0" i="0" dirty="0">
                <a:solidFill>
                  <a:srgbClr val="333333"/>
                </a:solidFill>
                <a:effectLst/>
                <a:latin typeface="-apple-system"/>
              </a:rPr>
              <a:t>2</a:t>
            </a:r>
            <a:r>
              <a:rPr lang="zh-TW" altLang="en-US" sz="900" b="0" i="0">
                <a:solidFill>
                  <a:srgbClr val="333333"/>
                </a:solidFill>
                <a:effectLst/>
                <a:latin typeface="-apple-system"/>
              </a:rPr>
              <a:t>本別売</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コロッと転がして向きを変えると時計やカレンダー、アラーム、気温等を表示する便利なデジタル時計です。カラーバリエーションはホワイトとブラックの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色。オリジナル名入れ可能です。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539238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折りたたみハンディ</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W80×H174×D27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ケーブル付属（</a:t>
            </a:r>
            <a:r>
              <a:rPr lang="en-US" altLang="ja-JP" sz="900" dirty="0">
                <a:latin typeface="Meiryo UI" panose="020B0604030504040204" pitchFamily="34" charset="-128"/>
                <a:ea typeface="Meiryo UI" panose="020B0604030504040204" pitchFamily="34" charset="-128"/>
              </a:rPr>
              <a:t>1000mm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備考：バッテリー容量</a:t>
            </a:r>
            <a:r>
              <a:rPr lang="en-US" altLang="ja-JP" sz="900" dirty="0">
                <a:latin typeface="Meiryo UI" panose="020B0604030504040204" pitchFamily="34" charset="-128"/>
                <a:ea typeface="Meiryo UI" panose="020B0604030504040204" pitchFamily="34" charset="-128"/>
              </a:rPr>
              <a:t>500mAh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ハンドル部分をコンパクトに折り畳めば、デスクファンとしても使える！小さく畳める持ち運びに便利な</a:t>
            </a:r>
            <a:r>
              <a:rPr lang="en-US" altLang="ja-JP" sz="1600" dirty="0"/>
              <a:t>USB</a:t>
            </a:r>
            <a:r>
              <a:rPr lang="ja-JP" altLang="en-US" sz="1600" dirty="0"/>
              <a:t>充電式のハンディファン。夏のライブ・イベント会場の物販品にもオススメです。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04BE45D3-A320-43C4-16CE-E577F5FD6469}"/>
              </a:ext>
            </a:extLst>
          </p:cNvPr>
          <p:cNvPicPr>
            <a:picLocks noChangeAspect="1"/>
          </p:cNvPicPr>
          <p:nvPr/>
        </p:nvPicPr>
        <p:blipFill>
          <a:blip r:embed="rId5"/>
          <a:stretch>
            <a:fillRect/>
          </a:stretch>
        </p:blipFill>
        <p:spPr>
          <a:xfrm>
            <a:off x="733664" y="1371901"/>
            <a:ext cx="3671454" cy="3671454"/>
          </a:xfrm>
          <a:prstGeom prst="rect">
            <a:avLst/>
          </a:prstGeom>
        </p:spPr>
      </p:pic>
    </p:spTree>
    <p:extLst>
      <p:ext uri="{BB962C8B-B14F-4D97-AF65-F5344CB8AC3E}">
        <p14:creationId xmlns:p14="http://schemas.microsoft.com/office/powerpoint/2010/main" val="3448537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PREMO </a:t>
            </a:r>
            <a:r>
              <a:rPr lang="ja-JP" altLang="en-US" sz="2000" dirty="0">
                <a:solidFill>
                  <a:schemeClr val="bg1"/>
                </a:solidFill>
                <a:latin typeface="Meiryo UI" panose="020B0604030504040204" pitchFamily="34" charset="-128"/>
                <a:ea typeface="Meiryo UI" panose="020B0604030504040204" pitchFamily="34" charset="-128"/>
              </a:rPr>
              <a:t>ラウンドサーモボトル </a:t>
            </a:r>
            <a:r>
              <a:rPr lang="en-US" altLang="ja-JP" sz="2000" dirty="0">
                <a:solidFill>
                  <a:schemeClr val="bg1"/>
                </a:solidFill>
                <a:latin typeface="Meiryo UI" panose="020B0604030504040204" pitchFamily="34" charset="-128"/>
                <a:ea typeface="Meiryo UI" panose="020B0604030504040204" pitchFamily="34" charset="-128"/>
              </a:rPr>
              <a:t>290ml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素材：容器部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ステンレス、蓋</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・ステンレス・シリコン、ストラップ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W74×D65×H149mm(</a:t>
            </a:r>
            <a:r>
              <a:rPr lang="ja-JP" altLang="en-US" sz="900" dirty="0">
                <a:latin typeface="Meiryo UI" panose="020B0604030504040204" pitchFamily="34" charset="-128"/>
                <a:ea typeface="Meiryo UI" panose="020B0604030504040204" pitchFamily="34" charset="-128"/>
              </a:rPr>
              <a:t>幅はストラップを含む</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233g</a:t>
            </a:r>
          </a:p>
          <a:p>
            <a:r>
              <a:rPr lang="ja-JP" altLang="en-US" sz="900" dirty="0">
                <a:latin typeface="Meiryo UI" panose="020B0604030504040204" pitchFamily="34" charset="-128"/>
                <a:ea typeface="Meiryo UI" panose="020B0604030504040204" pitchFamily="34" charset="-128"/>
              </a:rPr>
              <a:t>包装：化粧箱</a:t>
            </a:r>
            <a:r>
              <a:rPr lang="en-US" altLang="ja-JP" sz="900" dirty="0">
                <a:latin typeface="Meiryo UI" panose="020B0604030504040204" pitchFamily="34" charset="-128"/>
                <a:ea typeface="Meiryo UI" panose="020B0604030504040204" pitchFamily="34" charset="-128"/>
              </a:rPr>
              <a:t>:W70×D70×H158mm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指を引っ掛けられるリングと丸みを帯びたシルエットが可愛らしさを演出する</a:t>
            </a:r>
            <a:r>
              <a:rPr lang="en-US" altLang="ja-JP" sz="1600" dirty="0"/>
              <a:t>290ml</a:t>
            </a:r>
            <a:r>
              <a:rPr lang="ja-JP" altLang="en-US" sz="1600" dirty="0"/>
              <a:t>サイズのサーモボトルです。真空二重構造のステンレス素材で保冷保温効果が高く、氷も簡単に入れられます。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728BA7A-3D53-1947-30C9-5542DE773ACE}"/>
              </a:ext>
            </a:extLst>
          </p:cNvPr>
          <p:cNvPicPr>
            <a:picLocks noChangeAspect="1"/>
          </p:cNvPicPr>
          <p:nvPr/>
        </p:nvPicPr>
        <p:blipFill>
          <a:blip r:embed="rId5"/>
          <a:stretch>
            <a:fillRect/>
          </a:stretch>
        </p:blipFill>
        <p:spPr>
          <a:xfrm>
            <a:off x="824152" y="1451474"/>
            <a:ext cx="3467100" cy="3467100"/>
          </a:xfrm>
          <a:prstGeom prst="rect">
            <a:avLst/>
          </a:prstGeom>
        </p:spPr>
      </p:pic>
    </p:spTree>
    <p:extLst>
      <p:ext uri="{BB962C8B-B14F-4D97-AF65-F5344CB8AC3E}">
        <p14:creationId xmlns:p14="http://schemas.microsoft.com/office/powerpoint/2010/main" val="3750576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ハンガーグリップ</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材：ポンジ</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：親骨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530mm､</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270mm</a:t>
            </a:r>
          </a:p>
          <a:p>
            <a:r>
              <a:rPr lang="ja-JP" altLang="en-US" sz="900">
                <a:latin typeface="Meiryo UI" panose="020B0604030504040204" pitchFamily="34" charset="-128"/>
                <a:ea typeface="Meiryo UI" panose="020B0604030504040204" pitchFamily="34" charset="-128"/>
              </a:rPr>
              <a:t>　　　　　（包装形態：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ネイルガード付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29284"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持ち手部分をくるっと回すとハンガーフックとなり、テーブルの端などに引っ掛けられるアイデア折りたたみ傘です。オリジナル名入れは専用の収納袋に可能ですので、販促用等にもおすすめ。</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007B8CA-1F60-B541-A272-E8F2FD605673}"/>
              </a:ext>
            </a:extLst>
          </p:cNvPr>
          <p:cNvPicPr>
            <a:picLocks noChangeAspect="1"/>
          </p:cNvPicPr>
          <p:nvPr/>
        </p:nvPicPr>
        <p:blipFill>
          <a:blip r:embed="rId5"/>
          <a:stretch>
            <a:fillRect/>
          </a:stretch>
        </p:blipFill>
        <p:spPr>
          <a:xfrm>
            <a:off x="566434" y="1541678"/>
            <a:ext cx="3922517" cy="3482314"/>
          </a:xfrm>
          <a:prstGeom prst="rect">
            <a:avLst/>
          </a:prstGeom>
        </p:spPr>
      </p:pic>
    </p:spTree>
    <p:extLst>
      <p:ext uri="{BB962C8B-B14F-4D97-AF65-F5344CB8AC3E}">
        <p14:creationId xmlns:p14="http://schemas.microsoft.com/office/powerpoint/2010/main" val="4294883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4 in 1USB</a:t>
            </a:r>
            <a:r>
              <a:rPr lang="ja-JP" altLang="en-US" sz="2000" dirty="0">
                <a:solidFill>
                  <a:schemeClr val="bg1"/>
                </a:solidFill>
                <a:latin typeface="Meiryo UI" panose="020B0604030504040204" pitchFamily="34" charset="-128"/>
                <a:ea typeface="Meiryo UI" panose="020B0604030504040204" pitchFamily="34" charset="-128"/>
              </a:rPr>
              <a:t>ハブ</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素材：アルミニウム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17×203×7mm</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128×65×16mm</a:t>
            </a:r>
            <a:r>
              <a:rPr lang="ja-JP" altLang="en-US"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4</a:t>
            </a:r>
            <a:r>
              <a:rPr lang="ja-JP" altLang="en-US" sz="1600" dirty="0"/>
              <a:t>つの</a:t>
            </a:r>
            <a:r>
              <a:rPr lang="en-US" altLang="ja-JP" sz="1600" dirty="0"/>
              <a:t>USB</a:t>
            </a:r>
            <a:r>
              <a:rPr lang="ja-JP" altLang="en-US" sz="1600" dirty="0"/>
              <a:t>デバイスを同時に使うことができるハブ。シンプルですっきりとしたスタイリッシュなアルミボディで見た目にもオシャレ。特典用や景品用などにもおすすめです。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3A64142-C788-05E9-060F-650D6877E16A}"/>
              </a:ext>
            </a:extLst>
          </p:cNvPr>
          <p:cNvPicPr>
            <a:picLocks noChangeAspect="1"/>
          </p:cNvPicPr>
          <p:nvPr/>
        </p:nvPicPr>
        <p:blipFill>
          <a:blip r:embed="rId5"/>
          <a:stretch>
            <a:fillRect/>
          </a:stretch>
        </p:blipFill>
        <p:spPr>
          <a:xfrm>
            <a:off x="692199" y="1346909"/>
            <a:ext cx="3640511" cy="3640511"/>
          </a:xfrm>
          <a:prstGeom prst="rect">
            <a:avLst/>
          </a:prstGeom>
        </p:spPr>
      </p:pic>
    </p:spTree>
    <p:extLst>
      <p:ext uri="{BB962C8B-B14F-4D97-AF65-F5344CB8AC3E}">
        <p14:creationId xmlns:p14="http://schemas.microsoft.com/office/powerpoint/2010/main" val="2615624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目盛り付フロストボトル</a:t>
            </a:r>
            <a:r>
              <a:rPr lang="en-US" altLang="ja-JP" sz="2000" dirty="0">
                <a:solidFill>
                  <a:schemeClr val="bg1"/>
                </a:solidFill>
                <a:latin typeface="Meiryo UI" panose="020B0604030504040204" pitchFamily="34" charset="-128"/>
                <a:ea typeface="Meiryo UI" panose="020B0604030504040204" pitchFamily="34" charset="-128"/>
              </a:rPr>
              <a:t>360ml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カラー展開：ブルー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クリア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グリーン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ピンク</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Φ58×H186(mm)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360ml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片手で持ちやすい</a:t>
            </a:r>
            <a:r>
              <a:rPr lang="en-US" altLang="ja-JP" sz="1600" dirty="0"/>
              <a:t>360ml</a:t>
            </a:r>
            <a:r>
              <a:rPr lang="ja-JP" altLang="en-US" sz="1600" dirty="0"/>
              <a:t>サイズのフロストボトル。容量目盛りが付いているので、摂取量を確認しながら定期的な水分補給ができます。各種オリジナルノベルティグッズに最適です。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A5C0742-9742-ACDC-A235-4B55A6FB2CCE}"/>
              </a:ext>
            </a:extLst>
          </p:cNvPr>
          <p:cNvPicPr>
            <a:picLocks noChangeAspect="1"/>
          </p:cNvPicPr>
          <p:nvPr/>
        </p:nvPicPr>
        <p:blipFill>
          <a:blip r:embed="rId5"/>
          <a:stretch>
            <a:fillRect/>
          </a:stretch>
        </p:blipFill>
        <p:spPr>
          <a:xfrm>
            <a:off x="624352" y="1349913"/>
            <a:ext cx="3718560" cy="3718560"/>
          </a:xfrm>
          <a:prstGeom prst="rect">
            <a:avLst/>
          </a:prstGeom>
        </p:spPr>
      </p:pic>
    </p:spTree>
    <p:extLst>
      <p:ext uri="{BB962C8B-B14F-4D97-AF65-F5344CB8AC3E}">
        <p14:creationId xmlns:p14="http://schemas.microsoft.com/office/powerpoint/2010/main" val="2577950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モバイルウォータープルーフポーチ </a:t>
            </a:r>
            <a:r>
              <a:rPr lang="en-US" altLang="ja-JP" sz="2000" dirty="0">
                <a:solidFill>
                  <a:schemeClr val="bg1"/>
                </a:solidFill>
                <a:latin typeface="Meiryo UI" panose="020B0604030504040204" pitchFamily="34" charset="-128"/>
                <a:ea typeface="Meiryo UI" panose="020B0604030504040204" pitchFamily="34" charset="-128"/>
              </a:rPr>
              <a:t>6.7</a:t>
            </a:r>
            <a:r>
              <a:rPr lang="ja-JP" altLang="en-US" sz="2000" dirty="0">
                <a:solidFill>
                  <a:schemeClr val="bg1"/>
                </a:solidFill>
                <a:latin typeface="Meiryo UI" panose="020B0604030504040204" pitchFamily="34" charset="-128"/>
                <a:ea typeface="Meiryo UI" panose="020B0604030504040204" pitchFamily="34" charset="-128"/>
              </a:rPr>
              <a:t>インチ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029756"/>
            <a:ext cx="4140913" cy="1341009"/>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PVC </a:t>
            </a:r>
            <a:r>
              <a:rPr lang="ja-JP" altLang="en-US" sz="900" b="0" i="0" dirty="0">
                <a:solidFill>
                  <a:srgbClr val="333333"/>
                </a:solidFill>
                <a:effectLst/>
                <a:latin typeface="-apple-system"/>
              </a:rPr>
              <a:t>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a:t>
            </a:r>
            <a:r>
              <a:rPr lang="en-US" altLang="ja-JP" sz="900" b="0" i="0" dirty="0">
                <a:solidFill>
                  <a:srgbClr val="333333"/>
                </a:solidFill>
                <a:effectLst/>
                <a:latin typeface="-apple-system"/>
              </a:rPr>
              <a:t>/120×215×17(mm)</a:t>
            </a:r>
            <a:r>
              <a:rPr lang="ja-JP" altLang="en-US" sz="900" b="0" i="0" dirty="0">
                <a:solidFill>
                  <a:srgbClr val="333333"/>
                </a:solidFill>
                <a:effectLst/>
                <a:latin typeface="-apple-system"/>
              </a:rPr>
              <a:t>、ネックストラップ</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全長約</a:t>
            </a:r>
            <a:r>
              <a:rPr lang="en-US" altLang="ja-JP" sz="900" b="0" i="0" dirty="0">
                <a:solidFill>
                  <a:srgbClr val="333333"/>
                </a:solidFill>
                <a:effectLst/>
                <a:latin typeface="-apple-system"/>
              </a:rPr>
              <a:t>890(mm)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防水等級</a:t>
            </a:r>
            <a:r>
              <a:rPr lang="en-US" altLang="ja-JP" sz="900" b="0" i="0" dirty="0">
                <a:solidFill>
                  <a:srgbClr val="333333"/>
                </a:solidFill>
                <a:effectLst/>
                <a:latin typeface="-apple-system"/>
              </a:rPr>
              <a:t>IPX8</a:t>
            </a:r>
            <a:r>
              <a:rPr lang="ja-JP" altLang="en-US" sz="900" b="0" i="0" dirty="0">
                <a:solidFill>
                  <a:srgbClr val="333333"/>
                </a:solidFill>
                <a:effectLst/>
                <a:latin typeface="-apple-system"/>
              </a:rPr>
              <a:t>取得</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水深</a:t>
            </a:r>
            <a:r>
              <a:rPr lang="en-US" altLang="ja-JP" sz="900" b="0" i="0" dirty="0">
                <a:solidFill>
                  <a:srgbClr val="333333"/>
                </a:solidFill>
                <a:effectLst/>
                <a:latin typeface="-apple-system"/>
              </a:rPr>
              <a:t>2m</a:t>
            </a:r>
            <a:r>
              <a:rPr lang="ja-JP" altLang="en-US" sz="900" b="0" i="0" dirty="0">
                <a:solidFill>
                  <a:srgbClr val="333333"/>
                </a:solidFill>
                <a:effectLst/>
                <a:latin typeface="-apple-system"/>
              </a:rPr>
              <a:t>へ</a:t>
            </a:r>
            <a:r>
              <a:rPr lang="en-US" altLang="ja-JP" sz="900" b="0" i="0" dirty="0">
                <a:solidFill>
                  <a:srgbClr val="333333"/>
                </a:solidFill>
                <a:effectLst/>
                <a:latin typeface="-apple-system"/>
              </a:rPr>
              <a:t>1</a:t>
            </a:r>
            <a:r>
              <a:rPr lang="ja-JP" altLang="en-US" sz="900" b="0" i="0" dirty="0">
                <a:solidFill>
                  <a:srgbClr val="333333"/>
                </a:solidFill>
                <a:effectLst/>
                <a:latin typeface="-apple-system"/>
              </a:rPr>
              <a:t>時間水没させても内部に浸水が無い</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防水性能を有します。</a:t>
            </a:r>
            <a:r>
              <a:rPr lang="en-US" altLang="ja-JP" sz="900" b="0" i="0" dirty="0">
                <a:solidFill>
                  <a:srgbClr val="333333"/>
                </a:solidFill>
                <a:effectLst/>
                <a:latin typeface="-apple-system"/>
              </a:rPr>
              <a:t>)</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台紙面</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、ストラップ付</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HDPE</a:t>
            </a:r>
            <a:r>
              <a:rPr lang="ja-JP" altLang="en-US" sz="900" b="0" i="0" dirty="0">
                <a:solidFill>
                  <a:srgbClr val="333333"/>
                </a:solidFill>
                <a:effectLst/>
                <a:latin typeface="-apple-system"/>
              </a:rPr>
              <a:t>袋、台紙</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安全パーツ付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ストラップ</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、参考収納寸法</a:t>
            </a:r>
            <a:r>
              <a:rPr lang="en-US" altLang="ja-JP" sz="900" b="0" i="0" dirty="0">
                <a:solidFill>
                  <a:srgbClr val="333333"/>
                </a:solidFill>
                <a:effectLst/>
                <a:latin typeface="-apple-system"/>
              </a:rPr>
              <a:t>/79×162×8(mm)※</a:t>
            </a:r>
            <a:r>
              <a:rPr lang="ja-JP" altLang="en-US" sz="900" b="0" i="0" dirty="0">
                <a:solidFill>
                  <a:srgbClr val="333333"/>
                </a:solidFill>
                <a:effectLst/>
                <a:latin typeface="-apple-system"/>
              </a:rPr>
              <a:t>参</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考値のため、寸法内でも形状によっては収納できない場合がござ</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います。</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92280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07391"/>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6.7</a:t>
            </a:r>
            <a:r>
              <a:rPr lang="ja-JP" altLang="en-US" sz="1600" b="0" i="0" dirty="0">
                <a:solidFill>
                  <a:srgbClr val="333333"/>
                </a:solidFill>
                <a:effectLst/>
                <a:latin typeface="-apple-system"/>
              </a:rPr>
              <a:t>インチサイズのスマホまで対応可能な上、入れたままでも操作が可能なウォータープルーフポーチです。どんなスマホにも合わせられるホワイトとブラックの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色展開から選べます。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956225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ポータブル首かけハンディファン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78×145×70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注意事項：単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ネックストラップ付きで首から下げて使用することも可能なハンディファン。またデスク上に置いてスタンドファンとしても利用できてとっても便利！全</a:t>
            </a:r>
            <a:r>
              <a:rPr lang="en-US" altLang="ja-JP" sz="1600" dirty="0"/>
              <a:t>4</a:t>
            </a:r>
            <a:r>
              <a:rPr lang="ja-JP" altLang="en-US" sz="1600" dirty="0"/>
              <a:t>色展開から選択可能です。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49ED689-974D-5E47-EDD2-4EBDE5DBA53D}"/>
              </a:ext>
            </a:extLst>
          </p:cNvPr>
          <p:cNvPicPr>
            <a:picLocks noChangeAspect="1"/>
          </p:cNvPicPr>
          <p:nvPr/>
        </p:nvPicPr>
        <p:blipFill>
          <a:blip r:embed="rId5"/>
          <a:stretch>
            <a:fillRect/>
          </a:stretch>
        </p:blipFill>
        <p:spPr>
          <a:xfrm>
            <a:off x="709624" y="1378770"/>
            <a:ext cx="3650986" cy="3650986"/>
          </a:xfrm>
          <a:prstGeom prst="rect">
            <a:avLst/>
          </a:prstGeom>
        </p:spPr>
      </p:pic>
    </p:spTree>
    <p:extLst>
      <p:ext uri="{BB962C8B-B14F-4D97-AF65-F5344CB8AC3E}">
        <p14:creationId xmlns:p14="http://schemas.microsoft.com/office/powerpoint/2010/main" val="4062641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充電式防水ワイヤレススピーカー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樹脂、鉄、ポリエチレン、ポリプロピレン、シリコーンゴム</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:85×75×37mm</a:t>
            </a:r>
            <a:r>
              <a:rPr lang="ja-JP" altLang="en-US" sz="900" dirty="0">
                <a:latin typeface="Meiryo UI" panose="020B0604030504040204" pitchFamily="34" charset="-128"/>
                <a:ea typeface="Meiryo UI" panose="020B0604030504040204" pitchFamily="34" charset="-128"/>
              </a:rPr>
              <a:t>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140×90×45mm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本体、蓄電ケーブル</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申込単位は</a:t>
            </a:r>
            <a:r>
              <a:rPr lang="en-US" altLang="ja-JP" sz="900" dirty="0">
                <a:latin typeface="Meiryo UI" panose="020B0604030504040204" pitchFamily="34" charset="-128"/>
                <a:ea typeface="Meiryo UI" panose="020B0604030504040204" pitchFamily="34" charset="-128"/>
              </a:rPr>
              <a:t>24</a:t>
            </a:r>
            <a:r>
              <a:rPr lang="ja-JP" altLang="en-US" sz="900" dirty="0">
                <a:latin typeface="Meiryo UI" panose="020B0604030504040204" pitchFamily="34" charset="-128"/>
                <a:ea typeface="Meiryo UI" panose="020B0604030504040204" pitchFamily="34" charset="-128"/>
              </a:rPr>
              <a:t>個単位となります。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スマホと</a:t>
            </a:r>
            <a:r>
              <a:rPr lang="en-US" altLang="ja-JP" sz="1600" dirty="0"/>
              <a:t>Bluetooth</a:t>
            </a:r>
            <a:r>
              <a:rPr lang="ja-JP" altLang="en-US" sz="1600" dirty="0"/>
              <a:t>接続することで、ワイヤレスで使用すること可能なスピーカーです。防水仕様のためアウトドアシーンではもちろん、自宅のお風呂場などでも使うことができて非常に便利。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9" name="図 78">
            <a:extLst>
              <a:ext uri="{FF2B5EF4-FFF2-40B4-BE49-F238E27FC236}">
                <a16:creationId xmlns:a16="http://schemas.microsoft.com/office/drawing/2014/main" id="{071BA652-A2F4-61BE-CF62-5EAD2643B41A}"/>
              </a:ext>
            </a:extLst>
          </p:cNvPr>
          <p:cNvPicPr>
            <a:picLocks noChangeAspect="1"/>
          </p:cNvPicPr>
          <p:nvPr/>
        </p:nvPicPr>
        <p:blipFill>
          <a:blip r:embed="rId5"/>
          <a:stretch>
            <a:fillRect/>
          </a:stretch>
        </p:blipFill>
        <p:spPr>
          <a:xfrm>
            <a:off x="709624" y="1371901"/>
            <a:ext cx="3555448" cy="3555448"/>
          </a:xfrm>
          <a:prstGeom prst="rect">
            <a:avLst/>
          </a:prstGeom>
        </p:spPr>
      </p:pic>
    </p:spTree>
    <p:extLst>
      <p:ext uri="{BB962C8B-B14F-4D97-AF65-F5344CB8AC3E}">
        <p14:creationId xmlns:p14="http://schemas.microsoft.com/office/powerpoint/2010/main" val="1293759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シリコンシェイカーボール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目盛り付フロストボトル </a:t>
            </a:r>
            <a:r>
              <a:rPr lang="en-US" altLang="ja-JP" sz="2000" dirty="0">
                <a:solidFill>
                  <a:schemeClr val="bg1"/>
                </a:solidFill>
                <a:latin typeface="Meiryo UI" panose="020B0604030504040204" pitchFamily="34" charset="-128"/>
                <a:ea typeface="Meiryo UI" panose="020B0604030504040204" pitchFamily="34" charset="-128"/>
              </a:rPr>
              <a:t>570ml </a:t>
            </a:r>
            <a:r>
              <a:rPr lang="ja-JP" altLang="en-US" sz="2000" dirty="0">
                <a:solidFill>
                  <a:schemeClr val="bg1"/>
                </a:solidFill>
                <a:latin typeface="Meiryo UI" panose="020B0604030504040204" pitchFamily="34" charset="-128"/>
                <a:ea typeface="Meiryo UI" panose="020B0604030504040204" pitchFamily="34" charset="-128"/>
              </a:rPr>
              <a:t>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素材：ボトル</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 シェイカーボール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サイズ：ボトル</a:t>
            </a:r>
            <a:r>
              <a:rPr lang="en-US" altLang="ja-JP" sz="900" dirty="0">
                <a:latin typeface="Meiryo UI" panose="020B0604030504040204" pitchFamily="34" charset="-128"/>
                <a:ea typeface="Meiryo UI" panose="020B0604030504040204" pitchFamily="34" charset="-128"/>
              </a:rPr>
              <a:t>/Φ66×H213(mm) </a:t>
            </a:r>
            <a:r>
              <a:rPr lang="ja-JP" altLang="en-US" sz="900" dirty="0">
                <a:latin typeface="Meiryo UI" panose="020B0604030504040204" pitchFamily="34" charset="-128"/>
                <a:ea typeface="Meiryo UI" panose="020B0604030504040204" pitchFamily="34" charset="-128"/>
              </a:rPr>
              <a:t>シェイカーボール</a:t>
            </a:r>
            <a:r>
              <a:rPr lang="en-US" altLang="ja-JP" sz="900" dirty="0">
                <a:latin typeface="Meiryo UI" panose="020B0604030504040204" pitchFamily="34" charset="-128"/>
                <a:ea typeface="Meiryo UI" panose="020B0604030504040204" pitchFamily="34" charset="-128"/>
              </a:rPr>
              <a:t>/φ30×30(mm)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570ml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570ml</a:t>
            </a:r>
            <a:r>
              <a:rPr lang="ja-JP" altLang="en-US" sz="1600" dirty="0"/>
              <a:t>サイズの目盛り付きボトルとシリコンシェイカーボールのセットです。爽やかでオシャレなフロストデザインはどんなオリジナル名入れもよく映え、物販用にも販促用にもおすすめです。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2959D7FF-24A5-7993-DB24-7785A22C1907}"/>
              </a:ext>
            </a:extLst>
          </p:cNvPr>
          <p:cNvPicPr>
            <a:picLocks noChangeAspect="1"/>
          </p:cNvPicPr>
          <p:nvPr/>
        </p:nvPicPr>
        <p:blipFill>
          <a:blip r:embed="rId5"/>
          <a:stretch>
            <a:fillRect/>
          </a:stretch>
        </p:blipFill>
        <p:spPr>
          <a:xfrm>
            <a:off x="650361" y="1347537"/>
            <a:ext cx="3714750" cy="3714750"/>
          </a:xfrm>
          <a:prstGeom prst="rect">
            <a:avLst/>
          </a:prstGeom>
        </p:spPr>
      </p:pic>
    </p:spTree>
    <p:extLst>
      <p:ext uri="{BB962C8B-B14F-4D97-AF65-F5344CB8AC3E}">
        <p14:creationId xmlns:p14="http://schemas.microsoft.com/office/powerpoint/2010/main" val="3102583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オーガニックコットンバイカラー保冷トート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φ48×172mm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180ml</a:t>
            </a:r>
          </a:p>
          <a:p>
            <a:r>
              <a:rPr lang="ja-JP" altLang="en-US" sz="900" dirty="0">
                <a:latin typeface="Meiryo UI" panose="020B0604030504040204" pitchFamily="34" charset="-128"/>
                <a:ea typeface="Meiryo UI" panose="020B0604030504040204" pitchFamily="34" charset="-128"/>
              </a:rPr>
              <a:t>機能：真空構造</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底のマチが広く大容量で本体とハンドルがバイカラーの保冷トートバッグ。オーガニックコットン使用のエコ商品なので、ノベルティに名入れをして使用すれば企業のイメージアップに繋がります。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8CB81DB1-D255-03CA-ED7D-983A759E9A4C}"/>
              </a:ext>
            </a:extLst>
          </p:cNvPr>
          <p:cNvPicPr>
            <a:picLocks noChangeAspect="1"/>
          </p:cNvPicPr>
          <p:nvPr/>
        </p:nvPicPr>
        <p:blipFill>
          <a:blip r:embed="rId5"/>
          <a:stretch>
            <a:fillRect/>
          </a:stretch>
        </p:blipFill>
        <p:spPr>
          <a:xfrm>
            <a:off x="703591" y="1358484"/>
            <a:ext cx="3560089" cy="3560089"/>
          </a:xfrm>
          <a:prstGeom prst="rect">
            <a:avLst/>
          </a:prstGeom>
        </p:spPr>
      </p:pic>
    </p:spTree>
    <p:extLst>
      <p:ext uri="{BB962C8B-B14F-4D97-AF65-F5344CB8AC3E}">
        <p14:creationId xmlns:p14="http://schemas.microsoft.com/office/powerpoint/2010/main" val="699564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アイスネックリング</a:t>
            </a:r>
            <a:r>
              <a:rPr lang="en-US" altLang="ja-JP" sz="2000" dirty="0">
                <a:solidFill>
                  <a:schemeClr val="bg1"/>
                </a:solidFill>
                <a:latin typeface="Meiryo UI" panose="020B0604030504040204" pitchFamily="34" charset="-128"/>
                <a:ea typeface="Meiryo UI" panose="020B0604030504040204" pitchFamily="34" charset="-128"/>
              </a:rPr>
              <a:t>(EVA</a:t>
            </a:r>
            <a:r>
              <a:rPr lang="ja-JP" altLang="en-US" sz="2000" dirty="0">
                <a:solidFill>
                  <a:schemeClr val="bg1"/>
                </a:solidFill>
                <a:latin typeface="Meiryo UI" panose="020B0604030504040204" pitchFamily="34" charset="-128"/>
                <a:ea typeface="Meiryo UI" panose="020B0604030504040204" pitchFamily="34" charset="-128"/>
              </a:rPr>
              <a:t>ポーチ付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本体／（外側）</a:t>
            </a:r>
            <a:r>
              <a:rPr lang="en-US" altLang="ja-JP" sz="900" dirty="0">
                <a:latin typeface="Meiryo UI" panose="020B0604030504040204" pitchFamily="34" charset="-128"/>
                <a:ea typeface="Meiryo UI" panose="020B0604030504040204" pitchFamily="34" charset="-128"/>
              </a:rPr>
              <a:t>TPU</a:t>
            </a:r>
            <a:r>
              <a:rPr lang="ja-JP" altLang="en-US" sz="900" dirty="0">
                <a:latin typeface="Meiryo UI" panose="020B0604030504040204" pitchFamily="34" charset="-128"/>
                <a:ea typeface="Meiryo UI" panose="020B0604030504040204" pitchFamily="34" charset="-128"/>
              </a:rPr>
              <a:t>（内容物）</a:t>
            </a:r>
            <a:r>
              <a:rPr lang="en-US" altLang="ja-JP" sz="900" dirty="0">
                <a:latin typeface="Meiryo UI" panose="020B0604030504040204" pitchFamily="34" charset="-128"/>
                <a:ea typeface="Meiryo UI" panose="020B0604030504040204" pitchFamily="34" charset="-128"/>
              </a:rPr>
              <a:t>PCM</a:t>
            </a:r>
            <a:r>
              <a:rPr lang="ja-JP" altLang="en-US" sz="900" dirty="0">
                <a:latin typeface="Meiryo UI" panose="020B0604030504040204" pitchFamily="34" charset="-128"/>
                <a:ea typeface="Meiryo UI" panose="020B0604030504040204" pitchFamily="34" charset="-128"/>
              </a:rPr>
              <a:t>　　ポーチ／</a:t>
            </a:r>
            <a:r>
              <a:rPr lang="en-US" altLang="ja-JP" sz="900" dirty="0">
                <a:latin typeface="Meiryo UI" panose="020B0604030504040204" pitchFamily="34" charset="-128"/>
                <a:ea typeface="Meiryo UI" panose="020B0604030504040204" pitchFamily="34" charset="-128"/>
              </a:rPr>
              <a:t>EVA</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本体／首回り約</a:t>
            </a:r>
            <a:r>
              <a:rPr lang="en-US" altLang="ja-JP" sz="900" dirty="0">
                <a:latin typeface="Meiryo UI" panose="020B0604030504040204" pitchFamily="34" charset="-128"/>
                <a:ea typeface="Meiryo UI" panose="020B0604030504040204" pitchFamily="34" charset="-128"/>
              </a:rPr>
              <a:t>320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EVA</a:t>
            </a:r>
            <a:r>
              <a:rPr lang="ja-JP" altLang="en-US" sz="900" dirty="0">
                <a:latin typeface="Meiryo UI" panose="020B0604030504040204" pitchFamily="34" charset="-128"/>
                <a:ea typeface="Meiryo UI" panose="020B0604030504040204" pitchFamily="34" charset="-128"/>
              </a:rPr>
              <a:t>ポーチ／約</a:t>
            </a:r>
            <a:r>
              <a:rPr lang="en-US" altLang="ja-JP" sz="900" dirty="0">
                <a:latin typeface="Meiryo UI" panose="020B0604030504040204" pitchFamily="34" charset="-128"/>
                <a:ea typeface="Meiryo UI" panose="020B0604030504040204" pitchFamily="34" charset="-128"/>
              </a:rPr>
              <a:t>W185×H195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取説付</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HDPE</a:t>
            </a:r>
            <a:r>
              <a:rPr lang="ja-JP" altLang="en-US" sz="900" dirty="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53280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真夏の熱中症対策にオススメのアイスネックリング。冷蔵庫・冷凍庫・冷水でリングを冷やせばくり返し何度も使用することができます。冷やしたリングを収納して持ち歩ける専用ポーチ付きです。</a:t>
            </a:r>
          </a:p>
          <a:p>
            <a:pPr algn="just">
              <a:lnSpc>
                <a:spcPts val="2400"/>
              </a:lnSpc>
            </a:pPr>
            <a:endParaRPr lang="ja-JP" altLang="en-US" sz="1600" b="0" i="0" dirty="0">
              <a:solidFill>
                <a:srgbClr val="333333"/>
              </a:solidFill>
              <a:effectLst/>
              <a:highlight>
                <a:srgbClr val="FFFFFF"/>
              </a:highlight>
              <a:latin typeface="-apple-system"/>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3ADCF03B-3EC6-5EF1-D83D-B8C6D082AE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859" y="1486949"/>
            <a:ext cx="3485099" cy="348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332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速暖ポータブルウォーマー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・アルミ合金・</a:t>
            </a:r>
            <a:r>
              <a:rPr lang="en-US" altLang="ja-JP" sz="900" dirty="0">
                <a:latin typeface="Meiryo UI" panose="020B0604030504040204" pitchFamily="34" charset="-128"/>
                <a:ea typeface="Meiryo UI" panose="020B0604030504040204" pitchFamily="34" charset="-128"/>
              </a:rPr>
              <a:t>PC</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125×80×25mm</a:t>
            </a:r>
          </a:p>
          <a:p>
            <a:r>
              <a:rPr lang="ja-JP" altLang="en-US" sz="900" dirty="0">
                <a:latin typeface="Meiryo UI" panose="020B0604030504040204" pitchFamily="34" charset="-128"/>
                <a:ea typeface="Meiryo UI" panose="020B0604030504040204" pitchFamily="34" charset="-128"/>
              </a:rPr>
              <a:t>付属品：ストラップ・</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充電ケーブル</a:t>
            </a:r>
          </a:p>
          <a:p>
            <a:r>
              <a:rPr lang="ja-JP" altLang="en-US" sz="900" dirty="0">
                <a:latin typeface="Meiryo UI" panose="020B0604030504040204" pitchFamily="34" charset="-128"/>
                <a:ea typeface="Meiryo UI" panose="020B0604030504040204" pitchFamily="34" charset="-128"/>
              </a:rPr>
              <a:t>包装：化粧箱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充電式ですぐに暖まれるウォーマーです。</a:t>
            </a:r>
            <a:r>
              <a:rPr lang="en-US" altLang="ja-JP" sz="1600" dirty="0"/>
              <a:t>60℃</a:t>
            </a:r>
            <a:r>
              <a:rPr lang="ja-JP" altLang="en-US" sz="1600" dirty="0"/>
              <a:t>と</a:t>
            </a:r>
            <a:r>
              <a:rPr lang="en-US" altLang="ja-JP" sz="1600" dirty="0"/>
              <a:t>45℃</a:t>
            </a:r>
            <a:r>
              <a:rPr lang="ja-JP" altLang="en-US" sz="1600" dirty="0"/>
              <a:t>の二段階調整が可能で、繰り返し何度も使用できるため地球環境にも優しいアイテム。ピンクとホワイトの</a:t>
            </a:r>
            <a:r>
              <a:rPr lang="en-US" altLang="ja-JP" sz="1600" dirty="0"/>
              <a:t>2</a:t>
            </a:r>
            <a:r>
              <a:rPr lang="ja-JP" altLang="en-US" sz="1600" dirty="0"/>
              <a:t>色展開から選択可能です。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65F070B1-C38C-873F-8DC5-5E3A5FCFA5D7}"/>
              </a:ext>
            </a:extLst>
          </p:cNvPr>
          <p:cNvPicPr>
            <a:picLocks noChangeAspect="1"/>
          </p:cNvPicPr>
          <p:nvPr/>
        </p:nvPicPr>
        <p:blipFill>
          <a:blip r:embed="rId5"/>
          <a:stretch>
            <a:fillRect/>
          </a:stretch>
        </p:blipFill>
        <p:spPr>
          <a:xfrm>
            <a:off x="724120" y="1427333"/>
            <a:ext cx="3560088" cy="3560088"/>
          </a:xfrm>
          <a:prstGeom prst="rect">
            <a:avLst/>
          </a:prstGeom>
        </p:spPr>
      </p:pic>
    </p:spTree>
    <p:extLst>
      <p:ext uri="{BB962C8B-B14F-4D97-AF65-F5344CB8AC3E}">
        <p14:creationId xmlns:p14="http://schemas.microsoft.com/office/powerpoint/2010/main" val="2225959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ハンディアップローラーリナージュ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カラー展開：シルバー、ピンクゴールド</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樹脂・鉄・ポリカーボネイト</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10×5.5×15.5cm</a:t>
            </a:r>
          </a:p>
          <a:p>
            <a:r>
              <a:rPr lang="ja-JP" altLang="en-US" sz="900" dirty="0">
                <a:latin typeface="Meiryo UI" panose="020B0604030504040204" pitchFamily="34" charset="-128"/>
                <a:ea typeface="Meiryo UI" panose="020B0604030504040204" pitchFamily="34" charset="-128"/>
              </a:rPr>
              <a:t>包装：ヘッダー付化粧箱入り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en-US" altLang="ja-JP" sz="1600" dirty="0"/>
              <a:t>288</a:t>
            </a:r>
            <a:r>
              <a:rPr lang="ja-JP" altLang="en-US" sz="1600" dirty="0"/>
              <a:t>カットのダブル</a:t>
            </a:r>
            <a:r>
              <a:rPr lang="en-US" altLang="ja-JP" sz="1600" dirty="0"/>
              <a:t>3D</a:t>
            </a:r>
            <a:r>
              <a:rPr lang="ja-JP" altLang="en-US" sz="1600" dirty="0"/>
              <a:t>ローラーで、お肉をつまみ上げてむくみを解消してくれるハンディアップローラーリナージュです。カラーバリエーションはシルバーとピンクゴールドの</a:t>
            </a:r>
            <a:r>
              <a:rPr lang="en-US" altLang="ja-JP" sz="1600" dirty="0"/>
              <a:t>2</a:t>
            </a:r>
            <a:r>
              <a:rPr lang="ja-JP" altLang="en-US" sz="1600" dirty="0"/>
              <a:t>色展開。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31" name="図 30">
            <a:extLst>
              <a:ext uri="{FF2B5EF4-FFF2-40B4-BE49-F238E27FC236}">
                <a16:creationId xmlns:a16="http://schemas.microsoft.com/office/drawing/2014/main" id="{ABD419AD-0967-0608-BD54-9FD0FD542689}"/>
              </a:ext>
            </a:extLst>
          </p:cNvPr>
          <p:cNvPicPr>
            <a:picLocks noChangeAspect="1"/>
          </p:cNvPicPr>
          <p:nvPr/>
        </p:nvPicPr>
        <p:blipFill>
          <a:blip r:embed="rId5"/>
          <a:stretch>
            <a:fillRect/>
          </a:stretch>
        </p:blipFill>
        <p:spPr>
          <a:xfrm>
            <a:off x="645363" y="1367904"/>
            <a:ext cx="3640198" cy="3640198"/>
          </a:xfrm>
          <a:prstGeom prst="rect">
            <a:avLst/>
          </a:prstGeom>
        </p:spPr>
      </p:pic>
    </p:spTree>
    <p:extLst>
      <p:ext uri="{BB962C8B-B14F-4D97-AF65-F5344CB8AC3E}">
        <p14:creationId xmlns:p14="http://schemas.microsoft.com/office/powerpoint/2010/main" val="3359306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深張</a:t>
            </a:r>
            <a:r>
              <a:rPr lang="en" altLang="ja-JP" sz="2000" dirty="0">
                <a:solidFill>
                  <a:schemeClr val="bg1"/>
                </a:solidFill>
                <a:latin typeface="Meiryo UI" panose="020B0604030504040204" pitchFamily="34" charset="-128"/>
                <a:ea typeface="Meiryo UI" panose="020B0604030504040204" pitchFamily="34" charset="-128"/>
              </a:rPr>
              <a:t>UV</a:t>
            </a:r>
            <a:r>
              <a:rPr lang="ja-JP" altLang="en-US" sz="200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：親骨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530</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250</a:t>
            </a:r>
            <a:r>
              <a:rPr lang="en" altLang="ja-JP" sz="900" dirty="0">
                <a:latin typeface="Meiryo UI" panose="020B0604030504040204" pitchFamily="34" charset="-128"/>
                <a:ea typeface="Meiryo UI" panose="020B0604030504040204" pitchFamily="34" charset="-128"/>
              </a:rPr>
              <a:t>mm</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ネイルガード付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考：ネイビー・ブラック・ピンク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雨に体を極力濡らしたくない方におすすめの、体をすっぽりと覆えるドーム型の折りたたみ傘です。日傘としての利用も可能ですし、専用の収納袋にはオリジナル名入れもプリントできます。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104DA2EA-0163-4C4C-85DA-75401D42F39E}"/>
              </a:ext>
            </a:extLst>
          </p:cNvPr>
          <p:cNvPicPr>
            <a:picLocks noChangeAspect="1"/>
          </p:cNvPicPr>
          <p:nvPr/>
        </p:nvPicPr>
        <p:blipFill>
          <a:blip r:embed="rId5"/>
          <a:stretch>
            <a:fillRect/>
          </a:stretch>
        </p:blipFill>
        <p:spPr>
          <a:xfrm>
            <a:off x="732624" y="1370108"/>
            <a:ext cx="3658692" cy="3607016"/>
          </a:xfrm>
          <a:prstGeom prst="rect">
            <a:avLst/>
          </a:prstGeom>
        </p:spPr>
      </p:pic>
    </p:spTree>
    <p:extLst>
      <p:ext uri="{BB962C8B-B14F-4D97-AF65-F5344CB8AC3E}">
        <p14:creationId xmlns:p14="http://schemas.microsoft.com/office/powerpoint/2010/main" val="4093152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真空ステンレス ラウンドタンブラー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カラー展開：ピンク・ブルー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素材：ステンレス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φ89×115mm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380ml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備考：真空構造</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淡い色合いと丸みのあるフォルムがオシャレなタンブラーです。ステンレス素材を使用した真空構造となっているため保冷温効果も高く、特典用や記念用、景品用などにおすすめです。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5D0331C-D3A1-EA3F-F731-C9121A3CE8AA}"/>
              </a:ext>
            </a:extLst>
          </p:cNvPr>
          <p:cNvPicPr>
            <a:picLocks noChangeAspect="1"/>
          </p:cNvPicPr>
          <p:nvPr/>
        </p:nvPicPr>
        <p:blipFill>
          <a:blip r:embed="rId5"/>
          <a:stretch>
            <a:fillRect/>
          </a:stretch>
        </p:blipFill>
        <p:spPr>
          <a:xfrm>
            <a:off x="770981" y="1394923"/>
            <a:ext cx="3560089" cy="3560089"/>
          </a:xfrm>
          <a:prstGeom prst="rect">
            <a:avLst/>
          </a:prstGeom>
        </p:spPr>
      </p:pic>
    </p:spTree>
    <p:extLst>
      <p:ext uri="{BB962C8B-B14F-4D97-AF65-F5344CB8AC3E}">
        <p14:creationId xmlns:p14="http://schemas.microsoft.com/office/powerpoint/2010/main" val="2860057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ポータブル</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a:solidFill>
                  <a:schemeClr val="bg1"/>
                </a:solidFill>
                <a:latin typeface="Meiryo UI" panose="020B0604030504040204" pitchFamily="34" charset="-128"/>
                <a:ea typeface="Meiryo UI" panose="020B0604030504040204" pitchFamily="34" charset="-128"/>
              </a:rPr>
              <a:t>スタンドファン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AS</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PC</a:t>
            </a:r>
            <a:r>
              <a:rPr lang="ja-JP" altLang="en-US" sz="900">
                <a:latin typeface="Meiryo UI" panose="020B0604030504040204" pitchFamily="34" charset="-128"/>
                <a:ea typeface="Meiryo UI" panose="020B0604030504040204" pitchFamily="34" charset="-128"/>
              </a:rPr>
              <a:t>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73×148×22mm</a:t>
            </a:r>
            <a:r>
              <a:rPr lang="ja-JP" altLang="en-US" sz="900">
                <a:latin typeface="Meiryo UI" panose="020B0604030504040204" pitchFamily="34" charset="-128"/>
                <a:ea typeface="Meiryo UI" panose="020B0604030504040204" pitchFamily="34" charset="-128"/>
              </a:rPr>
              <a:t>（包装形態：エアパッキン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屋外で手に持って使っても、デスク上で立てて置いても使える便利なファンです。乾電池式のため充電する手間いらずがポイント。夏場の屋外イベントのノベルティ用などに是非ご活用ください。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32B1B4B-34E5-07FD-6948-66A0293A1F31}"/>
              </a:ext>
            </a:extLst>
          </p:cNvPr>
          <p:cNvPicPr>
            <a:picLocks noChangeAspect="1"/>
          </p:cNvPicPr>
          <p:nvPr/>
        </p:nvPicPr>
        <p:blipFill>
          <a:blip r:embed="rId5"/>
          <a:stretch>
            <a:fillRect/>
          </a:stretch>
        </p:blipFill>
        <p:spPr>
          <a:xfrm>
            <a:off x="711085" y="1371901"/>
            <a:ext cx="3649980" cy="3649980"/>
          </a:xfrm>
          <a:prstGeom prst="rect">
            <a:avLst/>
          </a:prstGeom>
        </p:spPr>
      </p:pic>
    </p:spTree>
    <p:extLst>
      <p:ext uri="{BB962C8B-B14F-4D97-AF65-F5344CB8AC3E}">
        <p14:creationId xmlns:p14="http://schemas.microsoft.com/office/powerpoint/2010/main" val="121721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書いて消せるフードコンテナ </a:t>
            </a:r>
            <a:r>
              <a:rPr lang="en-US" altLang="ja-JP" sz="2000" dirty="0">
                <a:solidFill>
                  <a:schemeClr val="bg1"/>
                </a:solidFill>
                <a:latin typeface="Meiryo UI" panose="020B0604030504040204" pitchFamily="34" charset="-128"/>
                <a:ea typeface="Meiryo UI" panose="020B0604030504040204" pitchFamily="34" charset="-128"/>
              </a:rPr>
              <a:t>400ml 2</a:t>
            </a:r>
            <a:r>
              <a:rPr lang="ja-JP" altLang="en-US" sz="2000" dirty="0">
                <a:solidFill>
                  <a:schemeClr val="bg1"/>
                </a:solidFill>
                <a:latin typeface="Meiryo UI" panose="020B0604030504040204" pitchFamily="34" charset="-128"/>
                <a:ea typeface="Meiryo UI" panose="020B0604030504040204" pitchFamily="34" charset="-128"/>
              </a:rPr>
              <a:t>個セット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カラー展開：チョコミルク、ミントレモン、ピーチオレンジ</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124×53×124(mm)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400ml</a:t>
            </a:r>
          </a:p>
          <a:p>
            <a:r>
              <a:rPr lang="ja-JP" altLang="en-US" sz="900" dirty="0">
                <a:latin typeface="Meiryo UI" panose="020B0604030504040204" pitchFamily="34" charset="-128"/>
                <a:ea typeface="Meiryo UI" panose="020B0604030504040204" pitchFamily="34" charset="-128"/>
              </a:rPr>
              <a:t>包装：紙帯、</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油性ボールペンで蓋に書き込みができる容量</a:t>
            </a:r>
            <a:r>
              <a:rPr lang="en-US" altLang="ja-JP" sz="1600" dirty="0"/>
              <a:t>400ml</a:t>
            </a:r>
            <a:r>
              <a:rPr lang="ja-JP" altLang="en-US" sz="1600" dirty="0"/>
              <a:t>のフードコンテナ。中身の食品の消費期限を記載して管理すれば、フードロス削減に繋がります。洗剤で簡単に洗い流せて何度も書き込めます。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1890948B-01B1-C7F8-9B54-5ECCF89CB6F7}"/>
              </a:ext>
            </a:extLst>
          </p:cNvPr>
          <p:cNvPicPr>
            <a:picLocks noChangeAspect="1"/>
          </p:cNvPicPr>
          <p:nvPr/>
        </p:nvPicPr>
        <p:blipFill>
          <a:blip r:embed="rId5"/>
          <a:stretch>
            <a:fillRect/>
          </a:stretch>
        </p:blipFill>
        <p:spPr>
          <a:xfrm>
            <a:off x="670815" y="1357150"/>
            <a:ext cx="3672606" cy="3672606"/>
          </a:xfrm>
          <a:prstGeom prst="rect">
            <a:avLst/>
          </a:prstGeom>
        </p:spPr>
      </p:pic>
    </p:spTree>
    <p:extLst>
      <p:ext uri="{BB962C8B-B14F-4D97-AF65-F5344CB8AC3E}">
        <p14:creationId xmlns:p14="http://schemas.microsoft.com/office/powerpoint/2010/main" val="805466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 スクエア保冷トート</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カラー展開：ベージュ、サックスブルー、グレー</a:t>
            </a:r>
          </a:p>
          <a:p>
            <a:r>
              <a:rPr lang="ja-JP" altLang="en-US" sz="900" dirty="0">
                <a:latin typeface="Meiryo UI" panose="020B0604030504040204" pitchFamily="34" charset="-128"/>
                <a:ea typeface="Meiryo UI" panose="020B0604030504040204" pitchFamily="34" charset="-128"/>
              </a:rPr>
              <a:t>素材：ポリエステル、コットン、アルミ</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240×220×135(mm)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30×350(mm)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7L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保冷機能付き！再生ファブリック糸を使ったエシカルな</a:t>
            </a:r>
            <a:r>
              <a:rPr lang="en-US" altLang="ja-JP" sz="1600" dirty="0"/>
              <a:t>S</a:t>
            </a:r>
            <a:r>
              <a:rPr lang="ja-JP" altLang="en-US" sz="1600" dirty="0"/>
              <a:t>サイズのスクエアトートバッグ。お弁当と</a:t>
            </a:r>
            <a:r>
              <a:rPr lang="en-US" altLang="ja-JP" sz="1600" dirty="0"/>
              <a:t>500ml</a:t>
            </a:r>
            <a:r>
              <a:rPr lang="ja-JP" altLang="en-US" sz="1600" dirty="0"/>
              <a:t>ペットボトルも収納できて、女性向け物販品用のランチバッグにぴったりです。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E606B03-DFCD-2118-9668-A2C5778D9CE3}"/>
              </a:ext>
            </a:extLst>
          </p:cNvPr>
          <p:cNvPicPr>
            <a:picLocks noChangeAspect="1"/>
          </p:cNvPicPr>
          <p:nvPr/>
        </p:nvPicPr>
        <p:blipFill>
          <a:blip r:embed="rId5"/>
          <a:stretch>
            <a:fillRect/>
          </a:stretch>
        </p:blipFill>
        <p:spPr>
          <a:xfrm>
            <a:off x="726805" y="1439574"/>
            <a:ext cx="3560089" cy="3560089"/>
          </a:xfrm>
          <a:prstGeom prst="rect">
            <a:avLst/>
          </a:prstGeom>
        </p:spPr>
      </p:pic>
    </p:spTree>
    <p:extLst>
      <p:ext uri="{BB962C8B-B14F-4D97-AF65-F5344CB8AC3E}">
        <p14:creationId xmlns:p14="http://schemas.microsoft.com/office/powerpoint/2010/main" val="1813852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Smoo</a:t>
            </a:r>
            <a:r>
              <a:rPr lang="ja-JP" altLang="en-US" sz="2000" dirty="0">
                <a:solidFill>
                  <a:schemeClr val="bg1"/>
                </a:solidFill>
                <a:latin typeface="Meiryo UI" panose="020B0604030504040204" pitchFamily="34" charset="-128"/>
                <a:ea typeface="Meiryo UI" panose="020B0604030504040204" pitchFamily="34" charset="-128"/>
              </a:rPr>
              <a:t>・真空二重構造ステンレスボトル </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素材：胴部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ステンレス鋼蓋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ポリプロピレンパッキン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φ74×195mm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202×78×78mm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:500ml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500ml</a:t>
            </a:r>
            <a:r>
              <a:rPr lang="ja-JP" altLang="en-US" sz="1600" dirty="0">
                <a:latin typeface="Meiryo UI" panose="020B0604030504040204" pitchFamily="34" charset="-128"/>
                <a:ea typeface="Meiryo UI" panose="020B0604030504040204" pitchFamily="34" charset="-128"/>
              </a:rPr>
              <a:t>サイズの、シンプルながら見た目も可愛らしいステンレスボトル。真空二重構造のため保温・保冷性に優れており使い勝手は抜群！オリジナル名入れも比較的大きく可能です。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D67BC1AD-F30C-76B7-E49F-084FD4768D4D}"/>
              </a:ext>
            </a:extLst>
          </p:cNvPr>
          <p:cNvPicPr>
            <a:picLocks noChangeAspect="1"/>
          </p:cNvPicPr>
          <p:nvPr/>
        </p:nvPicPr>
        <p:blipFill>
          <a:blip r:embed="rId5"/>
          <a:stretch>
            <a:fillRect/>
          </a:stretch>
        </p:blipFill>
        <p:spPr>
          <a:xfrm>
            <a:off x="729286" y="1335846"/>
            <a:ext cx="3644442" cy="3644442"/>
          </a:xfrm>
          <a:prstGeom prst="rect">
            <a:avLst/>
          </a:prstGeom>
        </p:spPr>
      </p:pic>
    </p:spTree>
    <p:extLst>
      <p:ext uri="{BB962C8B-B14F-4D97-AF65-F5344CB8AC3E}">
        <p14:creationId xmlns:p14="http://schemas.microsoft.com/office/powerpoint/2010/main" val="913009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クルリト デイリーバッグ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カラー展開：ネイビー、チャコールブラック、グレー、ミントブルー、セージグリーン、スモークピンク</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290×360(</a:t>
            </a:r>
            <a:r>
              <a:rPr lang="ja-JP" altLang="en-US" sz="900" dirty="0">
                <a:latin typeface="Meiryo UI" panose="020B0604030504040204" pitchFamily="34" charset="-128"/>
                <a:ea typeface="Meiryo UI" panose="020B0604030504040204" pitchFamily="34" charset="-128"/>
              </a:rPr>
              <a:t>持ち手を含む</a:t>
            </a:r>
            <a:r>
              <a:rPr lang="en-US" altLang="ja-JP" sz="900" dirty="0">
                <a:latin typeface="Meiryo UI" panose="020B0604030504040204" pitchFamily="34" charset="-128"/>
                <a:ea typeface="Meiryo UI" panose="020B0604030504040204" pitchFamily="34" charset="-128"/>
              </a:rPr>
              <a:t>540)(mm)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60×180(mm)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14L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老若男女問わず使える、くすみカラーがおしゃれなデイリーバッグ。くるりと丸めれば手のひらサイズにまとまり、大容量で底が広がりお弁当の持ち運びにも便利。販促用のエコバッグに最適です。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EEC5F0E-E30B-25C7-488E-DA279A6F2E22}"/>
              </a:ext>
            </a:extLst>
          </p:cNvPr>
          <p:cNvPicPr>
            <a:picLocks noChangeAspect="1"/>
          </p:cNvPicPr>
          <p:nvPr/>
        </p:nvPicPr>
        <p:blipFill>
          <a:blip r:embed="rId5"/>
          <a:stretch>
            <a:fillRect/>
          </a:stretch>
        </p:blipFill>
        <p:spPr>
          <a:xfrm>
            <a:off x="734956" y="1378022"/>
            <a:ext cx="3560089" cy="3560089"/>
          </a:xfrm>
          <a:prstGeom prst="rect">
            <a:avLst/>
          </a:prstGeom>
        </p:spPr>
      </p:pic>
    </p:spTree>
    <p:extLst>
      <p:ext uri="{BB962C8B-B14F-4D97-AF65-F5344CB8AC3E}">
        <p14:creationId xmlns:p14="http://schemas.microsoft.com/office/powerpoint/2010/main" val="124927427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581</TotalTime>
  <Words>2980</Words>
  <Application>Microsoft Office PowerPoint</Application>
  <PresentationFormat>画面に合わせる (4:3)</PresentationFormat>
  <Paragraphs>485</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248</cp:revision>
  <cp:lastPrinted>2021-07-20T08:57:41Z</cp:lastPrinted>
  <dcterms:created xsi:type="dcterms:W3CDTF">2021-06-21T09:41:39Z</dcterms:created>
  <dcterms:modified xsi:type="dcterms:W3CDTF">2025-03-03T06:55:33Z</dcterms:modified>
</cp:coreProperties>
</file>