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ee9a3f9409_2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3ee9a3f9409_2_7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ee9a3f9409_2_7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143000" y="2701528"/>
            <a:ext cx="6858000" cy="12418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9" name="Google Shape;59;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70" name="Shape 70"/>
        <p:cNvGrpSpPr/>
        <p:nvPr/>
      </p:nvGrpSpPr>
      <p:grpSpPr>
        <a:xfrm>
          <a:off x="0" y="0"/>
          <a:ext cx="0" cy="0"/>
          <a:chOff x="0" y="0"/>
          <a:chExt cx="0" cy="0"/>
        </a:xfrm>
      </p:grpSpPr>
      <p:sp>
        <p:nvSpPr>
          <p:cNvPr id="71" name="Google Shape;71;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3" name="Google Shape;73;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76" name="Shape 76"/>
        <p:cNvGrpSpPr/>
        <p:nvPr/>
      </p:nvGrpSpPr>
      <p:grpSpPr>
        <a:xfrm>
          <a:off x="0" y="0"/>
          <a:ext cx="0" cy="0"/>
          <a:chOff x="0" y="0"/>
          <a:chExt cx="0" cy="0"/>
        </a:xfrm>
      </p:grpSpPr>
      <p:sp>
        <p:nvSpPr>
          <p:cNvPr id="77" name="Google Shape;77;p17"/>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83" name="Shape 83"/>
        <p:cNvGrpSpPr/>
        <p:nvPr/>
      </p:nvGrpSpPr>
      <p:grpSpPr>
        <a:xfrm>
          <a:off x="0" y="0"/>
          <a:ext cx="0" cy="0"/>
          <a:chOff x="0" y="0"/>
          <a:chExt cx="0" cy="0"/>
        </a:xfrm>
      </p:grpSpPr>
      <p:sp>
        <p:nvSpPr>
          <p:cNvPr id="84" name="Google Shape;84;p18"/>
          <p:cNvSpPr txBox="1"/>
          <p:nvPr>
            <p:ph type="title"/>
          </p:nvPr>
        </p:nvSpPr>
        <p:spPr>
          <a:xfrm>
            <a:off x="629841"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92" name="Shape 92"/>
        <p:cNvGrpSpPr/>
        <p:nvPr/>
      </p:nvGrpSpPr>
      <p:grpSpPr>
        <a:xfrm>
          <a:off x="0" y="0"/>
          <a:ext cx="0" cy="0"/>
          <a:chOff x="0" y="0"/>
          <a:chExt cx="0" cy="0"/>
        </a:xfrm>
      </p:grpSpPr>
      <p:sp>
        <p:nvSpPr>
          <p:cNvPr id="93" name="Google Shape;93;p19"/>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97" name="Shape 97"/>
        <p:cNvGrpSpPr/>
        <p:nvPr/>
      </p:nvGrpSpPr>
      <p:grpSpPr>
        <a:xfrm>
          <a:off x="0" y="0"/>
          <a:ext cx="0" cy="0"/>
          <a:chOff x="0" y="0"/>
          <a:chExt cx="0" cy="0"/>
        </a:xfrm>
      </p:grpSpPr>
      <p:sp>
        <p:nvSpPr>
          <p:cNvPr id="98" name="Google Shape;98;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1"/>
          <p:cNvSpPr txBox="1"/>
          <p:nvPr>
            <p:ph idx="1" type="body"/>
          </p:nvPr>
        </p:nvSpPr>
        <p:spPr>
          <a:xfrm>
            <a:off x="3887391" y="740570"/>
            <a:ext cx="4629150" cy="3655219"/>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4" name="Google Shape;104;p21"/>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08" name="Shape 108"/>
        <p:cNvGrpSpPr/>
        <p:nvPr/>
      </p:nvGrpSpPr>
      <p:grpSpPr>
        <a:xfrm>
          <a:off x="0" y="0"/>
          <a:ext cx="0" cy="0"/>
          <a:chOff x="0" y="0"/>
          <a:chExt cx="0" cy="0"/>
        </a:xfrm>
      </p:grpSpPr>
      <p:sp>
        <p:nvSpPr>
          <p:cNvPr id="109" name="Google Shape;109;p22"/>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2"/>
          <p:cNvSpPr/>
          <p:nvPr>
            <p:ph idx="2" type="pic"/>
          </p:nvPr>
        </p:nvSpPr>
        <p:spPr>
          <a:xfrm>
            <a:off x="3887391" y="740570"/>
            <a:ext cx="4629150" cy="3655219"/>
          </a:xfrm>
          <a:prstGeom prst="rect">
            <a:avLst/>
          </a:prstGeom>
          <a:noFill/>
          <a:ln>
            <a:noFill/>
          </a:ln>
        </p:spPr>
      </p:sp>
      <p:sp>
        <p:nvSpPr>
          <p:cNvPr id="111" name="Google Shape;111;p22"/>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2" name="Google Shape;11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115" name="Shape 115"/>
        <p:cNvGrpSpPr/>
        <p:nvPr/>
      </p:nvGrpSpPr>
      <p:grpSpPr>
        <a:xfrm>
          <a:off x="0" y="0"/>
          <a:ext cx="0" cy="0"/>
          <a:chOff x="0" y="0"/>
          <a:chExt cx="0" cy="0"/>
        </a:xfrm>
      </p:grpSpPr>
      <p:sp>
        <p:nvSpPr>
          <p:cNvPr id="116" name="Google Shape;116;p2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3"/>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21" name="Shape 121"/>
        <p:cNvGrpSpPr/>
        <p:nvPr/>
      </p:nvGrpSpPr>
      <p:grpSpPr>
        <a:xfrm>
          <a:off x="0" y="0"/>
          <a:ext cx="0" cy="0"/>
          <a:chOff x="0" y="0"/>
          <a:chExt cx="0" cy="0"/>
        </a:xfrm>
      </p:grpSpPr>
      <p:sp>
        <p:nvSpPr>
          <p:cNvPr id="122" name="Google Shape;122;p24"/>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4"/>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1.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ja" sz="1800">
                <a:solidFill>
                  <a:schemeClr val="lt1"/>
                </a:solidFill>
                <a:latin typeface="Meiryo"/>
                <a:ea typeface="Meiryo"/>
                <a:cs typeface="Meiryo"/>
                <a:sym typeface="Meiryo"/>
              </a:rPr>
              <a:t>ビーサイド・真空二重ペットボトルクーラー</a:t>
            </a:r>
            <a:endParaRPr i="0" sz="1800" u="none" cap="none" strike="noStrik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anchorCtr="0" anchor="t" bIns="46800" lIns="90000" spcFirstLastPara="1" rIns="0" wrap="square" tIns="46800">
            <a:noAutofit/>
          </a:bodyPr>
          <a:lstStyle/>
          <a:p>
            <a:pPr indent="0" lvl="0" marL="0" marR="0" rtl="0" algn="l">
              <a:spcBef>
                <a:spcPts val="0"/>
              </a:spcBef>
              <a:spcAft>
                <a:spcPts val="0"/>
              </a:spcAft>
              <a:buNone/>
            </a:pPr>
            <a:r>
              <a:rPr lang="ja" sz="900">
                <a:solidFill>
                  <a:schemeClr val="dk1"/>
                </a:solidFill>
                <a:latin typeface="Meiryo"/>
                <a:ea typeface="Meiryo"/>
                <a:cs typeface="Meiryo"/>
                <a:sym typeface="Meiryo"/>
              </a:rPr>
              <a:t>素材 : 内瓶・胴部：ステンレス銅蓋：ポリプロピレンパッキン：シリコーンゴム</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サイズ : φ85×205mm箱サイズ210×90×90mm</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包装 : 化粧箱入</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備考 : 名入れ可能 ※500、600mlペットボトル用（それ以上の容量のペットボトル、また形状によって使用できない場合があります。）</a:t>
            </a:r>
            <a:r>
              <a:rPr lang="ja" sz="900">
                <a:solidFill>
                  <a:schemeClr val="dk1"/>
                </a:solidFill>
                <a:latin typeface="Meiryo"/>
                <a:ea typeface="Meiryo"/>
                <a:cs typeface="Meiryo"/>
                <a:sym typeface="Meiryo"/>
              </a:rPr>
              <a:t> </a:t>
            </a:r>
            <a:endParaRPr>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cap="flat" cmpd="sng" w="9525">
            <a:solidFill>
              <a:srgbClr val="757070"/>
            </a:solidFill>
            <a:prstDash val="dash"/>
            <a:miter lim="8000"/>
            <a:headEnd len="sm" w="sm" type="none"/>
            <a:tailEnd len="sm" w="sm" type="none"/>
          </a:ln>
        </p:spPr>
      </p:cxnSp>
      <p:sp>
        <p:nvSpPr>
          <p:cNvPr id="137" name="Google Shape;137;p25"/>
          <p:cNvSpPr txBox="1"/>
          <p:nvPr/>
        </p:nvSpPr>
        <p:spPr>
          <a:xfrm>
            <a:off x="425875" y="3772317"/>
            <a:ext cx="447300" cy="246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anchorCtr="0" anchor="t" bIns="45700" lIns="0" spcFirstLastPara="1" rIns="0" wrap="square" tIns="46800">
            <a:noAutofit/>
          </a:bodyPr>
          <a:lstStyle/>
          <a:p>
            <a:pPr indent="0" lvl="0" marL="0" marR="0" rtl="0" algn="just">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500ml、600mlどちらにも対応できるペットボトルクーラーです。その名の通りペットボトルをそのまま入れて保冷してくれる優れもの！オレンジ、カーキ、ホワイト、ブルーから選択可能。</a:t>
            </a:r>
            <a:r>
              <a:rPr lang="ja" sz="1200">
                <a:solidFill>
                  <a:srgbClr val="333333"/>
                </a:solidFill>
                <a:highlight>
                  <a:srgbClr val="FFFFFF"/>
                </a:highlight>
                <a:latin typeface="Meiryo"/>
                <a:ea typeface="Meiryo"/>
                <a:cs typeface="Meiryo"/>
                <a:sym typeface="Meiryo"/>
              </a:rPr>
              <a:t>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cap="flat" cmpd="sng" w="19050">
            <a:solidFill>
              <a:srgbClr val="757070"/>
            </a:solidFill>
            <a:prstDash val="solid"/>
            <a:miter lim="8000"/>
            <a:headEnd len="sm" w="sm" type="none"/>
            <a:tailEnd len="sm" w="sm" type="none"/>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cap="flat" cmpd="sng" w="19050">
            <a:solidFill>
              <a:srgbClr val="757070"/>
            </a:solidFill>
            <a:prstDash val="solid"/>
            <a:miter lim="8000"/>
            <a:headEnd len="sm" w="sm" type="none"/>
            <a:tailEnd len="sm" w="sm" type="none"/>
          </a:ln>
        </p:spPr>
      </p:cxnSp>
      <p:sp>
        <p:nvSpPr>
          <p:cNvPr id="147" name="Google Shape;147;p25"/>
          <p:cNvSpPr txBox="1"/>
          <p:nvPr/>
        </p:nvSpPr>
        <p:spPr>
          <a:xfrm>
            <a:off x="6071111" y="3074515"/>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