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
  </p:notesMasterIdLst>
  <p:sldIdLst>
    <p:sldId id="256" r:id="rId2"/>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6959"/>
    <p:restoredTop sz="94656"/>
  </p:normalViewPr>
  <p:slideViewPr>
    <p:cSldViewPr snapToGrid="0" snapToObjects="1">
      <p:cViewPr varScale="1">
        <p:scale>
          <a:sx n="108" d="100"/>
          <a:sy n="108" d="100"/>
        </p:scale>
        <p:origin x="2388" y="-18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7A08D55-502A-E34A-8EAC-0CBDB58BC935}" type="datetimeFigureOut">
              <a:rPr kumimoji="1" lang="ja-JP" altLang="en-US" smtClean="0"/>
              <a:t>2024/7/25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kumimoji="1" lang="ja-JP" altLang="en-US"/>
              <a:t>マスター テキストの書式設定
第 </a:t>
            </a:r>
            <a:r>
              <a:rPr kumimoji="1" lang="en-US" altLang="ja-JP"/>
              <a:t>2 </a:t>
            </a:r>
            <a:r>
              <a:rPr kumimoji="1" lang="ja-JP" altLang="en-US"/>
              <a:t>レベル
第 </a:t>
            </a:r>
            <a:r>
              <a:rPr kumimoji="1" lang="en-US" altLang="ja-JP"/>
              <a:t>3 </a:t>
            </a:r>
            <a:r>
              <a:rPr kumimoji="1" lang="ja-JP" altLang="en-US"/>
              <a:t>レベル
第 </a:t>
            </a:r>
            <a:r>
              <a:rPr kumimoji="1" lang="en-US" altLang="ja-JP"/>
              <a:t>4 </a:t>
            </a:r>
            <a:r>
              <a:rPr kumimoji="1" lang="ja-JP" altLang="en-US"/>
              <a:t>レベル
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33F492-097D-4343-8401-B9480D7F56FB}" type="slidenum">
              <a:rPr kumimoji="1" lang="ja-JP" altLang="en-US" smtClean="0"/>
              <a:t>‹#›</a:t>
            </a:fld>
            <a:endParaRPr kumimoji="1" lang="ja-JP" altLang="en-US"/>
          </a:p>
        </p:txBody>
      </p:sp>
    </p:spTree>
    <p:extLst>
      <p:ext uri="{BB962C8B-B14F-4D97-AF65-F5344CB8AC3E}">
        <p14:creationId xmlns:p14="http://schemas.microsoft.com/office/powerpoint/2010/main" val="294744913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A833F492-097D-4343-8401-B9480D7F56FB}" type="slidenum">
              <a:rPr kumimoji="1" lang="ja-JP" altLang="en-US" smtClean="0"/>
              <a:t>1</a:t>
            </a:fld>
            <a:endParaRPr kumimoji="1" lang="ja-JP" altLang="en-US"/>
          </a:p>
        </p:txBody>
      </p:sp>
    </p:spTree>
    <p:extLst>
      <p:ext uri="{BB962C8B-B14F-4D97-AF65-F5344CB8AC3E}">
        <p14:creationId xmlns:p14="http://schemas.microsoft.com/office/powerpoint/2010/main" val="18459490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
        <p:nvSpPr>
          <p:cNvPr id="8" name="正方形/長方形 7">
            <a:extLst>
              <a:ext uri="{FF2B5EF4-FFF2-40B4-BE49-F238E27FC236}">
                <a16:creationId xmlns:a16="http://schemas.microsoft.com/office/drawing/2014/main" id="{A2C56DA5-588D-A643-B482-FBFC5DBFE846}"/>
              </a:ext>
            </a:extLst>
          </p:cNvPr>
          <p:cNvSpPr/>
          <p:nvPr userDrawn="1"/>
        </p:nvSpPr>
        <p:spPr>
          <a:xfrm>
            <a:off x="279402" y="1295400"/>
            <a:ext cx="4471502" cy="5081926"/>
          </a:xfrm>
          <a:prstGeom prst="rect">
            <a:avLst/>
          </a:prstGeom>
          <a:solidFill>
            <a:schemeClr val="bg1"/>
          </a:solidFill>
          <a:ln w="12700">
            <a:noFill/>
          </a:ln>
          <a:effectLst>
            <a:outerShdw blurRad="127000" dist="508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ja-JP" altLang="en-US"/>
          </a:p>
        </p:txBody>
      </p:sp>
      <p:sp>
        <p:nvSpPr>
          <p:cNvPr id="9" name="正方形/長方形 8">
            <a:extLst>
              <a:ext uri="{FF2B5EF4-FFF2-40B4-BE49-F238E27FC236}">
                <a16:creationId xmlns:a16="http://schemas.microsoft.com/office/drawing/2014/main" id="{9F4EDA87-4F59-5249-BEA9-C2F2D68A70C0}"/>
              </a:ext>
            </a:extLst>
          </p:cNvPr>
          <p:cNvSpPr/>
          <p:nvPr userDrawn="1"/>
        </p:nvSpPr>
        <p:spPr>
          <a:xfrm>
            <a:off x="281519" y="485059"/>
            <a:ext cx="8583081" cy="603436"/>
          </a:xfrm>
          <a:prstGeom prst="rect">
            <a:avLst/>
          </a:prstGeom>
          <a:gradFill>
            <a:gsLst>
              <a:gs pos="0">
                <a:schemeClr val="accent1">
                  <a:lumMod val="50000"/>
                </a:schemeClr>
              </a:gs>
              <a:gs pos="100000">
                <a:schemeClr val="accent1">
                  <a:lumMod val="85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1034618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77429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208118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34430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579294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42208782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950498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8294674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1050956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608608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97AD025-FFB8-A244-965F-2B7F7F43E628}" type="datetimeFigureOut">
              <a:rPr kumimoji="1" lang="ja-JP" altLang="en-US" smtClean="0"/>
              <a:t>2024/7/25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3204833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
第 </a:t>
            </a:r>
            <a:r>
              <a:rPr lang="en-US" altLang="ja-JP"/>
              <a:t>2 </a:t>
            </a:r>
            <a:r>
              <a:rPr lang="ja-JP" altLang="en-US"/>
              <a:t>レベル
第 </a:t>
            </a:r>
            <a:r>
              <a:rPr lang="en-US" altLang="ja-JP"/>
              <a:t>3 </a:t>
            </a:r>
            <a:r>
              <a:rPr lang="ja-JP" altLang="en-US"/>
              <a:t>レベル
第 </a:t>
            </a:r>
            <a:r>
              <a:rPr lang="en-US" altLang="ja-JP"/>
              <a:t>4 </a:t>
            </a:r>
            <a:r>
              <a:rPr lang="ja-JP" altLang="en-US"/>
              <a:t>レベル
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7AD025-FFB8-A244-965F-2B7F7F43E628}" type="datetimeFigureOut">
              <a:rPr kumimoji="1" lang="ja-JP" altLang="en-US" smtClean="0"/>
              <a:t>2024/7/25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17B1B2-074F-F04D-A01C-FC4065C487A1}" type="slidenum">
              <a:rPr kumimoji="1" lang="ja-JP" altLang="en-US" smtClean="0"/>
              <a:t>‹#›</a:t>
            </a:fld>
            <a:endParaRPr kumimoji="1" lang="ja-JP" altLang="en-US"/>
          </a:p>
        </p:txBody>
      </p:sp>
    </p:spTree>
    <p:extLst>
      <p:ext uri="{BB962C8B-B14F-4D97-AF65-F5344CB8AC3E}">
        <p14:creationId xmlns:p14="http://schemas.microsoft.com/office/powerpoint/2010/main" val="27621456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a:extLst>
              <a:ext uri="{FF2B5EF4-FFF2-40B4-BE49-F238E27FC236}">
                <a16:creationId xmlns:a16="http://schemas.microsoft.com/office/drawing/2014/main" id="{927CB9EF-4E63-C348-91C2-B4EE6CED9AEC}"/>
              </a:ext>
            </a:extLst>
          </p:cNvPr>
          <p:cNvPicPr>
            <a:picLocks noChangeAspect="1"/>
          </p:cNvPicPr>
          <p:nvPr/>
        </p:nvPicPr>
        <p:blipFill>
          <a:blip r:embed="rId3"/>
          <a:stretch>
            <a:fillRect/>
          </a:stretch>
        </p:blipFill>
        <p:spPr>
          <a:xfrm>
            <a:off x="5100223" y="4667627"/>
            <a:ext cx="722044" cy="795472"/>
          </a:xfrm>
          <a:prstGeom prst="rect">
            <a:avLst/>
          </a:prstGeom>
        </p:spPr>
      </p:pic>
      <p:pic>
        <p:nvPicPr>
          <p:cNvPr id="8" name="図 7">
            <a:extLst>
              <a:ext uri="{FF2B5EF4-FFF2-40B4-BE49-F238E27FC236}">
                <a16:creationId xmlns:a16="http://schemas.microsoft.com/office/drawing/2014/main" id="{14C963AD-CFA1-094F-903A-A75F17FBB6F3}"/>
              </a:ext>
            </a:extLst>
          </p:cNvPr>
          <p:cNvPicPr>
            <a:picLocks noChangeAspect="1"/>
          </p:cNvPicPr>
          <p:nvPr/>
        </p:nvPicPr>
        <p:blipFill>
          <a:blip r:embed="rId4"/>
          <a:stretch>
            <a:fillRect/>
          </a:stretch>
        </p:blipFill>
        <p:spPr>
          <a:xfrm>
            <a:off x="5096907" y="3119079"/>
            <a:ext cx="704222" cy="815944"/>
          </a:xfrm>
          <a:prstGeom prst="rect">
            <a:avLst/>
          </a:prstGeom>
        </p:spPr>
      </p:pic>
      <p:sp>
        <p:nvSpPr>
          <p:cNvPr id="3" name="テキスト ボックス 2">
            <a:extLst>
              <a:ext uri="{FF2B5EF4-FFF2-40B4-BE49-F238E27FC236}">
                <a16:creationId xmlns:a16="http://schemas.microsoft.com/office/drawing/2014/main" id="{4CA50E79-0AEB-4A45-90DE-1EBFEF4913AE}"/>
              </a:ext>
            </a:extLst>
          </p:cNvPr>
          <p:cNvSpPr txBox="1"/>
          <p:nvPr/>
        </p:nvSpPr>
        <p:spPr>
          <a:xfrm>
            <a:off x="1098699" y="596421"/>
            <a:ext cx="7750462" cy="400110"/>
          </a:xfrm>
          <a:prstGeom prst="rect">
            <a:avLst/>
          </a:prstGeom>
          <a:noFill/>
        </p:spPr>
        <p:txBody>
          <a:bodyPr wrap="square" rtlCol="0">
            <a:spAutoFit/>
          </a:bodyPr>
          <a:lstStyle/>
          <a:p>
            <a:pPr algn="ctr"/>
            <a:r>
              <a:rPr lang="ja-JP" altLang="en-US" sz="2000" dirty="0">
                <a:solidFill>
                  <a:schemeClr val="bg1"/>
                </a:solidFill>
                <a:latin typeface="Meiryo UI" panose="020B0604030504040204" pitchFamily="34" charset="-128"/>
                <a:ea typeface="Meiryo UI" panose="020B0604030504040204" pitchFamily="34" charset="-128"/>
              </a:rPr>
              <a:t>５オンス・厚手Ｂ４コットントート（マチ付）</a:t>
            </a:r>
            <a:endParaRPr lang="en-US" altLang="ja-JP" sz="2000" dirty="0">
              <a:solidFill>
                <a:schemeClr val="bg1"/>
              </a:solidFill>
              <a:latin typeface="Meiryo UI" panose="020B0604030504040204" pitchFamily="34" charset="-128"/>
              <a:ea typeface="Meiryo UI" panose="020B0604030504040204" pitchFamily="34" charset="-128"/>
            </a:endParaRPr>
          </a:p>
        </p:txBody>
      </p:sp>
      <p:sp>
        <p:nvSpPr>
          <p:cNvPr id="54" name="テキスト ボックス 53">
            <a:extLst>
              <a:ext uri="{FF2B5EF4-FFF2-40B4-BE49-F238E27FC236}">
                <a16:creationId xmlns:a16="http://schemas.microsoft.com/office/drawing/2014/main" id="{DB95C43C-93E8-974D-BE0B-E4B52F6953E9}"/>
              </a:ext>
            </a:extLst>
          </p:cNvPr>
          <p:cNvSpPr txBox="1"/>
          <p:nvPr/>
        </p:nvSpPr>
        <p:spPr>
          <a:xfrm>
            <a:off x="485900" y="5252121"/>
            <a:ext cx="4140913" cy="648512"/>
          </a:xfrm>
          <a:prstGeom prst="rect">
            <a:avLst/>
          </a:prstGeom>
          <a:noFill/>
        </p:spPr>
        <p:txBody>
          <a:bodyPr wrap="square" lIns="90000" tIns="46800" rIns="0" bIns="46800" rtlCol="0">
            <a:spAutoFit/>
          </a:bodyPr>
          <a:lstStyle/>
          <a:p>
            <a:r>
              <a:rPr lang="ja-JP" altLang="en-US" sz="900" spc="200" dirty="0">
                <a:latin typeface="Meiryo UI" panose="020B0604030504040204" pitchFamily="34" charset="-128"/>
                <a:ea typeface="Meiryo UI" panose="020B0604030504040204" pitchFamily="34" charset="-128"/>
              </a:rPr>
              <a:t>素　材</a:t>
            </a:r>
            <a:r>
              <a:rPr lang="en-US" altLang="ja-JP" sz="900" spc="200" dirty="0">
                <a:latin typeface="Meiryo UI" panose="020B0604030504040204" pitchFamily="34" charset="-128"/>
                <a:ea typeface="Meiryo UI" panose="020B0604030504040204" pitchFamily="34" charset="-128"/>
              </a:rPr>
              <a:t>:</a:t>
            </a:r>
            <a:r>
              <a:rPr lang="ja-JP" altLang="en-US" sz="900" dirty="0">
                <a:latin typeface="Meiryo UI" panose="020B0604030504040204" pitchFamily="34" charset="-128"/>
                <a:ea typeface="Meiryo UI" panose="020B0604030504040204" pitchFamily="34" charset="-128"/>
              </a:rPr>
              <a:t>綿（</a:t>
            </a:r>
            <a:r>
              <a:rPr lang="en-US" altLang="ja-JP" sz="900" dirty="0">
                <a:latin typeface="Meiryo UI" panose="020B0604030504040204" pitchFamily="34" charset="-128"/>
                <a:ea typeface="Meiryo UI" panose="020B0604030504040204" pitchFamily="34" charset="-128"/>
              </a:rPr>
              <a:t>5</a:t>
            </a:r>
            <a:r>
              <a:rPr lang="ja-JP" altLang="en-US" sz="900" dirty="0">
                <a:latin typeface="Meiryo UI" panose="020B0604030504040204" pitchFamily="34" charset="-128"/>
                <a:ea typeface="Meiryo UI" panose="020B0604030504040204" pitchFamily="34" charset="-128"/>
              </a:rPr>
              <a:t>オンス）</a:t>
            </a:r>
            <a:endParaRPr lang="en-US" altLang="ja-JP" sz="900" dirty="0">
              <a:latin typeface="Meiryo UI" panose="020B0604030504040204" pitchFamily="34" charset="-128"/>
              <a:ea typeface="Meiryo UI" panose="020B0604030504040204" pitchFamily="34" charset="-128"/>
            </a:endParaRPr>
          </a:p>
          <a:p>
            <a:r>
              <a:rPr lang="ja-JP" altLang="en-US" sz="900" spc="200" dirty="0">
                <a:latin typeface="Meiryo UI" panose="020B0604030504040204" pitchFamily="34" charset="-128"/>
                <a:ea typeface="Meiryo UI" panose="020B0604030504040204" pitchFamily="34" charset="-128"/>
              </a:rPr>
              <a:t>サイズ</a:t>
            </a:r>
            <a:r>
              <a:rPr lang="ja-JP" altLang="en-US" sz="900" dirty="0">
                <a:latin typeface="Meiryo UI" panose="020B0604030504040204" pitchFamily="34" charset="-128"/>
                <a:ea typeface="Meiryo UI" panose="020B0604030504040204" pitchFamily="34" charset="-128"/>
              </a:rPr>
              <a:t>：約</a:t>
            </a:r>
            <a:r>
              <a:rPr lang="en-US" altLang="ja-JP" sz="900" dirty="0">
                <a:latin typeface="Meiryo UI" panose="020B0604030504040204" pitchFamily="34" charset="-128"/>
                <a:ea typeface="Meiryo UI" panose="020B0604030504040204" pitchFamily="34" charset="-128"/>
              </a:rPr>
              <a:t>380×280×100mm </a:t>
            </a:r>
            <a:r>
              <a:rPr lang="ja-JP" altLang="en-US" sz="900" dirty="0">
                <a:latin typeface="Meiryo UI" panose="020B0604030504040204" pitchFamily="34" charset="-128"/>
                <a:ea typeface="Meiryo UI" panose="020B0604030504040204" pitchFamily="34" charset="-128"/>
              </a:rPr>
              <a:t>（間口</a:t>
            </a:r>
            <a:r>
              <a:rPr lang="en-US" altLang="ja-JP" sz="900" dirty="0">
                <a:latin typeface="Meiryo UI" panose="020B0604030504040204" pitchFamily="34" charset="-128"/>
                <a:ea typeface="Meiryo UI" panose="020B0604030504040204" pitchFamily="34" charset="-128"/>
              </a:rPr>
              <a:t>380mm</a:t>
            </a:r>
            <a:r>
              <a:rPr lang="ja-JP" altLang="en-US" sz="900" dirty="0">
                <a:latin typeface="Meiryo UI" panose="020B0604030504040204" pitchFamily="34" charset="-128"/>
                <a:ea typeface="Meiryo UI" panose="020B0604030504040204" pitchFamily="34" charset="-128"/>
              </a:rPr>
              <a:t>）</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包   装 </a:t>
            </a:r>
            <a:r>
              <a:rPr lang="en-US" altLang="ja-JP" sz="900" dirty="0">
                <a:latin typeface="Meiryo UI" panose="020B0604030504040204" pitchFamily="34" charset="-128"/>
                <a:ea typeface="Meiryo UI" panose="020B0604030504040204" pitchFamily="34" charset="-128"/>
              </a:rPr>
              <a:t>: 10</a:t>
            </a:r>
            <a:r>
              <a:rPr lang="ja-JP" altLang="en-US" sz="900" dirty="0">
                <a:latin typeface="Meiryo UI" panose="020B0604030504040204" pitchFamily="34" charset="-128"/>
                <a:ea typeface="Meiryo UI" panose="020B0604030504040204" pitchFamily="34" charset="-128"/>
              </a:rPr>
              <a:t>枚単位でポリ袋入り</a:t>
            </a:r>
            <a:endParaRPr lang="en-US" altLang="ja-JP" sz="900" dirty="0">
              <a:latin typeface="Meiryo UI" panose="020B0604030504040204" pitchFamily="34" charset="-128"/>
              <a:ea typeface="Meiryo UI" panose="020B0604030504040204" pitchFamily="34" charset="-128"/>
            </a:endParaRPr>
          </a:p>
          <a:p>
            <a:r>
              <a:rPr lang="ja-JP" altLang="en-US" sz="900" dirty="0">
                <a:latin typeface="Meiryo UI" panose="020B0604030504040204" pitchFamily="34" charset="-128"/>
                <a:ea typeface="Meiryo UI" panose="020B0604030504040204" pitchFamily="34" charset="-128"/>
              </a:rPr>
              <a:t>備   考 </a:t>
            </a:r>
            <a:r>
              <a:rPr lang="en-US" altLang="ja-JP" sz="900" dirty="0">
                <a:latin typeface="Meiryo UI" panose="020B0604030504040204" pitchFamily="34" charset="-128"/>
                <a:ea typeface="Meiryo UI" panose="020B0604030504040204" pitchFamily="34" charset="-128"/>
              </a:rPr>
              <a:t>: </a:t>
            </a:r>
            <a:r>
              <a:rPr lang="ja-JP" altLang="en-US" sz="900" dirty="0">
                <a:latin typeface="Meiryo UI" panose="020B0604030504040204" pitchFamily="34" charset="-128"/>
                <a:ea typeface="Meiryo UI" panose="020B0604030504040204" pitchFamily="34" charset="-128"/>
              </a:rPr>
              <a:t>名入れ可能</a:t>
            </a:r>
            <a:endParaRPr lang="en-US" altLang="ja-JP" sz="900" dirty="0">
              <a:latin typeface="Meiryo UI" panose="020B0604030504040204" pitchFamily="34" charset="-128"/>
              <a:ea typeface="Meiryo UI" panose="020B0604030504040204" pitchFamily="34" charset="-128"/>
            </a:endParaRPr>
          </a:p>
        </p:txBody>
      </p:sp>
      <p:sp>
        <p:nvSpPr>
          <p:cNvPr id="4" name="テキスト ボックス 3">
            <a:extLst>
              <a:ext uri="{FF2B5EF4-FFF2-40B4-BE49-F238E27FC236}">
                <a16:creationId xmlns:a16="http://schemas.microsoft.com/office/drawing/2014/main" id="{131A1040-38AB-0647-BD57-A8AE861D20F5}"/>
              </a:ext>
            </a:extLst>
          </p:cNvPr>
          <p:cNvSpPr txBox="1"/>
          <p:nvPr/>
        </p:nvSpPr>
        <p:spPr>
          <a:xfrm>
            <a:off x="8151628" y="4033284"/>
            <a:ext cx="184731" cy="369332"/>
          </a:xfrm>
          <a:prstGeom prst="rect">
            <a:avLst/>
          </a:prstGeom>
          <a:noFill/>
        </p:spPr>
        <p:txBody>
          <a:bodyPr wrap="none" rtlCol="0">
            <a:spAutoFit/>
          </a:bodyPr>
          <a:lstStyle/>
          <a:p>
            <a:endParaRPr kumimoji="1" lang="ja-JP" altLang="en-US"/>
          </a:p>
        </p:txBody>
      </p:sp>
      <p:sp>
        <p:nvSpPr>
          <p:cNvPr id="7" name="テキスト ボックス 6">
            <a:extLst>
              <a:ext uri="{FF2B5EF4-FFF2-40B4-BE49-F238E27FC236}">
                <a16:creationId xmlns:a16="http://schemas.microsoft.com/office/drawing/2014/main" id="{6E0DEE68-B29B-4E44-B075-EC371AE600A8}"/>
              </a:ext>
            </a:extLst>
          </p:cNvPr>
          <p:cNvSpPr txBox="1"/>
          <p:nvPr/>
        </p:nvSpPr>
        <p:spPr>
          <a:xfrm>
            <a:off x="9838660" y="3926958"/>
            <a:ext cx="184731" cy="369332"/>
          </a:xfrm>
          <a:prstGeom prst="rect">
            <a:avLst/>
          </a:prstGeom>
          <a:noFill/>
        </p:spPr>
        <p:txBody>
          <a:bodyPr wrap="none" rtlCol="0">
            <a:spAutoFit/>
          </a:bodyPr>
          <a:lstStyle/>
          <a:p>
            <a:endParaRPr kumimoji="1" lang="ja-JP" altLang="en-US"/>
          </a:p>
        </p:txBody>
      </p:sp>
      <p:sp>
        <p:nvSpPr>
          <p:cNvPr id="9" name="円/楕円 8">
            <a:extLst>
              <a:ext uri="{FF2B5EF4-FFF2-40B4-BE49-F238E27FC236}">
                <a16:creationId xmlns:a16="http://schemas.microsoft.com/office/drawing/2014/main" id="{5071E141-4680-1C45-8E9F-3E48DC46BD1C}"/>
              </a:ext>
            </a:extLst>
          </p:cNvPr>
          <p:cNvSpPr/>
          <p:nvPr/>
        </p:nvSpPr>
        <p:spPr>
          <a:xfrm>
            <a:off x="5035845" y="1268518"/>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4"/>
              </a:solidFill>
            </a:endParaRPr>
          </a:p>
        </p:txBody>
      </p:sp>
      <p:sp>
        <p:nvSpPr>
          <p:cNvPr id="43" name="テキスト ボックス 42">
            <a:extLst>
              <a:ext uri="{FF2B5EF4-FFF2-40B4-BE49-F238E27FC236}">
                <a16:creationId xmlns:a16="http://schemas.microsoft.com/office/drawing/2014/main" id="{C679F590-1798-F145-B307-DE0B7159F3E6}"/>
              </a:ext>
            </a:extLst>
          </p:cNvPr>
          <p:cNvSpPr txBox="1"/>
          <p:nvPr/>
        </p:nvSpPr>
        <p:spPr>
          <a:xfrm>
            <a:off x="5035210" y="1496155"/>
            <a:ext cx="739603" cy="323165"/>
          </a:xfrm>
          <a:prstGeom prst="rect">
            <a:avLst/>
          </a:prstGeom>
          <a:noFill/>
        </p:spPr>
        <p:txBody>
          <a:bodyPr wrap="square" rtlCol="0">
            <a:spAutoFit/>
          </a:bodyPr>
          <a:lstStyle/>
          <a:p>
            <a:pPr algn="ctr"/>
            <a:r>
              <a:rPr kumimoji="1" lang="ja-JP" altLang="en-US" sz="1500">
                <a:solidFill>
                  <a:schemeClr val="accent1">
                    <a:lumMod val="50000"/>
                  </a:schemeClr>
                </a:solidFill>
                <a:latin typeface="Meiryo UI" panose="020B0604030504040204" pitchFamily="34" charset="-128"/>
                <a:ea typeface="Meiryo UI" panose="020B0604030504040204" pitchFamily="34" charset="-128"/>
              </a:rPr>
              <a:t>特徴</a:t>
            </a:r>
          </a:p>
        </p:txBody>
      </p:sp>
      <p:sp>
        <p:nvSpPr>
          <p:cNvPr id="6" name="テキスト ボックス 5">
            <a:extLst>
              <a:ext uri="{FF2B5EF4-FFF2-40B4-BE49-F238E27FC236}">
                <a16:creationId xmlns:a16="http://schemas.microsoft.com/office/drawing/2014/main" id="{5949CA04-F994-CB41-A9F7-DB00BFD8F160}"/>
              </a:ext>
            </a:extLst>
          </p:cNvPr>
          <p:cNvSpPr txBox="1"/>
          <p:nvPr/>
        </p:nvSpPr>
        <p:spPr>
          <a:xfrm>
            <a:off x="9540949" y="3466214"/>
            <a:ext cx="184731" cy="369332"/>
          </a:xfrm>
          <a:prstGeom prst="rect">
            <a:avLst/>
          </a:prstGeom>
          <a:noFill/>
        </p:spPr>
        <p:txBody>
          <a:bodyPr wrap="none" rtlCol="0">
            <a:spAutoFit/>
          </a:bodyPr>
          <a:lstStyle/>
          <a:p>
            <a:endParaRPr kumimoji="1" lang="ja-JP" altLang="en-US"/>
          </a:p>
        </p:txBody>
      </p:sp>
      <p:sp>
        <p:nvSpPr>
          <p:cNvPr id="14" name="テキスト ボックス 13">
            <a:extLst>
              <a:ext uri="{FF2B5EF4-FFF2-40B4-BE49-F238E27FC236}">
                <a16:creationId xmlns:a16="http://schemas.microsoft.com/office/drawing/2014/main" id="{B93A13B1-A79F-5A48-AF90-DCA933A6F93C}"/>
              </a:ext>
            </a:extLst>
          </p:cNvPr>
          <p:cNvSpPr txBox="1"/>
          <p:nvPr/>
        </p:nvSpPr>
        <p:spPr>
          <a:xfrm>
            <a:off x="10086753" y="2473842"/>
            <a:ext cx="184731" cy="369332"/>
          </a:xfrm>
          <a:prstGeom prst="rect">
            <a:avLst/>
          </a:prstGeom>
          <a:noFill/>
        </p:spPr>
        <p:txBody>
          <a:bodyPr wrap="none" rtlCol="0">
            <a:spAutoFit/>
          </a:bodyPr>
          <a:lstStyle/>
          <a:p>
            <a:endParaRPr kumimoji="1" lang="ja-JP" altLang="en-US"/>
          </a:p>
        </p:txBody>
      </p:sp>
      <p:sp>
        <p:nvSpPr>
          <p:cNvPr id="71" name="テキスト ボックス 70">
            <a:extLst>
              <a:ext uri="{FF2B5EF4-FFF2-40B4-BE49-F238E27FC236}">
                <a16:creationId xmlns:a16="http://schemas.microsoft.com/office/drawing/2014/main" id="{9CB1C9CE-1452-7545-89C5-18AAC82727F2}"/>
              </a:ext>
            </a:extLst>
          </p:cNvPr>
          <p:cNvSpPr txBox="1"/>
          <p:nvPr/>
        </p:nvSpPr>
        <p:spPr>
          <a:xfrm>
            <a:off x="738099" y="3241645"/>
            <a:ext cx="3590620" cy="400110"/>
          </a:xfrm>
          <a:prstGeom prst="rect">
            <a:avLst/>
          </a:prstGeom>
          <a:noFill/>
        </p:spPr>
        <p:txBody>
          <a:bodyPr wrap="square" rtlCol="0">
            <a:spAutoFit/>
          </a:bodyPr>
          <a:lstStyle/>
          <a:p>
            <a:pPr algn="ctr"/>
            <a:r>
              <a:rPr lang="ja-JP" altLang="en-US" sz="2000">
                <a:solidFill>
                  <a:schemeClr val="bg1"/>
                </a:solidFill>
                <a:latin typeface="Meiryo UI" panose="020B0604030504040204" pitchFamily="34" charset="-128"/>
                <a:ea typeface="Meiryo UI" panose="020B0604030504040204" pitchFamily="34" charset="-128"/>
              </a:rPr>
              <a:t>商品写真</a:t>
            </a:r>
          </a:p>
        </p:txBody>
      </p:sp>
      <p:sp>
        <p:nvSpPr>
          <p:cNvPr id="15" name="テキスト ボックス 14">
            <a:extLst>
              <a:ext uri="{FF2B5EF4-FFF2-40B4-BE49-F238E27FC236}">
                <a16:creationId xmlns:a16="http://schemas.microsoft.com/office/drawing/2014/main" id="{81947353-CE6B-5941-A69E-F8C69B4B7F8E}"/>
              </a:ext>
            </a:extLst>
          </p:cNvPr>
          <p:cNvSpPr txBox="1"/>
          <p:nvPr/>
        </p:nvSpPr>
        <p:spPr>
          <a:xfrm>
            <a:off x="-674557" y="1041816"/>
            <a:ext cx="184731" cy="369332"/>
          </a:xfrm>
          <a:prstGeom prst="rect">
            <a:avLst/>
          </a:prstGeom>
          <a:noFill/>
        </p:spPr>
        <p:txBody>
          <a:bodyPr wrap="none" rtlCol="0">
            <a:spAutoFit/>
          </a:bodyPr>
          <a:lstStyle/>
          <a:p>
            <a:endParaRPr kumimoji="1" lang="ja-JP" altLang="en-US"/>
          </a:p>
        </p:txBody>
      </p:sp>
      <p:sp>
        <p:nvSpPr>
          <p:cNvPr id="29" name="テキスト ボックス 28">
            <a:extLst>
              <a:ext uri="{FF2B5EF4-FFF2-40B4-BE49-F238E27FC236}">
                <a16:creationId xmlns:a16="http://schemas.microsoft.com/office/drawing/2014/main" id="{A694227E-35A0-BC45-B4B3-10C0BE19C792}"/>
              </a:ext>
            </a:extLst>
          </p:cNvPr>
          <p:cNvSpPr txBox="1"/>
          <p:nvPr/>
        </p:nvSpPr>
        <p:spPr>
          <a:xfrm>
            <a:off x="6223000" y="3441700"/>
            <a:ext cx="184731" cy="369332"/>
          </a:xfrm>
          <a:prstGeom prst="rect">
            <a:avLst/>
          </a:prstGeom>
          <a:noFill/>
        </p:spPr>
        <p:txBody>
          <a:bodyPr wrap="none" rtlCol="0">
            <a:spAutoFit/>
          </a:bodyPr>
          <a:lstStyle/>
          <a:p>
            <a:endParaRPr kumimoji="1" lang="ja-JP" altLang="en-US"/>
          </a:p>
        </p:txBody>
      </p:sp>
      <p:sp>
        <p:nvSpPr>
          <p:cNvPr id="30" name="テキスト ボックス 29">
            <a:extLst>
              <a:ext uri="{FF2B5EF4-FFF2-40B4-BE49-F238E27FC236}">
                <a16:creationId xmlns:a16="http://schemas.microsoft.com/office/drawing/2014/main" id="{168EF753-87BF-FA49-B3C8-FFADD62EDFAB}"/>
              </a:ext>
            </a:extLst>
          </p:cNvPr>
          <p:cNvSpPr txBox="1"/>
          <p:nvPr/>
        </p:nvSpPr>
        <p:spPr>
          <a:xfrm>
            <a:off x="5949950" y="3416300"/>
            <a:ext cx="184731" cy="369332"/>
          </a:xfrm>
          <a:prstGeom prst="rect">
            <a:avLst/>
          </a:prstGeom>
          <a:noFill/>
        </p:spPr>
        <p:txBody>
          <a:bodyPr wrap="none" rtlCol="0">
            <a:spAutoFit/>
          </a:bodyPr>
          <a:lstStyle/>
          <a:p>
            <a:endParaRPr kumimoji="1" lang="ja-JP" altLang="en-US"/>
          </a:p>
        </p:txBody>
      </p:sp>
      <p:sp>
        <p:nvSpPr>
          <p:cNvPr id="10" name="テキスト ボックス 9">
            <a:extLst>
              <a:ext uri="{FF2B5EF4-FFF2-40B4-BE49-F238E27FC236}">
                <a16:creationId xmlns:a16="http://schemas.microsoft.com/office/drawing/2014/main" id="{7324E41E-3866-E048-AA35-05280DE458D9}"/>
              </a:ext>
            </a:extLst>
          </p:cNvPr>
          <p:cNvSpPr txBox="1"/>
          <p:nvPr/>
        </p:nvSpPr>
        <p:spPr>
          <a:xfrm>
            <a:off x="9525000" y="3158067"/>
            <a:ext cx="184731" cy="369332"/>
          </a:xfrm>
          <a:prstGeom prst="rect">
            <a:avLst/>
          </a:prstGeom>
          <a:noFill/>
        </p:spPr>
        <p:txBody>
          <a:bodyPr wrap="none" rtlCol="0">
            <a:spAutoFit/>
          </a:bodyPr>
          <a:lstStyle/>
          <a:p>
            <a:endParaRPr kumimoji="1" lang="ja-JP" altLang="en-US"/>
          </a:p>
        </p:txBody>
      </p:sp>
      <p:sp>
        <p:nvSpPr>
          <p:cNvPr id="17" name="テキスト ボックス 16">
            <a:extLst>
              <a:ext uri="{FF2B5EF4-FFF2-40B4-BE49-F238E27FC236}">
                <a16:creationId xmlns:a16="http://schemas.microsoft.com/office/drawing/2014/main" id="{588061B6-B227-F945-9FD3-54E55A954891}"/>
              </a:ext>
            </a:extLst>
          </p:cNvPr>
          <p:cNvSpPr txBox="1"/>
          <p:nvPr/>
        </p:nvSpPr>
        <p:spPr>
          <a:xfrm>
            <a:off x="8390467" y="7332133"/>
            <a:ext cx="184731" cy="369332"/>
          </a:xfrm>
          <a:prstGeom prst="rect">
            <a:avLst/>
          </a:prstGeom>
          <a:noFill/>
        </p:spPr>
        <p:txBody>
          <a:bodyPr wrap="none" rtlCol="0">
            <a:spAutoFit/>
          </a:bodyPr>
          <a:lstStyle/>
          <a:p>
            <a:endParaRPr kumimoji="1" lang="ja-JP" altLang="en-US"/>
          </a:p>
        </p:txBody>
      </p:sp>
      <p:sp>
        <p:nvSpPr>
          <p:cNvPr id="18" name="テキスト ボックス 17">
            <a:extLst>
              <a:ext uri="{FF2B5EF4-FFF2-40B4-BE49-F238E27FC236}">
                <a16:creationId xmlns:a16="http://schemas.microsoft.com/office/drawing/2014/main" id="{B7B904E5-64B7-744A-9CEE-65B9899ED486}"/>
              </a:ext>
            </a:extLst>
          </p:cNvPr>
          <p:cNvSpPr txBox="1"/>
          <p:nvPr/>
        </p:nvSpPr>
        <p:spPr>
          <a:xfrm>
            <a:off x="8017933" y="-736600"/>
            <a:ext cx="184731" cy="369332"/>
          </a:xfrm>
          <a:prstGeom prst="rect">
            <a:avLst/>
          </a:prstGeom>
          <a:noFill/>
        </p:spPr>
        <p:txBody>
          <a:bodyPr wrap="none" rtlCol="0">
            <a:spAutoFit/>
          </a:bodyPr>
          <a:lstStyle/>
          <a:p>
            <a:endParaRPr kumimoji="1" lang="ja-JP" altLang="en-US"/>
          </a:p>
        </p:txBody>
      </p:sp>
      <p:cxnSp>
        <p:nvCxnSpPr>
          <p:cNvPr id="47" name="直線コネクタ 46">
            <a:extLst>
              <a:ext uri="{FF2B5EF4-FFF2-40B4-BE49-F238E27FC236}">
                <a16:creationId xmlns:a16="http://schemas.microsoft.com/office/drawing/2014/main" id="{06F736AD-50A3-9946-BE09-78B049790D86}"/>
              </a:ext>
            </a:extLst>
          </p:cNvPr>
          <p:cNvCxnSpPr>
            <a:cxnSpLocks/>
            <a:stCxn id="48" idx="3"/>
          </p:cNvCxnSpPr>
          <p:nvPr/>
        </p:nvCxnSpPr>
        <p:spPr>
          <a:xfrm>
            <a:off x="933347" y="5145172"/>
            <a:ext cx="3560089" cy="12701"/>
          </a:xfrm>
          <a:prstGeom prst="line">
            <a:avLst/>
          </a:prstGeom>
          <a:ln w="952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47">
            <a:extLst>
              <a:ext uri="{FF2B5EF4-FFF2-40B4-BE49-F238E27FC236}">
                <a16:creationId xmlns:a16="http://schemas.microsoft.com/office/drawing/2014/main" id="{E2DC50B7-FC9D-9741-AB3D-886576F41BF6}"/>
              </a:ext>
            </a:extLst>
          </p:cNvPr>
          <p:cNvSpPr txBox="1"/>
          <p:nvPr/>
        </p:nvSpPr>
        <p:spPr>
          <a:xfrm>
            <a:off x="485901" y="5029756"/>
            <a:ext cx="447446" cy="230832"/>
          </a:xfrm>
          <a:prstGeom prst="rect">
            <a:avLst/>
          </a:prstGeom>
          <a:noFill/>
        </p:spPr>
        <p:txBody>
          <a:bodyPr wrap="square" rtlCol="0">
            <a:spAutoFit/>
          </a:bodyPr>
          <a:lstStyle/>
          <a:p>
            <a:r>
              <a:rPr lang="ja-JP" altLang="en-US" sz="900">
                <a:latin typeface="Meiryo UI" panose="020B0604030504040204" pitchFamily="34" charset="-128"/>
                <a:ea typeface="Meiryo UI" panose="020B0604030504040204" pitchFamily="34" charset="-128"/>
              </a:rPr>
              <a:t>仕様</a:t>
            </a:r>
          </a:p>
        </p:txBody>
      </p:sp>
      <p:sp>
        <p:nvSpPr>
          <p:cNvPr id="49" name="テキスト ボックス 48">
            <a:extLst>
              <a:ext uri="{FF2B5EF4-FFF2-40B4-BE49-F238E27FC236}">
                <a16:creationId xmlns:a16="http://schemas.microsoft.com/office/drawing/2014/main" id="{A01A4F1A-EF54-BF4E-99FC-739CD6DF617E}"/>
              </a:ext>
            </a:extLst>
          </p:cNvPr>
          <p:cNvSpPr txBox="1"/>
          <p:nvPr/>
        </p:nvSpPr>
        <p:spPr>
          <a:xfrm>
            <a:off x="296332" y="658339"/>
            <a:ext cx="855576" cy="276999"/>
          </a:xfrm>
          <a:prstGeom prst="rect">
            <a:avLst/>
          </a:prstGeom>
          <a:noFill/>
        </p:spPr>
        <p:txBody>
          <a:bodyPr wrap="square" rtlCol="0">
            <a:spAutoFit/>
          </a:bodyPr>
          <a:lstStyle/>
          <a:p>
            <a:pPr algn="ctr"/>
            <a:r>
              <a:rPr kumimoji="1" lang="en-US" altLang="ja-JP" sz="1200" dirty="0">
                <a:solidFill>
                  <a:schemeClr val="bg1"/>
                </a:solidFill>
                <a:latin typeface="Meiryo UI" panose="020B0604030504040204" pitchFamily="34" charset="-128"/>
                <a:ea typeface="Meiryo UI" panose="020B0604030504040204" pitchFamily="34" charset="-128"/>
              </a:rPr>
              <a:t>【</a:t>
            </a:r>
            <a:r>
              <a:rPr kumimoji="1" lang="ja-JP" altLang="en-US" sz="1200">
                <a:solidFill>
                  <a:schemeClr val="bg1"/>
                </a:solidFill>
                <a:latin typeface="Meiryo UI" panose="020B0604030504040204" pitchFamily="34" charset="-128"/>
                <a:ea typeface="Meiryo UI" panose="020B0604030504040204" pitchFamily="34" charset="-128"/>
              </a:rPr>
              <a:t>提案書</a:t>
            </a:r>
            <a:r>
              <a:rPr kumimoji="1" lang="en-US" altLang="ja-JP" sz="1200" dirty="0">
                <a:solidFill>
                  <a:schemeClr val="bg1"/>
                </a:solidFill>
                <a:latin typeface="Meiryo UI" panose="020B0604030504040204" pitchFamily="34" charset="-128"/>
                <a:ea typeface="Meiryo UI" panose="020B0604030504040204" pitchFamily="34" charset="-128"/>
              </a:rPr>
              <a:t>】</a:t>
            </a:r>
            <a:endParaRPr kumimoji="1" lang="ja-JP" altLang="en-US" sz="1200">
              <a:solidFill>
                <a:schemeClr val="bg1"/>
              </a:solidFill>
              <a:latin typeface="Meiryo UI" panose="020B0604030504040204" pitchFamily="34" charset="-128"/>
              <a:ea typeface="Meiryo UI" panose="020B0604030504040204" pitchFamily="34" charset="-128"/>
            </a:endParaRPr>
          </a:p>
        </p:txBody>
      </p:sp>
      <p:sp>
        <p:nvSpPr>
          <p:cNvPr id="52" name="テキスト ボックス 51">
            <a:extLst>
              <a:ext uri="{FF2B5EF4-FFF2-40B4-BE49-F238E27FC236}">
                <a16:creationId xmlns:a16="http://schemas.microsoft.com/office/drawing/2014/main" id="{666EFAC9-FA87-8F4E-97A7-2098EF99A221}"/>
              </a:ext>
            </a:extLst>
          </p:cNvPr>
          <p:cNvSpPr txBox="1"/>
          <p:nvPr/>
        </p:nvSpPr>
        <p:spPr>
          <a:xfrm>
            <a:off x="5932095" y="1422052"/>
            <a:ext cx="2917065" cy="1903856"/>
          </a:xfrm>
          <a:prstGeom prst="rect">
            <a:avLst/>
          </a:prstGeom>
          <a:noFill/>
        </p:spPr>
        <p:txBody>
          <a:bodyPr wrap="square" lIns="0" tIns="46800" rIns="0" spcCol="360000" rtlCol="0">
            <a:spAutoFit/>
          </a:bodyPr>
          <a:lstStyle/>
          <a:p>
            <a:pPr algn="just">
              <a:lnSpc>
                <a:spcPts val="2400"/>
              </a:lnSpc>
            </a:pPr>
            <a:r>
              <a:rPr lang="en-US" altLang="ja-JP" sz="1600" dirty="0">
                <a:latin typeface="Meiryo UI" panose="020B0604030504040204" pitchFamily="34" charset="-128"/>
                <a:ea typeface="Meiryo UI" panose="020B0604030504040204" pitchFamily="34" charset="-128"/>
              </a:rPr>
              <a:t>B4</a:t>
            </a:r>
            <a:r>
              <a:rPr lang="ja-JP" altLang="en-US" sz="1600" dirty="0">
                <a:latin typeface="Meiryo UI" panose="020B0604030504040204" pitchFamily="34" charset="-128"/>
                <a:ea typeface="Meiryo UI" panose="020B0604030504040204" pitchFamily="34" charset="-128"/>
              </a:rPr>
              <a:t>サイズの使い勝手の良いトートバッグです。</a:t>
            </a:r>
            <a:r>
              <a:rPr lang="en-US" altLang="ja-JP" sz="1600" dirty="0">
                <a:latin typeface="Meiryo UI" panose="020B0604030504040204" pitchFamily="34" charset="-128"/>
                <a:ea typeface="Meiryo UI" panose="020B0604030504040204" pitchFamily="34" charset="-128"/>
              </a:rPr>
              <a:t>5</a:t>
            </a:r>
            <a:r>
              <a:rPr lang="ja-JP" altLang="en-US" sz="1600" dirty="0">
                <a:latin typeface="Meiryo UI" panose="020B0604030504040204" pitchFamily="34" charset="-128"/>
                <a:ea typeface="Meiryo UI" panose="020B0604030504040204" pitchFamily="34" charset="-128"/>
              </a:rPr>
              <a:t>オンスの厚手なコットン生地を使用しているため耐久性にも優れています。またシンプルなデザインはどんなオリジナルプリントにもマッチします。</a:t>
            </a:r>
            <a:endParaRPr lang="en-US" altLang="ja-JP" sz="1600" dirty="0">
              <a:latin typeface="Meiryo UI" panose="020B0604030504040204" pitchFamily="34" charset="-128"/>
              <a:ea typeface="Meiryo UI" panose="020B0604030504040204" pitchFamily="34" charset="-128"/>
            </a:endParaRPr>
          </a:p>
        </p:txBody>
      </p:sp>
      <p:sp>
        <p:nvSpPr>
          <p:cNvPr id="51" name="円/楕円 50">
            <a:extLst>
              <a:ext uri="{FF2B5EF4-FFF2-40B4-BE49-F238E27FC236}">
                <a16:creationId xmlns:a16="http://schemas.microsoft.com/office/drawing/2014/main" id="{29EEA60A-1EDB-A44B-893A-3A7C8D5D51EA}"/>
              </a:ext>
            </a:extLst>
          </p:cNvPr>
          <p:cNvSpPr/>
          <p:nvPr/>
        </p:nvSpPr>
        <p:spPr>
          <a:xfrm>
            <a:off x="5035845" y="534447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55C042B5-BEB6-154E-9A0F-527D7515FFDC}"/>
              </a:ext>
            </a:extLst>
          </p:cNvPr>
          <p:cNvSpPr txBox="1"/>
          <p:nvPr/>
        </p:nvSpPr>
        <p:spPr>
          <a:xfrm>
            <a:off x="5035210" y="5569140"/>
            <a:ext cx="739603"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お見積</a:t>
            </a:r>
          </a:p>
        </p:txBody>
      </p:sp>
      <p:cxnSp>
        <p:nvCxnSpPr>
          <p:cNvPr id="55" name="直線コネクタ 54">
            <a:extLst>
              <a:ext uri="{FF2B5EF4-FFF2-40B4-BE49-F238E27FC236}">
                <a16:creationId xmlns:a16="http://schemas.microsoft.com/office/drawing/2014/main" id="{E3841400-EED2-C34D-BCDD-C3006CC8563F}"/>
              </a:ext>
            </a:extLst>
          </p:cNvPr>
          <p:cNvCxnSpPr>
            <a:cxnSpLocks/>
          </p:cNvCxnSpPr>
          <p:nvPr/>
        </p:nvCxnSpPr>
        <p:spPr>
          <a:xfrm>
            <a:off x="5880100" y="3785632"/>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C8880407-59E8-D744-B368-C4DF6A8E994D}"/>
              </a:ext>
            </a:extLst>
          </p:cNvPr>
          <p:cNvGrpSpPr/>
          <p:nvPr/>
        </p:nvGrpSpPr>
        <p:grpSpPr>
          <a:xfrm>
            <a:off x="5042402" y="3830871"/>
            <a:ext cx="739603" cy="739603"/>
            <a:chOff x="5042402" y="3087009"/>
            <a:chExt cx="739603" cy="739603"/>
          </a:xfrm>
        </p:grpSpPr>
        <p:sp>
          <p:nvSpPr>
            <p:cNvPr id="59" name="円/楕円 58">
              <a:extLst>
                <a:ext uri="{FF2B5EF4-FFF2-40B4-BE49-F238E27FC236}">
                  <a16:creationId xmlns:a16="http://schemas.microsoft.com/office/drawing/2014/main" id="{C67052A6-1156-D442-9D47-A2227E7B96FF}"/>
                </a:ext>
              </a:extLst>
            </p:cNvPr>
            <p:cNvSpPr/>
            <p:nvPr/>
          </p:nvSpPr>
          <p:spPr>
            <a:xfrm>
              <a:off x="5042402" y="3087009"/>
              <a:ext cx="739603" cy="739603"/>
            </a:xfrm>
            <a:prstGeom prst="ellipse">
              <a:avLst/>
            </a:prstGeom>
            <a:solidFill>
              <a:schemeClr val="bg1"/>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テキスト ボックス 59">
              <a:extLst>
                <a:ext uri="{FF2B5EF4-FFF2-40B4-BE49-F238E27FC236}">
                  <a16:creationId xmlns:a16="http://schemas.microsoft.com/office/drawing/2014/main" id="{C46DE592-F853-384F-90D2-3DA64C10996F}"/>
                </a:ext>
              </a:extLst>
            </p:cNvPr>
            <p:cNvSpPr txBox="1"/>
            <p:nvPr/>
          </p:nvSpPr>
          <p:spPr>
            <a:xfrm>
              <a:off x="5135150" y="3321734"/>
              <a:ext cx="569710" cy="307777"/>
            </a:xfrm>
            <a:prstGeom prst="rect">
              <a:avLst/>
            </a:prstGeom>
            <a:noFill/>
          </p:spPr>
          <p:txBody>
            <a:bodyPr wrap="square" rtlCol="0">
              <a:spAutoFit/>
            </a:bodyPr>
            <a:lstStyle/>
            <a:p>
              <a:pPr algn="ctr"/>
              <a:r>
                <a:rPr kumimoji="1" lang="ja-JP" altLang="en-US" sz="1400">
                  <a:solidFill>
                    <a:schemeClr val="accent1">
                      <a:lumMod val="50000"/>
                    </a:schemeClr>
                  </a:solidFill>
                  <a:latin typeface="Meiryo UI" panose="020B0604030504040204" pitchFamily="34" charset="-128"/>
                  <a:ea typeface="Meiryo UI" panose="020B0604030504040204" pitchFamily="34" charset="-128"/>
                </a:rPr>
                <a:t>納期</a:t>
              </a:r>
            </a:p>
          </p:txBody>
        </p:sp>
      </p:grpSp>
      <p:cxnSp>
        <p:nvCxnSpPr>
          <p:cNvPr id="61" name="直線コネクタ 60">
            <a:extLst>
              <a:ext uri="{FF2B5EF4-FFF2-40B4-BE49-F238E27FC236}">
                <a16:creationId xmlns:a16="http://schemas.microsoft.com/office/drawing/2014/main" id="{44FD12B9-01EA-6045-91B8-6A6C4B42426B}"/>
              </a:ext>
            </a:extLst>
          </p:cNvPr>
          <p:cNvCxnSpPr>
            <a:cxnSpLocks/>
          </p:cNvCxnSpPr>
          <p:nvPr/>
        </p:nvCxnSpPr>
        <p:spPr>
          <a:xfrm>
            <a:off x="5880100" y="4987421"/>
            <a:ext cx="2969061" cy="0"/>
          </a:xfrm>
          <a:prstGeom prst="line">
            <a:avLst/>
          </a:prstGeom>
          <a:ln w="1905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62" name="テキスト ボックス 61">
            <a:extLst>
              <a:ext uri="{FF2B5EF4-FFF2-40B4-BE49-F238E27FC236}">
                <a16:creationId xmlns:a16="http://schemas.microsoft.com/office/drawing/2014/main" id="{43EEDBA3-5917-5749-A207-0D444DDE7256}"/>
              </a:ext>
            </a:extLst>
          </p:cNvPr>
          <p:cNvSpPr txBox="1"/>
          <p:nvPr/>
        </p:nvSpPr>
        <p:spPr>
          <a:xfrm>
            <a:off x="6071111" y="4206067"/>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納期スペース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63" name="テキスト ボックス 62">
            <a:extLst>
              <a:ext uri="{FF2B5EF4-FFF2-40B4-BE49-F238E27FC236}">
                <a16:creationId xmlns:a16="http://schemas.microsoft.com/office/drawing/2014/main" id="{7C84D0BA-2D0E-1A41-A9F4-073730B0C0B4}"/>
              </a:ext>
            </a:extLst>
          </p:cNvPr>
          <p:cNvSpPr txBox="1"/>
          <p:nvPr/>
        </p:nvSpPr>
        <p:spPr>
          <a:xfrm>
            <a:off x="6071111" y="5565834"/>
            <a:ext cx="2778049" cy="345672"/>
          </a:xfrm>
          <a:prstGeom prst="rect">
            <a:avLst/>
          </a:prstGeom>
          <a:noFill/>
        </p:spPr>
        <p:txBody>
          <a:bodyPr wrap="square" lIns="0" tIns="46800" rIns="0" spcCol="360000" rtlCol="0">
            <a:spAutoFit/>
          </a:bodyPr>
          <a:lstStyle/>
          <a:p>
            <a:pPr>
              <a:lnSpc>
                <a:spcPts val="2200"/>
              </a:lnSpc>
            </a:pPr>
            <a:r>
              <a:rPr lang="ja-JP" altLang="en-US" sz="1600">
                <a:solidFill>
                  <a:schemeClr val="bg2">
                    <a:lumMod val="75000"/>
                  </a:schemeClr>
                </a:solidFill>
                <a:latin typeface="Meiryo UI" panose="020B0604030504040204" pitchFamily="34" charset="-128"/>
                <a:ea typeface="Meiryo UI" panose="020B0604030504040204" pitchFamily="34" charset="-128"/>
              </a:rPr>
              <a:t>お見積りスペース</a:t>
            </a:r>
            <a:endParaRPr lang="en-US" altLang="ja-JP" sz="1600" dirty="0">
              <a:solidFill>
                <a:schemeClr val="bg2">
                  <a:lumMod val="75000"/>
                </a:schemeClr>
              </a:solidFill>
              <a:latin typeface="Meiryo UI" panose="020B0604030504040204" pitchFamily="34" charset="-128"/>
              <a:ea typeface="Meiryo UI" panose="020B0604030504040204" pitchFamily="34" charset="-128"/>
            </a:endParaRPr>
          </a:p>
        </p:txBody>
      </p:sp>
      <p:sp>
        <p:nvSpPr>
          <p:cNvPr id="2" name="テキスト ボックス 1">
            <a:extLst>
              <a:ext uri="{FF2B5EF4-FFF2-40B4-BE49-F238E27FC236}">
                <a16:creationId xmlns:a16="http://schemas.microsoft.com/office/drawing/2014/main" id="{8E281DBF-8DD7-8944-B461-C25086974C88}"/>
              </a:ext>
            </a:extLst>
          </p:cNvPr>
          <p:cNvSpPr txBox="1"/>
          <p:nvPr/>
        </p:nvSpPr>
        <p:spPr>
          <a:xfrm>
            <a:off x="8007178" y="-148281"/>
            <a:ext cx="184731" cy="369332"/>
          </a:xfrm>
          <a:prstGeom prst="rect">
            <a:avLst/>
          </a:prstGeom>
          <a:noFill/>
        </p:spPr>
        <p:txBody>
          <a:bodyPr wrap="none" rtlCol="0">
            <a:spAutoFit/>
          </a:bodyPr>
          <a:lstStyle/>
          <a:p>
            <a:endParaRPr kumimoji="1" lang="ja-JP" altLang="en-US"/>
          </a:p>
        </p:txBody>
      </p:sp>
      <p:pic>
        <p:nvPicPr>
          <p:cNvPr id="1034" name="Picture 10">
            <a:extLst>
              <a:ext uri="{FF2B5EF4-FFF2-40B4-BE49-F238E27FC236}">
                <a16:creationId xmlns:a16="http://schemas.microsoft.com/office/drawing/2014/main" id="{47963EAA-759F-2143-9FE0-015D1A2704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4933" y="1371901"/>
            <a:ext cx="3709609" cy="37096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1798655"/>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809</TotalTime>
  <Words>92</Words>
  <Application>Microsoft Office PowerPoint</Application>
  <PresentationFormat>画面に合わせる (4:3)</PresentationFormat>
  <Paragraphs>15</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Meiryo UI</vt:lpstr>
      <vt:lpstr>游ゴシック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Microsoft Office User</dc:creator>
  <cp:lastModifiedBy>株式会社KILAMEK 株式会社</cp:lastModifiedBy>
  <cp:revision>280</cp:revision>
  <cp:lastPrinted>2021-07-20T08:57:41Z</cp:lastPrinted>
  <dcterms:created xsi:type="dcterms:W3CDTF">2021-06-21T09:41:39Z</dcterms:created>
  <dcterms:modified xsi:type="dcterms:W3CDTF">2024-07-25T01:54:36Z</dcterms:modified>
</cp:coreProperties>
</file>