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6959"/>
    <p:restoredTop sz="94656"/>
  </p:normalViewPr>
  <p:slideViewPr>
    <p:cSldViewPr snapToGrid="0" snapToObjects="1">
      <p:cViewPr varScale="1">
        <p:scale>
          <a:sx n="83" d="100"/>
          <a:sy n="83" d="100"/>
        </p:scale>
        <p:origin x="1026" y="84"/>
      </p:cViewPr>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7A08D55-502A-E34A-8EAC-0CBDB58BC935}" type="datetimeFigureOut">
              <a:rPr kumimoji="1" lang="ja-JP" altLang="en-US" smtClean="0"/>
              <a:t>2024/9/13</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r>
              <a:rPr kumimoji="1" lang="ja-JP" altLang="en-US"/>
              <a:t>マスター テキストの書式設定
第 </a:t>
            </a:r>
            <a:r>
              <a:rPr kumimoji="1" lang="en-US" altLang="ja-JP"/>
              <a:t>2 </a:t>
            </a:r>
            <a:r>
              <a:rPr kumimoji="1" lang="ja-JP" altLang="en-US"/>
              <a:t>レベル
第 </a:t>
            </a:r>
            <a:r>
              <a:rPr kumimoji="1" lang="en-US" altLang="ja-JP"/>
              <a:t>3 </a:t>
            </a:r>
            <a:r>
              <a:rPr kumimoji="1" lang="ja-JP" altLang="en-US"/>
              <a:t>レベル
第 </a:t>
            </a:r>
            <a:r>
              <a:rPr kumimoji="1" lang="en-US" altLang="ja-JP"/>
              <a:t>4 </a:t>
            </a:r>
            <a:r>
              <a:rPr kumimoji="1" lang="ja-JP" altLang="en-US"/>
              <a:t>レベル
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833F492-097D-4343-8401-B9480D7F56FB}" type="slidenum">
              <a:rPr kumimoji="1" lang="ja-JP" altLang="en-US" smtClean="0"/>
              <a:t>‹#›</a:t>
            </a:fld>
            <a:endParaRPr kumimoji="1" lang="ja-JP" altLang="en-US"/>
          </a:p>
        </p:txBody>
      </p:sp>
    </p:spTree>
    <p:extLst>
      <p:ext uri="{BB962C8B-B14F-4D97-AF65-F5344CB8AC3E}">
        <p14:creationId xmlns:p14="http://schemas.microsoft.com/office/powerpoint/2010/main" val="294744913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A833F492-097D-4343-8401-B9480D7F56FB}" type="slidenum">
              <a:rPr kumimoji="1" lang="ja-JP" altLang="en-US" smtClean="0"/>
              <a:t>1</a:t>
            </a:fld>
            <a:endParaRPr kumimoji="1" lang="ja-JP" altLang="en-US"/>
          </a:p>
        </p:txBody>
      </p:sp>
    </p:spTree>
    <p:extLst>
      <p:ext uri="{BB962C8B-B14F-4D97-AF65-F5344CB8AC3E}">
        <p14:creationId xmlns:p14="http://schemas.microsoft.com/office/powerpoint/2010/main" val="18459490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897AD025-FFB8-A244-965F-2B7F7F43E628}" type="datetimeFigureOut">
              <a:rPr kumimoji="1" lang="ja-JP" altLang="en-US" smtClean="0"/>
              <a:t>2024/9/13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
        <p:nvSpPr>
          <p:cNvPr id="8" name="正方形/長方形 7">
            <a:extLst>
              <a:ext uri="{FF2B5EF4-FFF2-40B4-BE49-F238E27FC236}">
                <a16:creationId xmlns:a16="http://schemas.microsoft.com/office/drawing/2014/main" id="{A2C56DA5-588D-A643-B482-FBFC5DBFE846}"/>
              </a:ext>
            </a:extLst>
          </p:cNvPr>
          <p:cNvSpPr/>
          <p:nvPr userDrawn="1"/>
        </p:nvSpPr>
        <p:spPr>
          <a:xfrm>
            <a:off x="279402" y="1295400"/>
            <a:ext cx="4471502" cy="5081926"/>
          </a:xfrm>
          <a:prstGeom prst="rect">
            <a:avLst/>
          </a:prstGeom>
          <a:solidFill>
            <a:schemeClr val="bg1"/>
          </a:solidFill>
          <a:ln w="12700">
            <a:noFill/>
          </a:ln>
          <a:effectLst>
            <a:outerShdw blurRad="127000" dist="508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ja-JP" altLang="en-US"/>
          </a:p>
        </p:txBody>
      </p:sp>
      <p:sp>
        <p:nvSpPr>
          <p:cNvPr id="9" name="正方形/長方形 8">
            <a:extLst>
              <a:ext uri="{FF2B5EF4-FFF2-40B4-BE49-F238E27FC236}">
                <a16:creationId xmlns:a16="http://schemas.microsoft.com/office/drawing/2014/main" id="{9F4EDA87-4F59-5249-BEA9-C2F2D68A70C0}"/>
              </a:ext>
            </a:extLst>
          </p:cNvPr>
          <p:cNvSpPr/>
          <p:nvPr userDrawn="1"/>
        </p:nvSpPr>
        <p:spPr>
          <a:xfrm>
            <a:off x="281519" y="485059"/>
            <a:ext cx="8583081" cy="603436"/>
          </a:xfrm>
          <a:prstGeom prst="rect">
            <a:avLst/>
          </a:prstGeom>
          <a:gradFill>
            <a:gsLst>
              <a:gs pos="0">
                <a:schemeClr val="accent1">
                  <a:lumMod val="50000"/>
                </a:schemeClr>
              </a:gs>
              <a:gs pos="100000">
                <a:schemeClr val="accent1">
                  <a:lumMod val="8500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1034618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97AD025-FFB8-A244-965F-2B7F7F43E628}" type="datetimeFigureOut">
              <a:rPr kumimoji="1" lang="ja-JP" altLang="en-US" smtClean="0"/>
              <a:t>2024/9/13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4774297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97AD025-FFB8-A244-965F-2B7F7F43E628}" type="datetimeFigureOut">
              <a:rPr kumimoji="1" lang="ja-JP" altLang="en-US" smtClean="0"/>
              <a:t>2024/9/13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22081182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97AD025-FFB8-A244-965F-2B7F7F43E628}" type="datetimeFigureOut">
              <a:rPr kumimoji="1" lang="ja-JP" altLang="en-US" smtClean="0"/>
              <a:t>2024/9/13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634430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97AD025-FFB8-A244-965F-2B7F7F43E628}" type="datetimeFigureOut">
              <a:rPr kumimoji="1" lang="ja-JP" altLang="en-US" smtClean="0"/>
              <a:t>2024/9/13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15792945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97AD025-FFB8-A244-965F-2B7F7F43E628}" type="datetimeFigureOut">
              <a:rPr kumimoji="1" lang="ja-JP" altLang="en-US" smtClean="0"/>
              <a:t>2024/9/13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42208782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97AD025-FFB8-A244-965F-2B7F7F43E628}" type="datetimeFigureOut">
              <a:rPr kumimoji="1" lang="ja-JP" altLang="en-US" smtClean="0"/>
              <a:t>2024/9/13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19504989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897AD025-FFB8-A244-965F-2B7F7F43E628}" type="datetimeFigureOut">
              <a:rPr kumimoji="1" lang="ja-JP" altLang="en-US" smtClean="0"/>
              <a:t>2024/9/13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8294674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7AD025-FFB8-A244-965F-2B7F7F43E628}" type="datetimeFigureOut">
              <a:rPr kumimoji="1" lang="ja-JP" altLang="en-US" smtClean="0"/>
              <a:t>2024/9/13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10509565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97AD025-FFB8-A244-965F-2B7F7F43E628}" type="datetimeFigureOut">
              <a:rPr kumimoji="1" lang="ja-JP" altLang="en-US" smtClean="0"/>
              <a:t>2024/9/13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6086088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97AD025-FFB8-A244-965F-2B7F7F43E628}" type="datetimeFigureOut">
              <a:rPr kumimoji="1" lang="ja-JP" altLang="en-US" smtClean="0"/>
              <a:t>2024/9/13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32048339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97AD025-FFB8-A244-965F-2B7F7F43E628}" type="datetimeFigureOut">
              <a:rPr kumimoji="1" lang="ja-JP" altLang="en-US" smtClean="0"/>
              <a:t>2024/9/13</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276214561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2" name="図 71">
            <a:extLst>
              <a:ext uri="{FF2B5EF4-FFF2-40B4-BE49-F238E27FC236}">
                <a16:creationId xmlns:a16="http://schemas.microsoft.com/office/drawing/2014/main" id="{AB6F10ED-C870-C69A-5856-6A3032CDAD72}"/>
              </a:ext>
            </a:extLst>
          </p:cNvPr>
          <p:cNvPicPr>
            <a:picLocks noChangeAspect="1"/>
          </p:cNvPicPr>
          <p:nvPr/>
        </p:nvPicPr>
        <p:blipFill>
          <a:blip r:embed="rId3"/>
          <a:stretch>
            <a:fillRect/>
          </a:stretch>
        </p:blipFill>
        <p:spPr>
          <a:xfrm>
            <a:off x="5074259" y="4646846"/>
            <a:ext cx="719390" cy="792549"/>
          </a:xfrm>
          <a:prstGeom prst="rect">
            <a:avLst/>
          </a:prstGeom>
        </p:spPr>
      </p:pic>
      <p:pic>
        <p:nvPicPr>
          <p:cNvPr id="71" name="図 70">
            <a:extLst>
              <a:ext uri="{FF2B5EF4-FFF2-40B4-BE49-F238E27FC236}">
                <a16:creationId xmlns:a16="http://schemas.microsoft.com/office/drawing/2014/main" id="{4D22B16B-65FB-3558-A041-6DBBD059CB6F}"/>
              </a:ext>
            </a:extLst>
          </p:cNvPr>
          <p:cNvPicPr>
            <a:picLocks noChangeAspect="1"/>
          </p:cNvPicPr>
          <p:nvPr/>
        </p:nvPicPr>
        <p:blipFill>
          <a:blip r:embed="rId4"/>
          <a:stretch>
            <a:fillRect/>
          </a:stretch>
        </p:blipFill>
        <p:spPr>
          <a:xfrm>
            <a:off x="5082933" y="3118957"/>
            <a:ext cx="707197" cy="816935"/>
          </a:xfrm>
          <a:prstGeom prst="rect">
            <a:avLst/>
          </a:prstGeom>
        </p:spPr>
      </p:pic>
      <p:sp>
        <p:nvSpPr>
          <p:cNvPr id="3" name="テキスト ボックス 2">
            <a:extLst>
              <a:ext uri="{FF2B5EF4-FFF2-40B4-BE49-F238E27FC236}">
                <a16:creationId xmlns:a16="http://schemas.microsoft.com/office/drawing/2014/main" id="{4CA50E79-0AEB-4A45-90DE-1EBFEF4913AE}"/>
              </a:ext>
            </a:extLst>
          </p:cNvPr>
          <p:cNvSpPr txBox="1"/>
          <p:nvPr/>
        </p:nvSpPr>
        <p:spPr>
          <a:xfrm>
            <a:off x="1098699" y="596421"/>
            <a:ext cx="7750462" cy="400110"/>
          </a:xfrm>
          <a:prstGeom prst="rect">
            <a:avLst/>
          </a:prstGeom>
          <a:noFill/>
        </p:spPr>
        <p:txBody>
          <a:bodyPr wrap="square" rtlCol="0">
            <a:spAutoFit/>
          </a:bodyPr>
          <a:lstStyle/>
          <a:p>
            <a:pPr algn="ctr"/>
            <a:r>
              <a:rPr lang="ja-JP" altLang="en-US" sz="2000" dirty="0">
                <a:solidFill>
                  <a:schemeClr val="bg1"/>
                </a:solidFill>
                <a:latin typeface="Meiryo UI" panose="020B0604030504040204" pitchFamily="34" charset="-128"/>
                <a:ea typeface="Meiryo UI" panose="020B0604030504040204" pitchFamily="34" charset="-128"/>
              </a:rPr>
              <a:t>便利な保存容器</a:t>
            </a:r>
            <a:r>
              <a:rPr lang="en-US" altLang="ja-JP" sz="2000" dirty="0">
                <a:solidFill>
                  <a:schemeClr val="bg1"/>
                </a:solidFill>
                <a:latin typeface="Meiryo UI" panose="020B0604030504040204" pitchFamily="34" charset="-128"/>
                <a:ea typeface="Meiryo UI" panose="020B0604030504040204" pitchFamily="34" charset="-128"/>
              </a:rPr>
              <a:t>3</a:t>
            </a:r>
            <a:r>
              <a:rPr lang="ja-JP" altLang="en-US" sz="2000" dirty="0">
                <a:solidFill>
                  <a:schemeClr val="bg1"/>
                </a:solidFill>
                <a:latin typeface="Meiryo UI" panose="020B0604030504040204" pitchFamily="34" charset="-128"/>
                <a:ea typeface="Meiryo UI" panose="020B0604030504040204" pitchFamily="34" charset="-128"/>
              </a:rPr>
              <a:t>個組</a:t>
            </a:r>
          </a:p>
        </p:txBody>
      </p:sp>
      <p:sp>
        <p:nvSpPr>
          <p:cNvPr id="54" name="テキスト ボックス 53">
            <a:extLst>
              <a:ext uri="{FF2B5EF4-FFF2-40B4-BE49-F238E27FC236}">
                <a16:creationId xmlns:a16="http://schemas.microsoft.com/office/drawing/2014/main" id="{DB95C43C-93E8-974D-BE0B-E4B52F6953E9}"/>
              </a:ext>
            </a:extLst>
          </p:cNvPr>
          <p:cNvSpPr txBox="1"/>
          <p:nvPr/>
        </p:nvSpPr>
        <p:spPr>
          <a:xfrm>
            <a:off x="485900" y="5252121"/>
            <a:ext cx="4140913" cy="925511"/>
          </a:xfrm>
          <a:prstGeom prst="rect">
            <a:avLst/>
          </a:prstGeom>
          <a:noFill/>
        </p:spPr>
        <p:txBody>
          <a:bodyPr wrap="square" lIns="90000" tIns="46800" rIns="0" bIns="46800" rtlCol="0">
            <a:spAutoFit/>
          </a:bodyPr>
          <a:lstStyle/>
          <a:p>
            <a:r>
              <a:rPr lang="ja-JP" altLang="en-US" sz="900" dirty="0">
                <a:latin typeface="Meiryo UI" panose="020B0604030504040204" pitchFamily="34" charset="-128"/>
                <a:ea typeface="Meiryo UI" panose="020B0604030504040204" pitchFamily="34" charset="-128"/>
              </a:rPr>
              <a:t>カラー展開：単色</a:t>
            </a:r>
          </a:p>
          <a:p>
            <a:r>
              <a:rPr lang="ja-JP" altLang="en-US" sz="900" dirty="0">
                <a:latin typeface="Meiryo UI" panose="020B0604030504040204" pitchFamily="34" charset="-128"/>
                <a:ea typeface="Meiryo UI" panose="020B0604030504040204" pitchFamily="34" charset="-128"/>
              </a:rPr>
              <a:t>素材：</a:t>
            </a:r>
            <a:r>
              <a:rPr lang="en-US" altLang="ja-JP" sz="900" dirty="0">
                <a:latin typeface="Meiryo UI" panose="020B0604030504040204" pitchFamily="34" charset="-128"/>
                <a:ea typeface="Meiryo UI" panose="020B0604030504040204" pitchFamily="34" charset="-128"/>
              </a:rPr>
              <a:t>PP</a:t>
            </a:r>
          </a:p>
          <a:p>
            <a:r>
              <a:rPr lang="ja-JP" altLang="en-US" sz="900" dirty="0">
                <a:latin typeface="Meiryo UI" panose="020B0604030504040204" pitchFamily="34" charset="-128"/>
                <a:ea typeface="Meiryo UI" panose="020B0604030504040204" pitchFamily="34" charset="-128"/>
              </a:rPr>
              <a:t>サイズ：大</a:t>
            </a:r>
            <a:r>
              <a:rPr lang="en-US" altLang="ja-JP" sz="900" dirty="0">
                <a:latin typeface="Meiryo UI" panose="020B0604030504040204" pitchFamily="34" charset="-128"/>
                <a:ea typeface="Meiryo UI" panose="020B0604030504040204" pitchFamily="34" charset="-128"/>
              </a:rPr>
              <a:t>/66×125×125mm</a:t>
            </a:r>
            <a:r>
              <a:rPr lang="ja-JP" altLang="en-US" sz="900" dirty="0">
                <a:latin typeface="Meiryo UI" panose="020B0604030504040204" pitchFamily="34" charset="-128"/>
                <a:ea typeface="Meiryo UI" panose="020B0604030504040204" pitchFamily="34" charset="-128"/>
              </a:rPr>
              <a:t>、中</a:t>
            </a:r>
            <a:r>
              <a:rPr lang="en-US" altLang="ja-JP" sz="900" dirty="0">
                <a:latin typeface="Meiryo UI" panose="020B0604030504040204" pitchFamily="34" charset="-128"/>
                <a:ea typeface="Meiryo UI" panose="020B0604030504040204" pitchFamily="34" charset="-128"/>
              </a:rPr>
              <a:t>/54×102×102mm</a:t>
            </a:r>
            <a:r>
              <a:rPr lang="ja-JP" altLang="en-US" sz="900" dirty="0">
                <a:latin typeface="Meiryo UI" panose="020B0604030504040204" pitchFamily="34" charset="-128"/>
                <a:ea typeface="Meiryo UI" panose="020B0604030504040204" pitchFamily="34" charset="-128"/>
              </a:rPr>
              <a:t>、小</a:t>
            </a:r>
            <a:r>
              <a:rPr lang="en-US" altLang="ja-JP" sz="900" dirty="0">
                <a:latin typeface="Meiryo UI" panose="020B0604030504040204" pitchFamily="34" charset="-128"/>
                <a:ea typeface="Meiryo UI" panose="020B0604030504040204" pitchFamily="34" charset="-128"/>
              </a:rPr>
              <a:t>/44×77×77mm</a:t>
            </a:r>
          </a:p>
          <a:p>
            <a:r>
              <a:rPr lang="ja-JP" altLang="en-US" sz="900" dirty="0">
                <a:latin typeface="Meiryo UI" panose="020B0604030504040204" pitchFamily="34" charset="-128"/>
                <a:ea typeface="Meiryo UI" panose="020B0604030504040204" pitchFamily="34" charset="-128"/>
              </a:rPr>
              <a:t>容量：大</a:t>
            </a:r>
            <a:r>
              <a:rPr lang="en-US" altLang="ja-JP" sz="900" dirty="0">
                <a:latin typeface="Meiryo UI" panose="020B0604030504040204" pitchFamily="34" charset="-128"/>
                <a:ea typeface="Meiryo UI" panose="020B0604030504040204" pitchFamily="34" charset="-128"/>
              </a:rPr>
              <a:t>:650ml</a:t>
            </a:r>
            <a:r>
              <a:rPr lang="ja-JP" altLang="en-US" sz="900" dirty="0">
                <a:latin typeface="Meiryo UI" panose="020B0604030504040204" pitchFamily="34" charset="-128"/>
                <a:ea typeface="Meiryo UI" panose="020B0604030504040204" pitchFamily="34" charset="-128"/>
              </a:rPr>
              <a:t>・中</a:t>
            </a:r>
            <a:r>
              <a:rPr lang="en-US" altLang="ja-JP" sz="900" dirty="0">
                <a:latin typeface="Meiryo UI" panose="020B0604030504040204" pitchFamily="34" charset="-128"/>
                <a:ea typeface="Meiryo UI" panose="020B0604030504040204" pitchFamily="34" charset="-128"/>
              </a:rPr>
              <a:t>:330ml</a:t>
            </a:r>
            <a:r>
              <a:rPr lang="ja-JP" altLang="en-US" sz="900" dirty="0">
                <a:latin typeface="Meiryo UI" panose="020B0604030504040204" pitchFamily="34" charset="-128"/>
                <a:ea typeface="Meiryo UI" panose="020B0604030504040204" pitchFamily="34" charset="-128"/>
              </a:rPr>
              <a:t>・小</a:t>
            </a:r>
            <a:r>
              <a:rPr lang="en-US" altLang="ja-JP" sz="900" dirty="0">
                <a:latin typeface="Meiryo UI" panose="020B0604030504040204" pitchFamily="34" charset="-128"/>
                <a:ea typeface="Meiryo UI" panose="020B0604030504040204" pitchFamily="34" charset="-128"/>
              </a:rPr>
              <a:t>:150ml</a:t>
            </a:r>
          </a:p>
          <a:p>
            <a:r>
              <a:rPr lang="ja-JP" altLang="en-US" sz="900" dirty="0">
                <a:latin typeface="Meiryo UI" panose="020B0604030504040204" pitchFamily="34" charset="-128"/>
                <a:ea typeface="Meiryo UI" panose="020B0604030504040204" pitchFamily="34" charset="-128"/>
              </a:rPr>
              <a:t>包装：包装袋</a:t>
            </a:r>
          </a:p>
          <a:p>
            <a:r>
              <a:rPr lang="ja-JP" altLang="en-US" sz="900" dirty="0">
                <a:latin typeface="Meiryo UI" panose="020B0604030504040204" pitchFamily="34" charset="-128"/>
                <a:ea typeface="Meiryo UI" panose="020B0604030504040204" pitchFamily="34" charset="-128"/>
              </a:rPr>
              <a:t>備考：セット内容</a:t>
            </a:r>
            <a:r>
              <a:rPr lang="en-US" altLang="ja-JP" sz="900" dirty="0">
                <a:latin typeface="Meiryo UI" panose="020B0604030504040204" pitchFamily="34" charset="-128"/>
                <a:ea typeface="Meiryo UI" panose="020B0604030504040204" pitchFamily="34" charset="-128"/>
              </a:rPr>
              <a:t>/</a:t>
            </a:r>
            <a:r>
              <a:rPr lang="ja-JP" altLang="en-US" sz="900" dirty="0">
                <a:latin typeface="Meiryo UI" panose="020B0604030504040204" pitchFamily="34" charset="-128"/>
                <a:ea typeface="Meiryo UI" panose="020B0604030504040204" pitchFamily="34" charset="-128"/>
              </a:rPr>
              <a:t>大・中・小 </a:t>
            </a:r>
            <a:endParaRPr lang="en-US" altLang="ja-JP" sz="900" dirty="0">
              <a:latin typeface="Meiryo UI" panose="020B0604030504040204" pitchFamily="34" charset="-128"/>
              <a:ea typeface="Meiryo UI" panose="020B0604030504040204" pitchFamily="34" charset="-128"/>
            </a:endParaRPr>
          </a:p>
        </p:txBody>
      </p:sp>
      <p:sp>
        <p:nvSpPr>
          <p:cNvPr id="9" name="円/楕円 8">
            <a:extLst>
              <a:ext uri="{FF2B5EF4-FFF2-40B4-BE49-F238E27FC236}">
                <a16:creationId xmlns:a16="http://schemas.microsoft.com/office/drawing/2014/main" id="{5071E141-4680-1C45-8E9F-3E48DC46BD1C}"/>
              </a:ext>
            </a:extLst>
          </p:cNvPr>
          <p:cNvSpPr/>
          <p:nvPr/>
        </p:nvSpPr>
        <p:spPr>
          <a:xfrm>
            <a:off x="5035845" y="1268518"/>
            <a:ext cx="739603" cy="739603"/>
          </a:xfrm>
          <a:prstGeom prst="ellipse">
            <a:avLst/>
          </a:prstGeom>
          <a:solidFill>
            <a:schemeClr val="bg1"/>
          </a:solidFill>
          <a:ln w="1905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accent4"/>
              </a:solidFill>
            </a:endParaRPr>
          </a:p>
        </p:txBody>
      </p:sp>
      <p:sp>
        <p:nvSpPr>
          <p:cNvPr id="43" name="テキスト ボックス 42">
            <a:extLst>
              <a:ext uri="{FF2B5EF4-FFF2-40B4-BE49-F238E27FC236}">
                <a16:creationId xmlns:a16="http://schemas.microsoft.com/office/drawing/2014/main" id="{C679F590-1798-F145-B307-DE0B7159F3E6}"/>
              </a:ext>
            </a:extLst>
          </p:cNvPr>
          <p:cNvSpPr txBox="1"/>
          <p:nvPr/>
        </p:nvSpPr>
        <p:spPr>
          <a:xfrm>
            <a:off x="5035210" y="1496155"/>
            <a:ext cx="739603" cy="323165"/>
          </a:xfrm>
          <a:prstGeom prst="rect">
            <a:avLst/>
          </a:prstGeom>
          <a:noFill/>
        </p:spPr>
        <p:txBody>
          <a:bodyPr wrap="square" rtlCol="0">
            <a:spAutoFit/>
          </a:bodyPr>
          <a:lstStyle/>
          <a:p>
            <a:pPr algn="ctr"/>
            <a:r>
              <a:rPr kumimoji="1" lang="ja-JP" altLang="en-US" sz="1500">
                <a:solidFill>
                  <a:schemeClr val="accent1">
                    <a:lumMod val="50000"/>
                  </a:schemeClr>
                </a:solidFill>
                <a:latin typeface="Meiryo UI" panose="020B0604030504040204" pitchFamily="34" charset="-128"/>
                <a:ea typeface="Meiryo UI" panose="020B0604030504040204" pitchFamily="34" charset="-128"/>
              </a:rPr>
              <a:t>特徴</a:t>
            </a:r>
          </a:p>
        </p:txBody>
      </p:sp>
      <p:cxnSp>
        <p:nvCxnSpPr>
          <p:cNvPr id="47" name="直線コネクタ 46">
            <a:extLst>
              <a:ext uri="{FF2B5EF4-FFF2-40B4-BE49-F238E27FC236}">
                <a16:creationId xmlns:a16="http://schemas.microsoft.com/office/drawing/2014/main" id="{06F736AD-50A3-9946-BE09-78B049790D86}"/>
              </a:ext>
            </a:extLst>
          </p:cNvPr>
          <p:cNvCxnSpPr>
            <a:cxnSpLocks/>
            <a:stCxn id="48" idx="3"/>
          </p:cNvCxnSpPr>
          <p:nvPr/>
        </p:nvCxnSpPr>
        <p:spPr>
          <a:xfrm>
            <a:off x="933347" y="5145172"/>
            <a:ext cx="3560089" cy="12701"/>
          </a:xfrm>
          <a:prstGeom prst="line">
            <a:avLst/>
          </a:prstGeom>
          <a:ln w="9525">
            <a:solidFill>
              <a:schemeClr val="bg2">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48" name="テキスト ボックス 47">
            <a:extLst>
              <a:ext uri="{FF2B5EF4-FFF2-40B4-BE49-F238E27FC236}">
                <a16:creationId xmlns:a16="http://schemas.microsoft.com/office/drawing/2014/main" id="{E2DC50B7-FC9D-9741-AB3D-886576F41BF6}"/>
              </a:ext>
            </a:extLst>
          </p:cNvPr>
          <p:cNvSpPr txBox="1"/>
          <p:nvPr/>
        </p:nvSpPr>
        <p:spPr>
          <a:xfrm>
            <a:off x="485901" y="5029756"/>
            <a:ext cx="447446" cy="230832"/>
          </a:xfrm>
          <a:prstGeom prst="rect">
            <a:avLst/>
          </a:prstGeom>
          <a:noFill/>
        </p:spPr>
        <p:txBody>
          <a:bodyPr wrap="square" rtlCol="0">
            <a:spAutoFit/>
          </a:bodyPr>
          <a:lstStyle/>
          <a:p>
            <a:r>
              <a:rPr lang="ja-JP" altLang="en-US" sz="900">
                <a:latin typeface="Meiryo UI" panose="020B0604030504040204" pitchFamily="34" charset="-128"/>
                <a:ea typeface="Meiryo UI" panose="020B0604030504040204" pitchFamily="34" charset="-128"/>
              </a:rPr>
              <a:t>仕様</a:t>
            </a:r>
          </a:p>
        </p:txBody>
      </p:sp>
      <p:sp>
        <p:nvSpPr>
          <p:cNvPr id="49" name="テキスト ボックス 48">
            <a:extLst>
              <a:ext uri="{FF2B5EF4-FFF2-40B4-BE49-F238E27FC236}">
                <a16:creationId xmlns:a16="http://schemas.microsoft.com/office/drawing/2014/main" id="{A01A4F1A-EF54-BF4E-99FC-739CD6DF617E}"/>
              </a:ext>
            </a:extLst>
          </p:cNvPr>
          <p:cNvSpPr txBox="1"/>
          <p:nvPr/>
        </p:nvSpPr>
        <p:spPr>
          <a:xfrm>
            <a:off x="296332" y="658339"/>
            <a:ext cx="855576" cy="276999"/>
          </a:xfrm>
          <a:prstGeom prst="rect">
            <a:avLst/>
          </a:prstGeom>
          <a:noFill/>
        </p:spPr>
        <p:txBody>
          <a:bodyPr wrap="square" rtlCol="0">
            <a:spAutoFit/>
          </a:bodyPr>
          <a:lstStyle/>
          <a:p>
            <a:pPr algn="ctr"/>
            <a:r>
              <a:rPr kumimoji="1" lang="en-US" altLang="ja-JP" sz="1200" dirty="0">
                <a:solidFill>
                  <a:schemeClr val="bg1"/>
                </a:solidFill>
                <a:latin typeface="Meiryo UI" panose="020B0604030504040204" pitchFamily="34" charset="-128"/>
                <a:ea typeface="Meiryo UI" panose="020B0604030504040204" pitchFamily="34" charset="-128"/>
              </a:rPr>
              <a:t>【</a:t>
            </a:r>
            <a:r>
              <a:rPr kumimoji="1" lang="ja-JP" altLang="en-US" sz="1200">
                <a:solidFill>
                  <a:schemeClr val="bg1"/>
                </a:solidFill>
                <a:latin typeface="Meiryo UI" panose="020B0604030504040204" pitchFamily="34" charset="-128"/>
                <a:ea typeface="Meiryo UI" panose="020B0604030504040204" pitchFamily="34" charset="-128"/>
              </a:rPr>
              <a:t>提案書</a:t>
            </a:r>
            <a:r>
              <a:rPr kumimoji="1" lang="en-US" altLang="ja-JP" sz="1200" dirty="0">
                <a:solidFill>
                  <a:schemeClr val="bg1"/>
                </a:solidFill>
                <a:latin typeface="Meiryo UI" panose="020B0604030504040204" pitchFamily="34" charset="-128"/>
                <a:ea typeface="Meiryo UI" panose="020B0604030504040204" pitchFamily="34" charset="-128"/>
              </a:rPr>
              <a:t>】</a:t>
            </a:r>
            <a:endParaRPr kumimoji="1" lang="ja-JP" altLang="en-US" sz="1200">
              <a:solidFill>
                <a:schemeClr val="bg1"/>
              </a:solidFill>
              <a:latin typeface="Meiryo UI" panose="020B0604030504040204" pitchFamily="34" charset="-128"/>
              <a:ea typeface="Meiryo UI" panose="020B0604030504040204" pitchFamily="34" charset="-128"/>
            </a:endParaRPr>
          </a:p>
        </p:txBody>
      </p:sp>
      <p:sp>
        <p:nvSpPr>
          <p:cNvPr id="52" name="テキスト ボックス 51">
            <a:extLst>
              <a:ext uri="{FF2B5EF4-FFF2-40B4-BE49-F238E27FC236}">
                <a16:creationId xmlns:a16="http://schemas.microsoft.com/office/drawing/2014/main" id="{666EFAC9-FA87-8F4E-97A7-2098EF99A221}"/>
              </a:ext>
            </a:extLst>
          </p:cNvPr>
          <p:cNvSpPr txBox="1"/>
          <p:nvPr/>
        </p:nvSpPr>
        <p:spPr>
          <a:xfrm>
            <a:off x="5932095" y="1422052"/>
            <a:ext cx="2917065" cy="1917193"/>
          </a:xfrm>
          <a:prstGeom prst="rect">
            <a:avLst/>
          </a:prstGeom>
          <a:noFill/>
        </p:spPr>
        <p:txBody>
          <a:bodyPr wrap="square" lIns="0" tIns="46800" rIns="0" spcCol="360000" rtlCol="0">
            <a:spAutoFit/>
          </a:bodyPr>
          <a:lstStyle/>
          <a:p>
            <a:pPr>
              <a:lnSpc>
                <a:spcPts val="2400"/>
              </a:lnSpc>
            </a:pPr>
            <a:r>
              <a:rPr lang="ja-JP" altLang="en-US" sz="1600" dirty="0"/>
              <a:t>電子レンジにも冷凍保存も可能で非常に使い勝手の良い保存容器の、大・中・小の</a:t>
            </a:r>
            <a:r>
              <a:rPr lang="en-US" altLang="ja-JP" sz="1600" dirty="0"/>
              <a:t>3</a:t>
            </a:r>
            <a:r>
              <a:rPr lang="ja-JP" altLang="en-US" sz="1600" dirty="0"/>
              <a:t>個セットです。</a:t>
            </a:r>
            <a:r>
              <a:rPr lang="en-US" altLang="ja-JP" sz="1600" dirty="0"/>
              <a:t>3</a:t>
            </a:r>
            <a:r>
              <a:rPr lang="ja-JP" altLang="en-US" sz="1600" dirty="0"/>
              <a:t>つ重ねてコンパクトに収納できる点も◎！特典用や景品用にも人気のアイテムです。 </a:t>
            </a:r>
            <a:endParaRPr lang="en-US" altLang="ja-JP" sz="1600" spc="-100" dirty="0">
              <a:latin typeface="Meiryo UI" panose="020B0604030504040204" pitchFamily="34" charset="-128"/>
              <a:ea typeface="Meiryo UI" panose="020B0604030504040204" pitchFamily="34" charset="-128"/>
            </a:endParaRPr>
          </a:p>
        </p:txBody>
      </p:sp>
      <p:sp>
        <p:nvSpPr>
          <p:cNvPr id="51" name="円/楕円 50">
            <a:extLst>
              <a:ext uri="{FF2B5EF4-FFF2-40B4-BE49-F238E27FC236}">
                <a16:creationId xmlns:a16="http://schemas.microsoft.com/office/drawing/2014/main" id="{29EEA60A-1EDB-A44B-893A-3A7C8D5D51EA}"/>
              </a:ext>
            </a:extLst>
          </p:cNvPr>
          <p:cNvSpPr/>
          <p:nvPr/>
        </p:nvSpPr>
        <p:spPr>
          <a:xfrm>
            <a:off x="5035845" y="5344479"/>
            <a:ext cx="739603" cy="739603"/>
          </a:xfrm>
          <a:prstGeom prst="ellipse">
            <a:avLst/>
          </a:prstGeom>
          <a:solidFill>
            <a:schemeClr val="bg1"/>
          </a:solidFill>
          <a:ln w="1905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 name="テキスト ボックス 52">
            <a:extLst>
              <a:ext uri="{FF2B5EF4-FFF2-40B4-BE49-F238E27FC236}">
                <a16:creationId xmlns:a16="http://schemas.microsoft.com/office/drawing/2014/main" id="{55C042B5-BEB6-154E-9A0F-527D7515FFDC}"/>
              </a:ext>
            </a:extLst>
          </p:cNvPr>
          <p:cNvSpPr txBox="1"/>
          <p:nvPr/>
        </p:nvSpPr>
        <p:spPr>
          <a:xfrm>
            <a:off x="5035210" y="5569140"/>
            <a:ext cx="739603" cy="307777"/>
          </a:xfrm>
          <a:prstGeom prst="rect">
            <a:avLst/>
          </a:prstGeom>
          <a:noFill/>
        </p:spPr>
        <p:txBody>
          <a:bodyPr wrap="square" rtlCol="0">
            <a:spAutoFit/>
          </a:bodyPr>
          <a:lstStyle/>
          <a:p>
            <a:pPr algn="ctr"/>
            <a:r>
              <a:rPr kumimoji="1" lang="ja-JP" altLang="en-US" sz="1400">
                <a:solidFill>
                  <a:schemeClr val="accent1">
                    <a:lumMod val="50000"/>
                  </a:schemeClr>
                </a:solidFill>
                <a:latin typeface="Meiryo UI" panose="020B0604030504040204" pitchFamily="34" charset="-128"/>
                <a:ea typeface="Meiryo UI" panose="020B0604030504040204" pitchFamily="34" charset="-128"/>
              </a:rPr>
              <a:t>お見積</a:t>
            </a:r>
          </a:p>
        </p:txBody>
      </p:sp>
      <p:cxnSp>
        <p:nvCxnSpPr>
          <p:cNvPr id="55" name="直線コネクタ 54">
            <a:extLst>
              <a:ext uri="{FF2B5EF4-FFF2-40B4-BE49-F238E27FC236}">
                <a16:creationId xmlns:a16="http://schemas.microsoft.com/office/drawing/2014/main" id="{E3841400-EED2-C34D-BCDD-C3006CC8563F}"/>
              </a:ext>
            </a:extLst>
          </p:cNvPr>
          <p:cNvCxnSpPr>
            <a:cxnSpLocks/>
          </p:cNvCxnSpPr>
          <p:nvPr/>
        </p:nvCxnSpPr>
        <p:spPr>
          <a:xfrm>
            <a:off x="5880100" y="3785632"/>
            <a:ext cx="2969061" cy="0"/>
          </a:xfrm>
          <a:prstGeom prst="line">
            <a:avLst/>
          </a:prstGeom>
          <a:ln w="19050">
            <a:solidFill>
              <a:schemeClr val="bg2">
                <a:lumMod val="50000"/>
              </a:schemeClr>
            </a:solidFill>
            <a:prstDash val="solid"/>
          </a:ln>
        </p:spPr>
        <p:style>
          <a:lnRef idx="1">
            <a:schemeClr val="accent1"/>
          </a:lnRef>
          <a:fillRef idx="0">
            <a:schemeClr val="accent1"/>
          </a:fillRef>
          <a:effectRef idx="0">
            <a:schemeClr val="accent1"/>
          </a:effectRef>
          <a:fontRef idx="minor">
            <a:schemeClr val="tx1"/>
          </a:fontRef>
        </p:style>
      </p:cxnSp>
      <p:grpSp>
        <p:nvGrpSpPr>
          <p:cNvPr id="58" name="グループ化 57">
            <a:extLst>
              <a:ext uri="{FF2B5EF4-FFF2-40B4-BE49-F238E27FC236}">
                <a16:creationId xmlns:a16="http://schemas.microsoft.com/office/drawing/2014/main" id="{C8880407-59E8-D744-B368-C4DF6A8E994D}"/>
              </a:ext>
            </a:extLst>
          </p:cNvPr>
          <p:cNvGrpSpPr/>
          <p:nvPr/>
        </p:nvGrpSpPr>
        <p:grpSpPr>
          <a:xfrm>
            <a:off x="5042402" y="3830871"/>
            <a:ext cx="739603" cy="739603"/>
            <a:chOff x="5042402" y="3087009"/>
            <a:chExt cx="739603" cy="739603"/>
          </a:xfrm>
        </p:grpSpPr>
        <p:sp>
          <p:nvSpPr>
            <p:cNvPr id="59" name="円/楕円 58">
              <a:extLst>
                <a:ext uri="{FF2B5EF4-FFF2-40B4-BE49-F238E27FC236}">
                  <a16:creationId xmlns:a16="http://schemas.microsoft.com/office/drawing/2014/main" id="{C67052A6-1156-D442-9D47-A2227E7B96FF}"/>
                </a:ext>
              </a:extLst>
            </p:cNvPr>
            <p:cNvSpPr/>
            <p:nvPr/>
          </p:nvSpPr>
          <p:spPr>
            <a:xfrm>
              <a:off x="5042402" y="3087009"/>
              <a:ext cx="739603" cy="739603"/>
            </a:xfrm>
            <a:prstGeom prst="ellipse">
              <a:avLst/>
            </a:prstGeom>
            <a:solidFill>
              <a:schemeClr val="bg1"/>
            </a:solidFill>
            <a:ln w="1905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テキスト ボックス 59">
              <a:extLst>
                <a:ext uri="{FF2B5EF4-FFF2-40B4-BE49-F238E27FC236}">
                  <a16:creationId xmlns:a16="http://schemas.microsoft.com/office/drawing/2014/main" id="{C46DE592-F853-384F-90D2-3DA64C10996F}"/>
                </a:ext>
              </a:extLst>
            </p:cNvPr>
            <p:cNvSpPr txBox="1"/>
            <p:nvPr/>
          </p:nvSpPr>
          <p:spPr>
            <a:xfrm>
              <a:off x="5135150" y="3321734"/>
              <a:ext cx="569710" cy="307777"/>
            </a:xfrm>
            <a:prstGeom prst="rect">
              <a:avLst/>
            </a:prstGeom>
            <a:noFill/>
          </p:spPr>
          <p:txBody>
            <a:bodyPr wrap="square" rtlCol="0">
              <a:spAutoFit/>
            </a:bodyPr>
            <a:lstStyle/>
            <a:p>
              <a:pPr algn="ctr"/>
              <a:r>
                <a:rPr kumimoji="1" lang="ja-JP" altLang="en-US" sz="1400">
                  <a:solidFill>
                    <a:schemeClr val="accent1">
                      <a:lumMod val="50000"/>
                    </a:schemeClr>
                  </a:solidFill>
                  <a:latin typeface="Meiryo UI" panose="020B0604030504040204" pitchFamily="34" charset="-128"/>
                  <a:ea typeface="Meiryo UI" panose="020B0604030504040204" pitchFamily="34" charset="-128"/>
                </a:rPr>
                <a:t>納期</a:t>
              </a:r>
            </a:p>
          </p:txBody>
        </p:sp>
      </p:grpSp>
      <p:cxnSp>
        <p:nvCxnSpPr>
          <p:cNvPr id="61" name="直線コネクタ 60">
            <a:extLst>
              <a:ext uri="{FF2B5EF4-FFF2-40B4-BE49-F238E27FC236}">
                <a16:creationId xmlns:a16="http://schemas.microsoft.com/office/drawing/2014/main" id="{44FD12B9-01EA-6045-91B8-6A6C4B42426B}"/>
              </a:ext>
            </a:extLst>
          </p:cNvPr>
          <p:cNvCxnSpPr>
            <a:cxnSpLocks/>
          </p:cNvCxnSpPr>
          <p:nvPr/>
        </p:nvCxnSpPr>
        <p:spPr>
          <a:xfrm>
            <a:off x="5880100" y="4987421"/>
            <a:ext cx="2969061" cy="0"/>
          </a:xfrm>
          <a:prstGeom prst="line">
            <a:avLst/>
          </a:prstGeom>
          <a:ln w="19050">
            <a:solidFill>
              <a:schemeClr val="bg2">
                <a:lumMod val="50000"/>
              </a:schemeClr>
            </a:solidFill>
            <a:prstDash val="solid"/>
          </a:ln>
        </p:spPr>
        <p:style>
          <a:lnRef idx="1">
            <a:schemeClr val="accent1"/>
          </a:lnRef>
          <a:fillRef idx="0">
            <a:schemeClr val="accent1"/>
          </a:fillRef>
          <a:effectRef idx="0">
            <a:schemeClr val="accent1"/>
          </a:effectRef>
          <a:fontRef idx="minor">
            <a:schemeClr val="tx1"/>
          </a:fontRef>
        </p:style>
      </p:cxnSp>
      <p:sp>
        <p:nvSpPr>
          <p:cNvPr id="62" name="テキスト ボックス 61">
            <a:extLst>
              <a:ext uri="{FF2B5EF4-FFF2-40B4-BE49-F238E27FC236}">
                <a16:creationId xmlns:a16="http://schemas.microsoft.com/office/drawing/2014/main" id="{43EEDBA3-5917-5749-A207-0D444DDE7256}"/>
              </a:ext>
            </a:extLst>
          </p:cNvPr>
          <p:cNvSpPr txBox="1"/>
          <p:nvPr/>
        </p:nvSpPr>
        <p:spPr>
          <a:xfrm>
            <a:off x="6071111" y="4206067"/>
            <a:ext cx="2778049" cy="345672"/>
          </a:xfrm>
          <a:prstGeom prst="rect">
            <a:avLst/>
          </a:prstGeom>
          <a:noFill/>
        </p:spPr>
        <p:txBody>
          <a:bodyPr wrap="square" lIns="0" tIns="46800" rIns="0" spcCol="360000" rtlCol="0">
            <a:spAutoFit/>
          </a:bodyPr>
          <a:lstStyle/>
          <a:p>
            <a:pPr>
              <a:lnSpc>
                <a:spcPts val="2200"/>
              </a:lnSpc>
            </a:pPr>
            <a:r>
              <a:rPr lang="ja-JP" altLang="en-US" sz="1600">
                <a:solidFill>
                  <a:schemeClr val="bg2">
                    <a:lumMod val="75000"/>
                  </a:schemeClr>
                </a:solidFill>
                <a:latin typeface="Meiryo UI" panose="020B0604030504040204" pitchFamily="34" charset="-128"/>
                <a:ea typeface="Meiryo UI" panose="020B0604030504040204" pitchFamily="34" charset="-128"/>
              </a:rPr>
              <a:t>納期スペース</a:t>
            </a:r>
            <a:endParaRPr lang="en-US" altLang="ja-JP" sz="1600" dirty="0">
              <a:solidFill>
                <a:schemeClr val="bg2">
                  <a:lumMod val="75000"/>
                </a:schemeClr>
              </a:solidFill>
              <a:latin typeface="Meiryo UI" panose="020B0604030504040204" pitchFamily="34" charset="-128"/>
              <a:ea typeface="Meiryo UI" panose="020B0604030504040204" pitchFamily="34" charset="-128"/>
            </a:endParaRPr>
          </a:p>
        </p:txBody>
      </p:sp>
      <p:sp>
        <p:nvSpPr>
          <p:cNvPr id="63" name="テキスト ボックス 62">
            <a:extLst>
              <a:ext uri="{FF2B5EF4-FFF2-40B4-BE49-F238E27FC236}">
                <a16:creationId xmlns:a16="http://schemas.microsoft.com/office/drawing/2014/main" id="{7C84D0BA-2D0E-1A41-A9F4-073730B0C0B4}"/>
              </a:ext>
            </a:extLst>
          </p:cNvPr>
          <p:cNvSpPr txBox="1"/>
          <p:nvPr/>
        </p:nvSpPr>
        <p:spPr>
          <a:xfrm>
            <a:off x="6071111" y="5565834"/>
            <a:ext cx="2778049" cy="345672"/>
          </a:xfrm>
          <a:prstGeom prst="rect">
            <a:avLst/>
          </a:prstGeom>
          <a:noFill/>
        </p:spPr>
        <p:txBody>
          <a:bodyPr wrap="square" lIns="0" tIns="46800" rIns="0" spcCol="360000" rtlCol="0">
            <a:spAutoFit/>
          </a:bodyPr>
          <a:lstStyle/>
          <a:p>
            <a:pPr>
              <a:lnSpc>
                <a:spcPts val="2200"/>
              </a:lnSpc>
            </a:pPr>
            <a:r>
              <a:rPr lang="ja-JP" altLang="en-US" sz="1600">
                <a:solidFill>
                  <a:schemeClr val="bg2">
                    <a:lumMod val="75000"/>
                  </a:schemeClr>
                </a:solidFill>
                <a:latin typeface="Meiryo UI" panose="020B0604030504040204" pitchFamily="34" charset="-128"/>
                <a:ea typeface="Meiryo UI" panose="020B0604030504040204" pitchFamily="34" charset="-128"/>
              </a:rPr>
              <a:t>お見積りスペース</a:t>
            </a:r>
            <a:endParaRPr lang="en-US" altLang="ja-JP" sz="1600" dirty="0">
              <a:solidFill>
                <a:schemeClr val="bg2">
                  <a:lumMod val="75000"/>
                </a:schemeClr>
              </a:solidFill>
              <a:latin typeface="Meiryo UI" panose="020B0604030504040204" pitchFamily="34" charset="-128"/>
              <a:ea typeface="Meiryo UI" panose="020B0604030504040204" pitchFamily="34" charset="-128"/>
            </a:endParaRPr>
          </a:p>
        </p:txBody>
      </p:sp>
      <p:pic>
        <p:nvPicPr>
          <p:cNvPr id="15" name="図 14">
            <a:extLst>
              <a:ext uri="{FF2B5EF4-FFF2-40B4-BE49-F238E27FC236}">
                <a16:creationId xmlns:a16="http://schemas.microsoft.com/office/drawing/2014/main" id="{F707ED0B-637A-1DEA-84E4-EF8CED32ADAB}"/>
              </a:ext>
            </a:extLst>
          </p:cNvPr>
          <p:cNvPicPr>
            <a:picLocks noChangeAspect="1"/>
          </p:cNvPicPr>
          <p:nvPr/>
        </p:nvPicPr>
        <p:blipFill>
          <a:blip r:embed="rId5"/>
          <a:stretch>
            <a:fillRect/>
          </a:stretch>
        </p:blipFill>
        <p:spPr>
          <a:xfrm>
            <a:off x="698740" y="1335692"/>
            <a:ext cx="3715232" cy="3715232"/>
          </a:xfrm>
          <a:prstGeom prst="rect">
            <a:avLst/>
          </a:prstGeom>
        </p:spPr>
      </p:pic>
    </p:spTree>
    <p:extLst>
      <p:ext uri="{BB962C8B-B14F-4D97-AF65-F5344CB8AC3E}">
        <p14:creationId xmlns:p14="http://schemas.microsoft.com/office/powerpoint/2010/main" val="316179865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lumMod val="50000"/>
          </a:schemeClr>
        </a:solidFill>
      </a:spPr>
      <a:bodyPr rtlCol="0" anchor="ct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829</TotalTime>
  <Words>116</Words>
  <Application>Microsoft Office PowerPoint</Application>
  <PresentationFormat>画面に合わせる (4:3)</PresentationFormat>
  <Paragraphs>16</Paragraphs>
  <Slides>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Meiryo UI</vt:lpstr>
      <vt:lpstr>游ゴシック</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Microsoft Office User</dc:creator>
  <cp:lastModifiedBy>株式会社KILAMEK 株式会社</cp:lastModifiedBy>
  <cp:revision>257</cp:revision>
  <cp:lastPrinted>2021-07-20T08:57:41Z</cp:lastPrinted>
  <dcterms:created xsi:type="dcterms:W3CDTF">2021-06-21T09:41:39Z</dcterms:created>
  <dcterms:modified xsi:type="dcterms:W3CDTF">2024-09-13T07:29:30Z</dcterms:modified>
</cp:coreProperties>
</file>