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959"/>
    <p:restoredTop sz="94656"/>
  </p:normalViewPr>
  <p:slideViewPr>
    <p:cSldViewPr snapToGrid="0" snapToObjects="1">
      <p:cViewPr varScale="1">
        <p:scale>
          <a:sx n="59" d="100"/>
          <a:sy n="59" d="100"/>
        </p:scale>
        <p:origin x="2310" y="282"/>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A08D55-502A-E34A-8EAC-0CBDB58BC935}" type="datetimeFigureOut">
              <a:rPr kumimoji="1" lang="ja-JP" altLang="en-US" smtClean="0"/>
              <a:t>2024/11/29</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33F492-097D-4343-8401-B9480D7F56FB}" type="slidenum">
              <a:rPr kumimoji="1" lang="ja-JP" altLang="en-US" smtClean="0"/>
              <a:t>‹#›</a:t>
            </a:fld>
            <a:endParaRPr kumimoji="1" lang="ja-JP" altLang="en-US"/>
          </a:p>
        </p:txBody>
      </p:sp>
    </p:spTree>
    <p:extLst>
      <p:ext uri="{BB962C8B-B14F-4D97-AF65-F5344CB8AC3E}">
        <p14:creationId xmlns:p14="http://schemas.microsoft.com/office/powerpoint/2010/main" val="29474491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833F492-097D-4343-8401-B9480D7F56FB}" type="slidenum">
              <a:rPr kumimoji="1" lang="ja-JP" altLang="en-US" smtClean="0"/>
              <a:t>1</a:t>
            </a:fld>
            <a:endParaRPr kumimoji="1" lang="ja-JP" altLang="en-US"/>
          </a:p>
        </p:txBody>
      </p:sp>
    </p:spTree>
    <p:extLst>
      <p:ext uri="{BB962C8B-B14F-4D97-AF65-F5344CB8AC3E}">
        <p14:creationId xmlns:p14="http://schemas.microsoft.com/office/powerpoint/2010/main" val="1845949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
        <p:nvSpPr>
          <p:cNvPr id="8" name="正方形/長方形 7">
            <a:extLst>
              <a:ext uri="{FF2B5EF4-FFF2-40B4-BE49-F238E27FC236}">
                <a16:creationId xmlns:a16="http://schemas.microsoft.com/office/drawing/2014/main" id="{A2C56DA5-588D-A643-B482-FBFC5DBFE846}"/>
              </a:ext>
            </a:extLst>
          </p:cNvPr>
          <p:cNvSpPr/>
          <p:nvPr userDrawn="1"/>
        </p:nvSpPr>
        <p:spPr>
          <a:xfrm>
            <a:off x="279402" y="1295400"/>
            <a:ext cx="4471502" cy="5081926"/>
          </a:xfrm>
          <a:prstGeom prst="rect">
            <a:avLst/>
          </a:prstGeom>
          <a:solidFill>
            <a:schemeClr val="bg1"/>
          </a:solidFill>
          <a:ln w="12700">
            <a:noFill/>
          </a:ln>
          <a:effectLst>
            <a:outerShdw blurRad="1270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ja-JP" altLang="en-US"/>
          </a:p>
        </p:txBody>
      </p:sp>
      <p:sp>
        <p:nvSpPr>
          <p:cNvPr id="9" name="正方形/長方形 8">
            <a:extLst>
              <a:ext uri="{FF2B5EF4-FFF2-40B4-BE49-F238E27FC236}">
                <a16:creationId xmlns:a16="http://schemas.microsoft.com/office/drawing/2014/main" id="{9F4EDA87-4F59-5249-BEA9-C2F2D68A70C0}"/>
              </a:ext>
            </a:extLst>
          </p:cNvPr>
          <p:cNvSpPr/>
          <p:nvPr userDrawn="1"/>
        </p:nvSpPr>
        <p:spPr>
          <a:xfrm>
            <a:off x="281519" y="485059"/>
            <a:ext cx="8583081" cy="603436"/>
          </a:xfrm>
          <a:prstGeom prst="rect">
            <a:avLst/>
          </a:prstGeom>
          <a:gradFill>
            <a:gsLst>
              <a:gs pos="0">
                <a:schemeClr val="accent1">
                  <a:lumMod val="50000"/>
                </a:schemeClr>
              </a:gs>
              <a:gs pos="100000">
                <a:schemeClr val="accent1">
                  <a:lumMod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03461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774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208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3443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AD025-FFB8-A244-965F-2B7F7F43E628}" type="datetimeFigureOut">
              <a:rPr kumimoji="1" lang="ja-JP" altLang="en-US" smtClean="0"/>
              <a:t>2024/11/29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579294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2024/11/29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4220878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7AD025-FFB8-A244-965F-2B7F7F43E628}" type="datetimeFigureOut">
              <a:rPr kumimoji="1" lang="ja-JP" altLang="en-US" smtClean="0"/>
              <a:t>2024/11/29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950498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97AD025-FFB8-A244-965F-2B7F7F43E628}" type="datetimeFigureOut">
              <a:rPr kumimoji="1" lang="ja-JP" altLang="en-US" smtClean="0"/>
              <a:t>2024/11/29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829467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AD025-FFB8-A244-965F-2B7F7F43E628}" type="datetimeFigureOut">
              <a:rPr kumimoji="1" lang="ja-JP" altLang="en-US" smtClean="0"/>
              <a:t>2024/11/29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105095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2024/11/29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608608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AD025-FFB8-A244-965F-2B7F7F43E628}" type="datetimeFigureOut">
              <a:rPr kumimoji="1" lang="ja-JP" altLang="en-US" smtClean="0"/>
              <a:t>2024/11/29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3204833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AD025-FFB8-A244-965F-2B7F7F43E628}" type="datetimeFigureOut">
              <a:rPr kumimoji="1" lang="ja-JP" altLang="en-US" smtClean="0"/>
              <a:t>2024/11/29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17B1B2-074F-F04D-A01C-FC4065C487A1}" type="slidenum">
              <a:rPr kumimoji="1" lang="ja-JP" altLang="en-US" smtClean="0"/>
              <a:t>‹#›</a:t>
            </a:fld>
            <a:endParaRPr kumimoji="1" lang="ja-JP" altLang="en-US"/>
          </a:p>
        </p:txBody>
      </p:sp>
    </p:spTree>
    <p:extLst>
      <p:ext uri="{BB962C8B-B14F-4D97-AF65-F5344CB8AC3E}">
        <p14:creationId xmlns:p14="http://schemas.microsoft.com/office/powerpoint/2010/main" val="2762145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図 71">
            <a:extLst>
              <a:ext uri="{FF2B5EF4-FFF2-40B4-BE49-F238E27FC236}">
                <a16:creationId xmlns:a16="http://schemas.microsoft.com/office/drawing/2014/main" id="{AB6F10ED-C870-C69A-5856-6A3032CDAD72}"/>
              </a:ext>
            </a:extLst>
          </p:cNvPr>
          <p:cNvPicPr>
            <a:picLocks noChangeAspect="1"/>
          </p:cNvPicPr>
          <p:nvPr/>
        </p:nvPicPr>
        <p:blipFill>
          <a:blip r:embed="rId3"/>
          <a:stretch>
            <a:fillRect/>
          </a:stretch>
        </p:blipFill>
        <p:spPr>
          <a:xfrm>
            <a:off x="5074259" y="4646846"/>
            <a:ext cx="719390" cy="792549"/>
          </a:xfrm>
          <a:prstGeom prst="rect">
            <a:avLst/>
          </a:prstGeom>
        </p:spPr>
      </p:pic>
      <p:pic>
        <p:nvPicPr>
          <p:cNvPr id="71" name="図 70">
            <a:extLst>
              <a:ext uri="{FF2B5EF4-FFF2-40B4-BE49-F238E27FC236}">
                <a16:creationId xmlns:a16="http://schemas.microsoft.com/office/drawing/2014/main" id="{4D22B16B-65FB-3558-A041-6DBBD059CB6F}"/>
              </a:ext>
            </a:extLst>
          </p:cNvPr>
          <p:cNvPicPr>
            <a:picLocks noChangeAspect="1"/>
          </p:cNvPicPr>
          <p:nvPr/>
        </p:nvPicPr>
        <p:blipFill>
          <a:blip r:embed="rId4"/>
          <a:stretch>
            <a:fillRect/>
          </a:stretch>
        </p:blipFill>
        <p:spPr>
          <a:xfrm>
            <a:off x="5082933" y="3118957"/>
            <a:ext cx="707197" cy="816935"/>
          </a:xfrm>
          <a:prstGeom prst="rect">
            <a:avLst/>
          </a:prstGeom>
        </p:spPr>
      </p:pic>
      <p:sp>
        <p:nvSpPr>
          <p:cNvPr id="3" name="テキスト ボックス 2">
            <a:extLst>
              <a:ext uri="{FF2B5EF4-FFF2-40B4-BE49-F238E27FC236}">
                <a16:creationId xmlns:a16="http://schemas.microsoft.com/office/drawing/2014/main" id="{4CA50E79-0AEB-4A45-90DE-1EBFEF4913AE}"/>
              </a:ext>
            </a:extLst>
          </p:cNvPr>
          <p:cNvSpPr txBox="1"/>
          <p:nvPr/>
        </p:nvSpPr>
        <p:spPr>
          <a:xfrm>
            <a:off x="1098699" y="596421"/>
            <a:ext cx="7750462" cy="400110"/>
          </a:xfrm>
          <a:prstGeom prst="rect">
            <a:avLst/>
          </a:prstGeom>
          <a:noFill/>
        </p:spPr>
        <p:txBody>
          <a:bodyPr wrap="square" rtlCol="0">
            <a:spAutoFit/>
          </a:bodyPr>
          <a:lstStyle/>
          <a:p>
            <a:pPr algn="ctr"/>
            <a:r>
              <a:rPr lang="ja-JP" altLang="en-US" sz="2000" dirty="0">
                <a:solidFill>
                  <a:schemeClr val="bg1"/>
                </a:solidFill>
                <a:latin typeface="Meiryo UI" panose="020B0604030504040204" pitchFamily="34" charset="-128"/>
                <a:ea typeface="Meiryo UI" panose="020B0604030504040204" pitchFamily="34" charset="-128"/>
              </a:rPr>
              <a:t>キッチン</a:t>
            </a:r>
            <a:r>
              <a:rPr lang="en-US" altLang="ja-JP" sz="2000" dirty="0">
                <a:solidFill>
                  <a:schemeClr val="bg1"/>
                </a:solidFill>
                <a:latin typeface="Meiryo UI" panose="020B0604030504040204" pitchFamily="34" charset="-128"/>
                <a:ea typeface="Meiryo UI" panose="020B0604030504040204" pitchFamily="34" charset="-128"/>
              </a:rPr>
              <a:t>&amp;</a:t>
            </a:r>
            <a:r>
              <a:rPr lang="ja-JP" altLang="en-US" sz="2000" dirty="0">
                <a:solidFill>
                  <a:schemeClr val="bg1"/>
                </a:solidFill>
                <a:latin typeface="Meiryo UI" panose="020B0604030504040204" pitchFamily="34" charset="-128"/>
                <a:ea typeface="Meiryo UI" panose="020B0604030504040204" pitchFamily="34" charset="-128"/>
              </a:rPr>
              <a:t>ランドリーバラエティギフト</a:t>
            </a:r>
          </a:p>
        </p:txBody>
      </p:sp>
      <p:sp>
        <p:nvSpPr>
          <p:cNvPr id="54" name="テキスト ボックス 53">
            <a:extLst>
              <a:ext uri="{FF2B5EF4-FFF2-40B4-BE49-F238E27FC236}">
                <a16:creationId xmlns:a16="http://schemas.microsoft.com/office/drawing/2014/main" id="{DB95C43C-93E8-974D-BE0B-E4B52F6953E9}"/>
              </a:ext>
            </a:extLst>
          </p:cNvPr>
          <p:cNvSpPr txBox="1"/>
          <p:nvPr/>
        </p:nvSpPr>
        <p:spPr>
          <a:xfrm>
            <a:off x="485900" y="5252121"/>
            <a:ext cx="4140913" cy="510012"/>
          </a:xfrm>
          <a:prstGeom prst="rect">
            <a:avLst/>
          </a:prstGeom>
          <a:noFill/>
        </p:spPr>
        <p:txBody>
          <a:bodyPr wrap="square" lIns="90000" tIns="46800" rIns="0" bIns="46800" rtlCol="0">
            <a:spAutoFit/>
          </a:bodyPr>
          <a:lstStyle/>
          <a:p>
            <a:r>
              <a:rPr lang="ja-JP" altLang="en-US" sz="900" dirty="0">
                <a:latin typeface="Meiryo UI" panose="020B0604030504040204" pitchFamily="34" charset="-128"/>
                <a:ea typeface="Meiryo UI" panose="020B0604030504040204" pitchFamily="34" charset="-128"/>
              </a:rPr>
              <a:t>包装：化粧箱</a:t>
            </a:r>
          </a:p>
          <a:p>
            <a:r>
              <a:rPr lang="ja-JP" altLang="en-US" sz="900" dirty="0">
                <a:latin typeface="Meiryo UI" panose="020B0604030504040204" pitchFamily="34" charset="-128"/>
                <a:ea typeface="Meiryo UI" panose="020B0604030504040204" pitchFamily="34" charset="-128"/>
              </a:rPr>
              <a:t>備考：セット内容</a:t>
            </a:r>
            <a:r>
              <a:rPr lang="en-US" altLang="ja-JP" sz="900" dirty="0">
                <a:latin typeface="Meiryo UI" panose="020B0604030504040204" pitchFamily="34" charset="-128"/>
                <a:ea typeface="Meiryo UI" panose="020B0604030504040204" pitchFamily="34" charset="-128"/>
              </a:rPr>
              <a:t>/</a:t>
            </a:r>
            <a:r>
              <a:rPr lang="ja-JP" altLang="en-US" sz="900" dirty="0">
                <a:latin typeface="Meiryo UI" panose="020B0604030504040204" pitchFamily="34" charset="-128"/>
                <a:ea typeface="Meiryo UI" panose="020B0604030504040204" pitchFamily="34" charset="-128"/>
              </a:rPr>
              <a:t>ジョイコンパクト</a:t>
            </a:r>
            <a:r>
              <a:rPr lang="en-US" altLang="ja-JP" sz="900" dirty="0">
                <a:latin typeface="Meiryo UI" panose="020B0604030504040204" pitchFamily="34" charset="-128"/>
                <a:ea typeface="Meiryo UI" panose="020B0604030504040204" pitchFamily="34" charset="-128"/>
              </a:rPr>
              <a:t>170ml</a:t>
            </a:r>
            <a:r>
              <a:rPr lang="ja-JP" altLang="en-US" sz="900" dirty="0">
                <a:latin typeface="Meiryo UI" panose="020B0604030504040204" pitchFamily="34" charset="-128"/>
                <a:ea typeface="Meiryo UI" panose="020B0604030504040204" pitchFamily="34" charset="-128"/>
              </a:rPr>
              <a:t>・ボールドジェルボール</a:t>
            </a:r>
            <a:r>
              <a:rPr lang="en-US" altLang="ja-JP" sz="900" dirty="0">
                <a:latin typeface="Meiryo UI" panose="020B0604030504040204" pitchFamily="34" charset="-128"/>
                <a:ea typeface="Meiryo UI" panose="020B0604030504040204" pitchFamily="34" charset="-128"/>
              </a:rPr>
              <a:t>7</a:t>
            </a:r>
            <a:r>
              <a:rPr lang="ja-JP" altLang="en-US" sz="900" dirty="0">
                <a:latin typeface="Meiryo UI" panose="020B0604030504040204" pitchFamily="34" charset="-128"/>
                <a:ea typeface="Meiryo UI" panose="020B0604030504040204" pitchFamily="34" charset="-128"/>
              </a:rPr>
              <a:t>個入・ランドリーネット・ピカ王・ネットスポンジ・不織布クロス</a:t>
            </a:r>
            <a:r>
              <a:rPr lang="en-US" altLang="ja-JP" sz="900" dirty="0">
                <a:latin typeface="Meiryo UI" panose="020B0604030504040204" pitchFamily="34" charset="-128"/>
                <a:ea typeface="Meiryo UI" panose="020B0604030504040204" pitchFamily="34" charset="-128"/>
              </a:rPr>
              <a:t>1</a:t>
            </a:r>
            <a:r>
              <a:rPr lang="ja-JP" altLang="en-US" sz="900" dirty="0">
                <a:latin typeface="Meiryo UI" panose="020B0604030504040204" pitchFamily="34" charset="-128"/>
                <a:ea typeface="Meiryo UI" panose="020B0604030504040204" pitchFamily="34" charset="-128"/>
              </a:rPr>
              <a:t>枚 ットスポンジ・不織布クロス</a:t>
            </a:r>
            <a:r>
              <a:rPr lang="en-US" altLang="ja-JP" sz="900" dirty="0">
                <a:latin typeface="Meiryo UI" panose="020B0604030504040204" pitchFamily="34" charset="-128"/>
                <a:ea typeface="Meiryo UI" panose="020B0604030504040204" pitchFamily="34" charset="-128"/>
              </a:rPr>
              <a:t>1</a:t>
            </a:r>
            <a:r>
              <a:rPr lang="ja-JP" altLang="en-US" sz="900" dirty="0">
                <a:latin typeface="Meiryo UI" panose="020B0604030504040204" pitchFamily="34" charset="-128"/>
                <a:ea typeface="Meiryo UI" panose="020B0604030504040204" pitchFamily="34" charset="-128"/>
              </a:rPr>
              <a:t>枚 </a:t>
            </a:r>
            <a:endParaRPr lang="en-US" altLang="ja-JP" sz="900" dirty="0">
              <a:latin typeface="Meiryo UI" panose="020B0604030504040204" pitchFamily="34" charset="-128"/>
              <a:ea typeface="Meiryo UI" panose="020B0604030504040204" pitchFamily="34" charset="-128"/>
            </a:endParaRPr>
          </a:p>
        </p:txBody>
      </p:sp>
      <p:sp>
        <p:nvSpPr>
          <p:cNvPr id="9" name="円/楕円 8">
            <a:extLst>
              <a:ext uri="{FF2B5EF4-FFF2-40B4-BE49-F238E27FC236}">
                <a16:creationId xmlns:a16="http://schemas.microsoft.com/office/drawing/2014/main" id="{5071E141-4680-1C45-8E9F-3E48DC46BD1C}"/>
              </a:ext>
            </a:extLst>
          </p:cNvPr>
          <p:cNvSpPr/>
          <p:nvPr/>
        </p:nvSpPr>
        <p:spPr>
          <a:xfrm>
            <a:off x="5035845" y="1268518"/>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4"/>
              </a:solidFill>
            </a:endParaRPr>
          </a:p>
        </p:txBody>
      </p:sp>
      <p:sp>
        <p:nvSpPr>
          <p:cNvPr id="43" name="テキスト ボックス 42">
            <a:extLst>
              <a:ext uri="{FF2B5EF4-FFF2-40B4-BE49-F238E27FC236}">
                <a16:creationId xmlns:a16="http://schemas.microsoft.com/office/drawing/2014/main" id="{C679F590-1798-F145-B307-DE0B7159F3E6}"/>
              </a:ext>
            </a:extLst>
          </p:cNvPr>
          <p:cNvSpPr txBox="1"/>
          <p:nvPr/>
        </p:nvSpPr>
        <p:spPr>
          <a:xfrm>
            <a:off x="5035210" y="1496155"/>
            <a:ext cx="739603" cy="323165"/>
          </a:xfrm>
          <a:prstGeom prst="rect">
            <a:avLst/>
          </a:prstGeom>
          <a:noFill/>
        </p:spPr>
        <p:txBody>
          <a:bodyPr wrap="square" rtlCol="0">
            <a:spAutoFit/>
          </a:bodyPr>
          <a:lstStyle/>
          <a:p>
            <a:pPr algn="ctr"/>
            <a:r>
              <a:rPr kumimoji="1" lang="ja-JP" altLang="en-US" sz="1500">
                <a:solidFill>
                  <a:schemeClr val="accent1">
                    <a:lumMod val="50000"/>
                  </a:schemeClr>
                </a:solidFill>
                <a:latin typeface="Meiryo UI" panose="020B0604030504040204" pitchFamily="34" charset="-128"/>
                <a:ea typeface="Meiryo UI" panose="020B0604030504040204" pitchFamily="34" charset="-128"/>
              </a:rPr>
              <a:t>特徴</a:t>
            </a:r>
          </a:p>
        </p:txBody>
      </p:sp>
      <p:cxnSp>
        <p:nvCxnSpPr>
          <p:cNvPr id="47" name="直線コネクタ 46">
            <a:extLst>
              <a:ext uri="{FF2B5EF4-FFF2-40B4-BE49-F238E27FC236}">
                <a16:creationId xmlns:a16="http://schemas.microsoft.com/office/drawing/2014/main" id="{06F736AD-50A3-9946-BE09-78B049790D86}"/>
              </a:ext>
            </a:extLst>
          </p:cNvPr>
          <p:cNvCxnSpPr>
            <a:cxnSpLocks/>
            <a:stCxn id="48" idx="3"/>
          </p:cNvCxnSpPr>
          <p:nvPr/>
        </p:nvCxnSpPr>
        <p:spPr>
          <a:xfrm>
            <a:off x="933347" y="5145172"/>
            <a:ext cx="3560089" cy="12701"/>
          </a:xfrm>
          <a:prstGeom prst="line">
            <a:avLst/>
          </a:prstGeom>
          <a:ln w="9525">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8" name="テキスト ボックス 47">
            <a:extLst>
              <a:ext uri="{FF2B5EF4-FFF2-40B4-BE49-F238E27FC236}">
                <a16:creationId xmlns:a16="http://schemas.microsoft.com/office/drawing/2014/main" id="{E2DC50B7-FC9D-9741-AB3D-886576F41BF6}"/>
              </a:ext>
            </a:extLst>
          </p:cNvPr>
          <p:cNvSpPr txBox="1"/>
          <p:nvPr/>
        </p:nvSpPr>
        <p:spPr>
          <a:xfrm>
            <a:off x="485901" y="5029756"/>
            <a:ext cx="447446" cy="230832"/>
          </a:xfrm>
          <a:prstGeom prst="rect">
            <a:avLst/>
          </a:prstGeom>
          <a:noFill/>
        </p:spPr>
        <p:txBody>
          <a:bodyPr wrap="square" rtlCol="0">
            <a:spAutoFit/>
          </a:bodyPr>
          <a:lstStyle/>
          <a:p>
            <a:r>
              <a:rPr lang="ja-JP" altLang="en-US" sz="900">
                <a:latin typeface="Meiryo UI" panose="020B0604030504040204" pitchFamily="34" charset="-128"/>
                <a:ea typeface="Meiryo UI" panose="020B0604030504040204" pitchFamily="34" charset="-128"/>
              </a:rPr>
              <a:t>仕様</a:t>
            </a:r>
          </a:p>
        </p:txBody>
      </p:sp>
      <p:sp>
        <p:nvSpPr>
          <p:cNvPr id="49" name="テキスト ボックス 48">
            <a:extLst>
              <a:ext uri="{FF2B5EF4-FFF2-40B4-BE49-F238E27FC236}">
                <a16:creationId xmlns:a16="http://schemas.microsoft.com/office/drawing/2014/main" id="{A01A4F1A-EF54-BF4E-99FC-739CD6DF617E}"/>
              </a:ext>
            </a:extLst>
          </p:cNvPr>
          <p:cNvSpPr txBox="1"/>
          <p:nvPr/>
        </p:nvSpPr>
        <p:spPr>
          <a:xfrm>
            <a:off x="296332" y="658339"/>
            <a:ext cx="855576" cy="276999"/>
          </a:xfrm>
          <a:prstGeom prst="rect">
            <a:avLst/>
          </a:prstGeom>
          <a:noFill/>
        </p:spPr>
        <p:txBody>
          <a:bodyPr wrap="square" rtlCol="0">
            <a:spAutoFit/>
          </a:bodyPr>
          <a:lstStyle/>
          <a:p>
            <a:pPr algn="ctr"/>
            <a:r>
              <a:rPr kumimoji="1" lang="en-US" altLang="ja-JP" sz="1200" dirty="0">
                <a:solidFill>
                  <a:schemeClr val="bg1"/>
                </a:solidFill>
                <a:latin typeface="Meiryo UI" panose="020B0604030504040204" pitchFamily="34" charset="-128"/>
                <a:ea typeface="Meiryo UI" panose="020B0604030504040204" pitchFamily="34" charset="-128"/>
              </a:rPr>
              <a:t>【</a:t>
            </a:r>
            <a:r>
              <a:rPr kumimoji="1" lang="ja-JP" altLang="en-US" sz="1200">
                <a:solidFill>
                  <a:schemeClr val="bg1"/>
                </a:solidFill>
                <a:latin typeface="Meiryo UI" panose="020B0604030504040204" pitchFamily="34" charset="-128"/>
                <a:ea typeface="Meiryo UI" panose="020B0604030504040204" pitchFamily="34" charset="-128"/>
              </a:rPr>
              <a:t>提案書</a:t>
            </a:r>
            <a:r>
              <a:rPr kumimoji="1" lang="en-US" altLang="ja-JP" sz="1200" dirty="0">
                <a:solidFill>
                  <a:schemeClr val="bg1"/>
                </a:solidFill>
                <a:latin typeface="Meiryo UI" panose="020B0604030504040204" pitchFamily="34" charset="-128"/>
                <a:ea typeface="Meiryo UI" panose="020B0604030504040204" pitchFamily="34" charset="-128"/>
              </a:rPr>
              <a:t>】</a:t>
            </a:r>
            <a:endParaRPr kumimoji="1" lang="ja-JP" altLang="en-US" sz="1200">
              <a:solidFill>
                <a:schemeClr val="bg1"/>
              </a:solidFill>
              <a:latin typeface="Meiryo UI" panose="020B0604030504040204" pitchFamily="34" charset="-128"/>
              <a:ea typeface="Meiryo UI" panose="020B0604030504040204" pitchFamily="34" charset="-128"/>
            </a:endParaRPr>
          </a:p>
        </p:txBody>
      </p:sp>
      <p:sp>
        <p:nvSpPr>
          <p:cNvPr id="52" name="テキスト ボックス 51">
            <a:extLst>
              <a:ext uri="{FF2B5EF4-FFF2-40B4-BE49-F238E27FC236}">
                <a16:creationId xmlns:a16="http://schemas.microsoft.com/office/drawing/2014/main" id="{666EFAC9-FA87-8F4E-97A7-2098EF99A221}"/>
              </a:ext>
            </a:extLst>
          </p:cNvPr>
          <p:cNvSpPr txBox="1"/>
          <p:nvPr/>
        </p:nvSpPr>
        <p:spPr>
          <a:xfrm>
            <a:off x="5932095" y="1422052"/>
            <a:ext cx="2917065" cy="2224969"/>
          </a:xfrm>
          <a:prstGeom prst="rect">
            <a:avLst/>
          </a:prstGeom>
          <a:noFill/>
        </p:spPr>
        <p:txBody>
          <a:bodyPr wrap="square" lIns="0" tIns="46800" rIns="0" spcCol="360000" rtlCol="0">
            <a:spAutoFit/>
          </a:bodyPr>
          <a:lstStyle/>
          <a:p>
            <a:pPr>
              <a:lnSpc>
                <a:spcPts val="2400"/>
              </a:lnSpc>
            </a:pPr>
            <a:r>
              <a:rPr lang="ja-JP" altLang="en-US" sz="1600" dirty="0"/>
              <a:t>毎日使う日用品である、食器用や選択用洗剤をはじめとする消耗品アイテム</a:t>
            </a:r>
            <a:r>
              <a:rPr lang="en-US" altLang="ja-JP" sz="1600" dirty="0"/>
              <a:t>6</a:t>
            </a:r>
            <a:r>
              <a:rPr lang="ja-JP" altLang="en-US" sz="1600" dirty="0"/>
              <a:t>点を詰め合わせたギフトボックスです。実用的なため貰って嬉しいアイテムですので景品用などにもおすすめです。 </a:t>
            </a:r>
            <a:endParaRPr lang="en-US" altLang="ja-JP" sz="1600" spc="-100" dirty="0">
              <a:latin typeface="Meiryo UI" panose="020B0604030504040204" pitchFamily="34" charset="-128"/>
              <a:ea typeface="Meiryo UI" panose="020B0604030504040204" pitchFamily="34" charset="-128"/>
            </a:endParaRPr>
          </a:p>
        </p:txBody>
      </p:sp>
      <p:sp>
        <p:nvSpPr>
          <p:cNvPr id="51" name="円/楕円 50">
            <a:extLst>
              <a:ext uri="{FF2B5EF4-FFF2-40B4-BE49-F238E27FC236}">
                <a16:creationId xmlns:a16="http://schemas.microsoft.com/office/drawing/2014/main" id="{29EEA60A-1EDB-A44B-893A-3A7C8D5D51EA}"/>
              </a:ext>
            </a:extLst>
          </p:cNvPr>
          <p:cNvSpPr/>
          <p:nvPr/>
        </p:nvSpPr>
        <p:spPr>
          <a:xfrm>
            <a:off x="5035845" y="534447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55C042B5-BEB6-154E-9A0F-527D7515FFDC}"/>
              </a:ext>
            </a:extLst>
          </p:cNvPr>
          <p:cNvSpPr txBox="1"/>
          <p:nvPr/>
        </p:nvSpPr>
        <p:spPr>
          <a:xfrm>
            <a:off x="5035210" y="5569140"/>
            <a:ext cx="739603"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お見積</a:t>
            </a:r>
          </a:p>
        </p:txBody>
      </p:sp>
      <p:cxnSp>
        <p:nvCxnSpPr>
          <p:cNvPr id="55" name="直線コネクタ 54">
            <a:extLst>
              <a:ext uri="{FF2B5EF4-FFF2-40B4-BE49-F238E27FC236}">
                <a16:creationId xmlns:a16="http://schemas.microsoft.com/office/drawing/2014/main" id="{E3841400-EED2-C34D-BCDD-C3006CC8563F}"/>
              </a:ext>
            </a:extLst>
          </p:cNvPr>
          <p:cNvCxnSpPr>
            <a:cxnSpLocks/>
          </p:cNvCxnSpPr>
          <p:nvPr/>
        </p:nvCxnSpPr>
        <p:spPr>
          <a:xfrm>
            <a:off x="5880100" y="3785632"/>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grpSp>
        <p:nvGrpSpPr>
          <p:cNvPr id="58" name="グループ化 57">
            <a:extLst>
              <a:ext uri="{FF2B5EF4-FFF2-40B4-BE49-F238E27FC236}">
                <a16:creationId xmlns:a16="http://schemas.microsoft.com/office/drawing/2014/main" id="{C8880407-59E8-D744-B368-C4DF6A8E994D}"/>
              </a:ext>
            </a:extLst>
          </p:cNvPr>
          <p:cNvGrpSpPr/>
          <p:nvPr/>
        </p:nvGrpSpPr>
        <p:grpSpPr>
          <a:xfrm>
            <a:off x="5042402" y="3830871"/>
            <a:ext cx="739603" cy="739603"/>
            <a:chOff x="5042402" y="3087009"/>
            <a:chExt cx="739603" cy="739603"/>
          </a:xfrm>
        </p:grpSpPr>
        <p:sp>
          <p:nvSpPr>
            <p:cNvPr id="59" name="円/楕円 58">
              <a:extLst>
                <a:ext uri="{FF2B5EF4-FFF2-40B4-BE49-F238E27FC236}">
                  <a16:creationId xmlns:a16="http://schemas.microsoft.com/office/drawing/2014/main" id="{C67052A6-1156-D442-9D47-A2227E7B96FF}"/>
                </a:ext>
              </a:extLst>
            </p:cNvPr>
            <p:cNvSpPr/>
            <p:nvPr/>
          </p:nvSpPr>
          <p:spPr>
            <a:xfrm>
              <a:off x="5042402" y="3087009"/>
              <a:ext cx="739603" cy="739603"/>
            </a:xfrm>
            <a:prstGeom prst="ellipse">
              <a:avLst/>
            </a:prstGeom>
            <a:solidFill>
              <a:schemeClr val="bg1"/>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46DE592-F853-384F-90D2-3DA64C10996F}"/>
                </a:ext>
              </a:extLst>
            </p:cNvPr>
            <p:cNvSpPr txBox="1"/>
            <p:nvPr/>
          </p:nvSpPr>
          <p:spPr>
            <a:xfrm>
              <a:off x="5135150" y="3321734"/>
              <a:ext cx="569710" cy="307777"/>
            </a:xfrm>
            <a:prstGeom prst="rect">
              <a:avLst/>
            </a:prstGeom>
            <a:noFill/>
          </p:spPr>
          <p:txBody>
            <a:bodyPr wrap="square" rtlCol="0">
              <a:spAutoFit/>
            </a:bodyPr>
            <a:lstStyle/>
            <a:p>
              <a:pPr algn="ctr"/>
              <a:r>
                <a:rPr kumimoji="1" lang="ja-JP" altLang="en-US" sz="1400">
                  <a:solidFill>
                    <a:schemeClr val="accent1">
                      <a:lumMod val="50000"/>
                    </a:schemeClr>
                  </a:solidFill>
                  <a:latin typeface="Meiryo UI" panose="020B0604030504040204" pitchFamily="34" charset="-128"/>
                  <a:ea typeface="Meiryo UI" panose="020B0604030504040204" pitchFamily="34" charset="-128"/>
                </a:rPr>
                <a:t>納期</a:t>
              </a:r>
            </a:p>
          </p:txBody>
        </p:sp>
      </p:grpSp>
      <p:cxnSp>
        <p:nvCxnSpPr>
          <p:cNvPr id="61" name="直線コネクタ 60">
            <a:extLst>
              <a:ext uri="{FF2B5EF4-FFF2-40B4-BE49-F238E27FC236}">
                <a16:creationId xmlns:a16="http://schemas.microsoft.com/office/drawing/2014/main" id="{44FD12B9-01EA-6045-91B8-6A6C4B42426B}"/>
              </a:ext>
            </a:extLst>
          </p:cNvPr>
          <p:cNvCxnSpPr>
            <a:cxnSpLocks/>
          </p:cNvCxnSpPr>
          <p:nvPr/>
        </p:nvCxnSpPr>
        <p:spPr>
          <a:xfrm>
            <a:off x="5880100" y="4987421"/>
            <a:ext cx="2969061" cy="0"/>
          </a:xfrm>
          <a:prstGeom prst="line">
            <a:avLst/>
          </a:prstGeom>
          <a:ln w="19050">
            <a:solidFill>
              <a:schemeClr val="bg2">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43EEDBA3-5917-5749-A207-0D444DDE7256}"/>
              </a:ext>
            </a:extLst>
          </p:cNvPr>
          <p:cNvSpPr txBox="1"/>
          <p:nvPr/>
        </p:nvSpPr>
        <p:spPr>
          <a:xfrm>
            <a:off x="6071111" y="4206067"/>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納期スペース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sp>
        <p:nvSpPr>
          <p:cNvPr id="63" name="テキスト ボックス 62">
            <a:extLst>
              <a:ext uri="{FF2B5EF4-FFF2-40B4-BE49-F238E27FC236}">
                <a16:creationId xmlns:a16="http://schemas.microsoft.com/office/drawing/2014/main" id="{7C84D0BA-2D0E-1A41-A9F4-073730B0C0B4}"/>
              </a:ext>
            </a:extLst>
          </p:cNvPr>
          <p:cNvSpPr txBox="1"/>
          <p:nvPr/>
        </p:nvSpPr>
        <p:spPr>
          <a:xfrm>
            <a:off x="6071111" y="5565834"/>
            <a:ext cx="2778049" cy="345672"/>
          </a:xfrm>
          <a:prstGeom prst="rect">
            <a:avLst/>
          </a:prstGeom>
          <a:noFill/>
        </p:spPr>
        <p:txBody>
          <a:bodyPr wrap="square" lIns="0" tIns="46800" rIns="0" spcCol="360000" rtlCol="0">
            <a:spAutoFit/>
          </a:bodyPr>
          <a:lstStyle/>
          <a:p>
            <a:pPr>
              <a:lnSpc>
                <a:spcPts val="2200"/>
              </a:lnSpc>
            </a:pPr>
            <a:r>
              <a:rPr lang="ja-JP" altLang="en-US" sz="1600">
                <a:solidFill>
                  <a:schemeClr val="bg2">
                    <a:lumMod val="75000"/>
                  </a:schemeClr>
                </a:solidFill>
                <a:latin typeface="Meiryo UI" panose="020B0604030504040204" pitchFamily="34" charset="-128"/>
                <a:ea typeface="Meiryo UI" panose="020B0604030504040204" pitchFamily="34" charset="-128"/>
              </a:rPr>
              <a:t>お見積りスペース</a:t>
            </a:r>
            <a:endParaRPr lang="en-US" altLang="ja-JP" sz="1600" dirty="0">
              <a:solidFill>
                <a:schemeClr val="bg2">
                  <a:lumMod val="75000"/>
                </a:schemeClr>
              </a:solidFill>
              <a:latin typeface="Meiryo UI" panose="020B0604030504040204" pitchFamily="34" charset="-128"/>
              <a:ea typeface="Meiryo UI" panose="020B0604030504040204" pitchFamily="34" charset="-128"/>
            </a:endParaRPr>
          </a:p>
        </p:txBody>
      </p:sp>
      <p:pic>
        <p:nvPicPr>
          <p:cNvPr id="4" name="図 3" descr="タイムライン が含まれている画像&#10;&#10;自動的に生成された説明">
            <a:extLst>
              <a:ext uri="{FF2B5EF4-FFF2-40B4-BE49-F238E27FC236}">
                <a16:creationId xmlns:a16="http://schemas.microsoft.com/office/drawing/2014/main" id="{E8E74803-4C06-8ACE-AD1E-F2E50E39730F}"/>
              </a:ext>
            </a:extLst>
          </p:cNvPr>
          <p:cNvPicPr>
            <a:picLocks noChangeAspect="1"/>
          </p:cNvPicPr>
          <p:nvPr/>
        </p:nvPicPr>
        <p:blipFill>
          <a:blip r:embed="rId5"/>
          <a:stretch>
            <a:fillRect/>
          </a:stretch>
        </p:blipFill>
        <p:spPr>
          <a:xfrm>
            <a:off x="654058" y="1339769"/>
            <a:ext cx="3507921" cy="3507921"/>
          </a:xfrm>
          <a:prstGeom prst="rect">
            <a:avLst/>
          </a:prstGeom>
        </p:spPr>
      </p:pic>
    </p:spTree>
    <p:extLst>
      <p:ext uri="{BB962C8B-B14F-4D97-AF65-F5344CB8AC3E}">
        <p14:creationId xmlns:p14="http://schemas.microsoft.com/office/powerpoint/2010/main" val="31617986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50000"/>
          </a:schemeClr>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811</TotalTime>
  <Words>89</Words>
  <Application>Microsoft Office PowerPoint</Application>
  <PresentationFormat>画面に合わせる (4:3)</PresentationFormat>
  <Paragraphs>12</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Microsoft Office User</dc:creator>
  <cp:lastModifiedBy>五十嵐弘行</cp:lastModifiedBy>
  <cp:revision>255</cp:revision>
  <cp:lastPrinted>2021-07-20T08:57:41Z</cp:lastPrinted>
  <dcterms:created xsi:type="dcterms:W3CDTF">2021-06-21T09:41:39Z</dcterms:created>
  <dcterms:modified xsi:type="dcterms:W3CDTF">2024-11-29T09:38:12Z</dcterms:modified>
</cp:coreProperties>
</file>