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839" autoAdjust="0"/>
    <p:restoredTop sz="94656"/>
  </p:normalViewPr>
  <p:slideViewPr>
    <p:cSldViewPr snapToGrid="0" snapToObjects="1">
      <p:cViewPr varScale="1">
        <p:scale>
          <a:sx n="72" d="100"/>
          <a:sy n="72" d="100"/>
        </p:scale>
        <p:origin x="78" y="666"/>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A08D55-502A-E34A-8EAC-0CBDB58BC935}" type="datetimeFigureOut">
              <a:rPr kumimoji="1" lang="ja-JP" altLang="en-US" smtClean="0"/>
              <a:t>2025/3/11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33F492-097D-4343-8401-B9480D7F56FB}" type="slidenum">
              <a:rPr kumimoji="1" lang="ja-JP" altLang="en-US" smtClean="0"/>
              <a:t>‹#›</a:t>
            </a:fld>
            <a:endParaRPr kumimoji="1" lang="ja-JP" altLang="en-US"/>
          </a:p>
        </p:txBody>
      </p:sp>
    </p:spTree>
    <p:extLst>
      <p:ext uri="{BB962C8B-B14F-4D97-AF65-F5344CB8AC3E}">
        <p14:creationId xmlns:p14="http://schemas.microsoft.com/office/powerpoint/2010/main" val="29474491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A833F492-097D-4343-8401-B9480D7F56FB}" type="slidenum">
              <a:rPr kumimoji="1" lang="ja-JP" altLang="en-US" smtClean="0"/>
              <a:t>1</a:t>
            </a:fld>
            <a:endParaRPr kumimoji="1" lang="ja-JP" altLang="en-US"/>
          </a:p>
        </p:txBody>
      </p:sp>
    </p:spTree>
    <p:extLst>
      <p:ext uri="{BB962C8B-B14F-4D97-AF65-F5344CB8AC3E}">
        <p14:creationId xmlns:p14="http://schemas.microsoft.com/office/powerpoint/2010/main" val="1845949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
        <p:nvSpPr>
          <p:cNvPr id="8" name="正方形/長方形 7">
            <a:extLst>
              <a:ext uri="{FF2B5EF4-FFF2-40B4-BE49-F238E27FC236}">
                <a16:creationId xmlns:a16="http://schemas.microsoft.com/office/drawing/2014/main" id="{A2C56DA5-588D-A643-B482-FBFC5DBFE846}"/>
              </a:ext>
            </a:extLst>
          </p:cNvPr>
          <p:cNvSpPr/>
          <p:nvPr userDrawn="1"/>
        </p:nvSpPr>
        <p:spPr>
          <a:xfrm>
            <a:off x="279402" y="1295400"/>
            <a:ext cx="4471502" cy="5081926"/>
          </a:xfrm>
          <a:prstGeom prst="rect">
            <a:avLst/>
          </a:prstGeom>
          <a:solidFill>
            <a:schemeClr val="bg1"/>
          </a:solidFill>
          <a:ln w="12700">
            <a:noFill/>
          </a:ln>
          <a:effectLst>
            <a:outerShdw blurRad="127000" dist="50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a:p>
        </p:txBody>
      </p:sp>
      <p:sp>
        <p:nvSpPr>
          <p:cNvPr id="9" name="正方形/長方形 8">
            <a:extLst>
              <a:ext uri="{FF2B5EF4-FFF2-40B4-BE49-F238E27FC236}">
                <a16:creationId xmlns:a16="http://schemas.microsoft.com/office/drawing/2014/main" id="{9F4EDA87-4F59-5249-BEA9-C2F2D68A70C0}"/>
              </a:ext>
            </a:extLst>
          </p:cNvPr>
          <p:cNvSpPr/>
          <p:nvPr userDrawn="1"/>
        </p:nvSpPr>
        <p:spPr>
          <a:xfrm>
            <a:off x="281519" y="485059"/>
            <a:ext cx="8583081" cy="603436"/>
          </a:xfrm>
          <a:prstGeom prst="rect">
            <a:avLst/>
          </a:prstGeom>
          <a:gradFill>
            <a:gsLst>
              <a:gs pos="0">
                <a:schemeClr val="accent1">
                  <a:lumMod val="50000"/>
                </a:schemeClr>
              </a:gs>
              <a:gs pos="100000">
                <a:schemeClr val="accent1">
                  <a:lumMod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03461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774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208118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344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97AD025-FFB8-A244-965F-2B7F7F43E628}" type="datetimeFigureOut">
              <a:rPr kumimoji="1" lang="ja-JP" altLang="en-US" smtClean="0"/>
              <a:t>2025/3/11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579294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4220878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97AD025-FFB8-A244-965F-2B7F7F43E628}" type="datetimeFigureOut">
              <a:rPr kumimoji="1" lang="ja-JP" altLang="en-US" smtClean="0"/>
              <a:t>2025/3/11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950498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97AD025-FFB8-A244-965F-2B7F7F43E628}" type="datetimeFigureOut">
              <a:rPr kumimoji="1" lang="ja-JP" altLang="en-US" smtClean="0"/>
              <a:t>2025/3/11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829467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7AD025-FFB8-A244-965F-2B7F7F43E628}" type="datetimeFigureOut">
              <a:rPr kumimoji="1" lang="ja-JP" altLang="en-US" smtClean="0"/>
              <a:t>2025/3/11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1050956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608608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97AD025-FFB8-A244-965F-2B7F7F43E628}" type="datetimeFigureOut">
              <a:rPr kumimoji="1" lang="ja-JP" altLang="en-US" smtClean="0"/>
              <a:t>2025/3/11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320483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
第 </a:t>
            </a:r>
            <a:r>
              <a:rPr lang="en-US" altLang="ja-JP"/>
              <a:t>2 </a:t>
            </a:r>
            <a:r>
              <a:rPr lang="ja-JP" altLang="en-US"/>
              <a:t>レベル
第 </a:t>
            </a:r>
            <a:r>
              <a:rPr lang="en-US" altLang="ja-JP"/>
              <a:t>3 </a:t>
            </a:r>
            <a:r>
              <a:rPr lang="ja-JP" altLang="en-US"/>
              <a:t>レベル
第 </a:t>
            </a:r>
            <a:r>
              <a:rPr lang="en-US" altLang="ja-JP"/>
              <a:t>4 </a:t>
            </a:r>
            <a:r>
              <a:rPr lang="ja-JP" altLang="en-US"/>
              <a:t>レベル
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7AD025-FFB8-A244-965F-2B7F7F43E628}" type="datetimeFigureOut">
              <a:rPr kumimoji="1" lang="ja-JP" altLang="en-US" smtClean="0"/>
              <a:t>2025/3/11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17B1B2-074F-F04D-A01C-FC4065C487A1}" type="slidenum">
              <a:rPr kumimoji="1" lang="ja-JP" altLang="en-US" smtClean="0"/>
              <a:t>‹#›</a:t>
            </a:fld>
            <a:endParaRPr kumimoji="1" lang="ja-JP" altLang="en-US"/>
          </a:p>
        </p:txBody>
      </p:sp>
    </p:spTree>
    <p:extLst>
      <p:ext uri="{BB962C8B-B14F-4D97-AF65-F5344CB8AC3E}">
        <p14:creationId xmlns:p14="http://schemas.microsoft.com/office/powerpoint/2010/main" val="27621456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 name="図 71">
            <a:extLst>
              <a:ext uri="{FF2B5EF4-FFF2-40B4-BE49-F238E27FC236}">
                <a16:creationId xmlns:a16="http://schemas.microsoft.com/office/drawing/2014/main" id="{AB6F10ED-C870-C69A-5856-6A3032CDAD72}"/>
              </a:ext>
            </a:extLst>
          </p:cNvPr>
          <p:cNvPicPr>
            <a:picLocks noChangeAspect="1"/>
          </p:cNvPicPr>
          <p:nvPr/>
        </p:nvPicPr>
        <p:blipFill>
          <a:blip r:embed="rId3"/>
          <a:stretch>
            <a:fillRect/>
          </a:stretch>
        </p:blipFill>
        <p:spPr>
          <a:xfrm>
            <a:off x="5074259" y="4646846"/>
            <a:ext cx="719390" cy="792549"/>
          </a:xfrm>
          <a:prstGeom prst="rect">
            <a:avLst/>
          </a:prstGeom>
        </p:spPr>
      </p:pic>
      <p:pic>
        <p:nvPicPr>
          <p:cNvPr id="71" name="図 70">
            <a:extLst>
              <a:ext uri="{FF2B5EF4-FFF2-40B4-BE49-F238E27FC236}">
                <a16:creationId xmlns:a16="http://schemas.microsoft.com/office/drawing/2014/main" id="{4D22B16B-65FB-3558-A041-6DBBD059CB6F}"/>
              </a:ext>
            </a:extLst>
          </p:cNvPr>
          <p:cNvPicPr>
            <a:picLocks noChangeAspect="1"/>
          </p:cNvPicPr>
          <p:nvPr/>
        </p:nvPicPr>
        <p:blipFill>
          <a:blip r:embed="rId4"/>
          <a:stretch>
            <a:fillRect/>
          </a:stretch>
        </p:blipFill>
        <p:spPr>
          <a:xfrm>
            <a:off x="5082933" y="3118957"/>
            <a:ext cx="707197" cy="816935"/>
          </a:xfrm>
          <a:prstGeom prst="rect">
            <a:avLst/>
          </a:prstGeom>
        </p:spPr>
      </p:pic>
      <p:sp>
        <p:nvSpPr>
          <p:cNvPr id="3" name="テキスト ボックス 2">
            <a:extLst>
              <a:ext uri="{FF2B5EF4-FFF2-40B4-BE49-F238E27FC236}">
                <a16:creationId xmlns:a16="http://schemas.microsoft.com/office/drawing/2014/main" id="{4CA50E79-0AEB-4A45-90DE-1EBFEF4913AE}"/>
              </a:ext>
            </a:extLst>
          </p:cNvPr>
          <p:cNvSpPr txBox="1"/>
          <p:nvPr/>
        </p:nvSpPr>
        <p:spPr>
          <a:xfrm>
            <a:off x="1098699" y="596421"/>
            <a:ext cx="7750462" cy="400110"/>
          </a:xfrm>
          <a:prstGeom prst="rect">
            <a:avLst/>
          </a:prstGeom>
          <a:noFill/>
        </p:spPr>
        <p:txBody>
          <a:bodyPr wrap="square" rtlCol="0">
            <a:spAutoFit/>
          </a:bodyPr>
          <a:lstStyle/>
          <a:p>
            <a:pPr algn="ctr"/>
            <a:r>
              <a:rPr lang="ja-JP" altLang="en-US" sz="2000" dirty="0">
                <a:solidFill>
                  <a:schemeClr val="bg1"/>
                </a:solidFill>
                <a:latin typeface="Meiryo UI" panose="020B0604030504040204" pitchFamily="34" charset="-128"/>
                <a:ea typeface="Meiryo UI" panose="020B0604030504040204" pitchFamily="34" charset="-128"/>
              </a:rPr>
              <a:t>ツアライズ 収納トラベルバッグ</a:t>
            </a:r>
          </a:p>
        </p:txBody>
      </p:sp>
      <p:sp>
        <p:nvSpPr>
          <p:cNvPr id="54" name="テキスト ボックス 53">
            <a:extLst>
              <a:ext uri="{FF2B5EF4-FFF2-40B4-BE49-F238E27FC236}">
                <a16:creationId xmlns:a16="http://schemas.microsoft.com/office/drawing/2014/main" id="{DB95C43C-93E8-974D-BE0B-E4B52F6953E9}"/>
              </a:ext>
            </a:extLst>
          </p:cNvPr>
          <p:cNvSpPr txBox="1"/>
          <p:nvPr/>
        </p:nvSpPr>
        <p:spPr>
          <a:xfrm>
            <a:off x="485900" y="5252121"/>
            <a:ext cx="4140913" cy="648512"/>
          </a:xfrm>
          <a:prstGeom prst="rect">
            <a:avLst/>
          </a:prstGeom>
          <a:noFill/>
        </p:spPr>
        <p:txBody>
          <a:bodyPr wrap="square" lIns="90000" tIns="46800" rIns="0" bIns="46800" rtlCol="0">
            <a:spAutoFit/>
          </a:bodyPr>
          <a:lstStyle/>
          <a:p>
            <a:r>
              <a:rPr lang="ja-JP" altLang="en-US" sz="900" dirty="0">
                <a:latin typeface="Meiryo UI" panose="020B0604030504040204" pitchFamily="34" charset="-128"/>
                <a:ea typeface="Meiryo UI" panose="020B0604030504040204" pitchFamily="34" charset="-128"/>
              </a:rPr>
              <a:t>カラー展開：</a:t>
            </a:r>
            <a:r>
              <a:rPr lang="en-US" altLang="ja-JP" sz="900" dirty="0">
                <a:latin typeface="Meiryo UI" panose="020B0604030504040204" pitchFamily="34" charset="-128"/>
                <a:ea typeface="Meiryo UI" panose="020B0604030504040204" pitchFamily="34" charset="-128"/>
              </a:rPr>
              <a:t>2</a:t>
            </a:r>
            <a:r>
              <a:rPr lang="ja-JP" altLang="en-US" sz="900" dirty="0">
                <a:latin typeface="Meiryo UI" panose="020B0604030504040204" pitchFamily="34" charset="-128"/>
                <a:ea typeface="Meiryo UI" panose="020B0604030504040204" pitchFamily="34" charset="-128"/>
              </a:rPr>
              <a:t>色取混ぜ</a:t>
            </a:r>
            <a:r>
              <a:rPr lang="en-US" altLang="ja-JP" sz="900" dirty="0">
                <a:latin typeface="Meiryo UI" panose="020B0604030504040204" pitchFamily="34" charset="-128"/>
                <a:ea typeface="Meiryo UI" panose="020B0604030504040204" pitchFamily="34" charset="-128"/>
              </a:rPr>
              <a:t>(</a:t>
            </a:r>
            <a:r>
              <a:rPr lang="ja-JP" altLang="en-US" sz="900" dirty="0">
                <a:latin typeface="Meiryo UI" panose="020B0604030504040204" pitchFamily="34" charset="-128"/>
                <a:ea typeface="Meiryo UI" panose="020B0604030504040204" pitchFamily="34" charset="-128"/>
              </a:rPr>
              <a:t>グレー・ネイビー</a:t>
            </a:r>
            <a:r>
              <a:rPr lang="en-US" altLang="ja-JP" sz="900" dirty="0">
                <a:latin typeface="Meiryo UI" panose="020B0604030504040204" pitchFamily="34" charset="-128"/>
                <a:ea typeface="Meiryo UI" panose="020B0604030504040204" pitchFamily="34" charset="-128"/>
              </a:rPr>
              <a:t>)</a:t>
            </a:r>
          </a:p>
          <a:p>
            <a:r>
              <a:rPr lang="ja-JP" altLang="en-US" sz="900" dirty="0">
                <a:latin typeface="Meiryo UI" panose="020B0604030504040204" pitchFamily="34" charset="-128"/>
                <a:ea typeface="Meiryo UI" panose="020B0604030504040204" pitchFamily="34" charset="-128"/>
              </a:rPr>
              <a:t>素材：ポリエステル</a:t>
            </a:r>
          </a:p>
          <a:p>
            <a:r>
              <a:rPr lang="ja-JP" altLang="en-US" sz="900" dirty="0">
                <a:latin typeface="Meiryo UI" panose="020B0604030504040204" pitchFamily="34" charset="-128"/>
                <a:ea typeface="Meiryo UI" panose="020B0604030504040204" pitchFamily="34" charset="-128"/>
              </a:rPr>
              <a:t>サイズ：</a:t>
            </a:r>
            <a:r>
              <a:rPr lang="en-US" altLang="ja-JP" sz="900" dirty="0">
                <a:latin typeface="Meiryo UI" panose="020B0604030504040204" pitchFamily="34" charset="-128"/>
                <a:ea typeface="Meiryo UI" panose="020B0604030504040204" pitchFamily="34" charset="-128"/>
              </a:rPr>
              <a:t>150×190×20mm</a:t>
            </a:r>
          </a:p>
          <a:p>
            <a:r>
              <a:rPr lang="ja-JP" altLang="en-US" sz="900" dirty="0">
                <a:latin typeface="Meiryo UI" panose="020B0604030504040204" pitchFamily="34" charset="-128"/>
                <a:ea typeface="Meiryo UI" panose="020B0604030504040204" pitchFamily="34" charset="-128"/>
              </a:rPr>
              <a:t>包装：包装袋 </a:t>
            </a:r>
          </a:p>
        </p:txBody>
      </p:sp>
      <p:sp>
        <p:nvSpPr>
          <p:cNvPr id="9" name="円/楕円 8">
            <a:extLst>
              <a:ext uri="{FF2B5EF4-FFF2-40B4-BE49-F238E27FC236}">
                <a16:creationId xmlns:a16="http://schemas.microsoft.com/office/drawing/2014/main" id="{5071E141-4680-1C45-8E9F-3E48DC46BD1C}"/>
              </a:ext>
            </a:extLst>
          </p:cNvPr>
          <p:cNvSpPr/>
          <p:nvPr/>
        </p:nvSpPr>
        <p:spPr>
          <a:xfrm>
            <a:off x="5035845" y="1268518"/>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4"/>
              </a:solidFill>
            </a:endParaRPr>
          </a:p>
        </p:txBody>
      </p:sp>
      <p:sp>
        <p:nvSpPr>
          <p:cNvPr id="43" name="テキスト ボックス 42">
            <a:extLst>
              <a:ext uri="{FF2B5EF4-FFF2-40B4-BE49-F238E27FC236}">
                <a16:creationId xmlns:a16="http://schemas.microsoft.com/office/drawing/2014/main" id="{C679F590-1798-F145-B307-DE0B7159F3E6}"/>
              </a:ext>
            </a:extLst>
          </p:cNvPr>
          <p:cNvSpPr txBox="1"/>
          <p:nvPr/>
        </p:nvSpPr>
        <p:spPr>
          <a:xfrm>
            <a:off x="5035210" y="1496155"/>
            <a:ext cx="739603" cy="323165"/>
          </a:xfrm>
          <a:prstGeom prst="rect">
            <a:avLst/>
          </a:prstGeom>
          <a:noFill/>
        </p:spPr>
        <p:txBody>
          <a:bodyPr wrap="square" rtlCol="0">
            <a:spAutoFit/>
          </a:bodyPr>
          <a:lstStyle/>
          <a:p>
            <a:pPr algn="ctr"/>
            <a:r>
              <a:rPr kumimoji="1" lang="ja-JP" altLang="en-US" sz="1500">
                <a:solidFill>
                  <a:schemeClr val="accent1">
                    <a:lumMod val="50000"/>
                  </a:schemeClr>
                </a:solidFill>
                <a:latin typeface="Meiryo UI" panose="020B0604030504040204" pitchFamily="34" charset="-128"/>
                <a:ea typeface="Meiryo UI" panose="020B0604030504040204" pitchFamily="34" charset="-128"/>
              </a:rPr>
              <a:t>特徴</a:t>
            </a:r>
          </a:p>
        </p:txBody>
      </p:sp>
      <p:cxnSp>
        <p:nvCxnSpPr>
          <p:cNvPr id="47" name="直線コネクタ 46">
            <a:extLst>
              <a:ext uri="{FF2B5EF4-FFF2-40B4-BE49-F238E27FC236}">
                <a16:creationId xmlns:a16="http://schemas.microsoft.com/office/drawing/2014/main" id="{06F736AD-50A3-9946-BE09-78B049790D86}"/>
              </a:ext>
            </a:extLst>
          </p:cNvPr>
          <p:cNvCxnSpPr>
            <a:cxnSpLocks/>
            <a:stCxn id="48" idx="3"/>
          </p:cNvCxnSpPr>
          <p:nvPr/>
        </p:nvCxnSpPr>
        <p:spPr>
          <a:xfrm>
            <a:off x="933347" y="5145172"/>
            <a:ext cx="3560089" cy="12701"/>
          </a:xfrm>
          <a:prstGeom prst="line">
            <a:avLst/>
          </a:prstGeom>
          <a:ln w="9525">
            <a:solidFill>
              <a:schemeClr val="bg2">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E2DC50B7-FC9D-9741-AB3D-886576F41BF6}"/>
              </a:ext>
            </a:extLst>
          </p:cNvPr>
          <p:cNvSpPr txBox="1"/>
          <p:nvPr/>
        </p:nvSpPr>
        <p:spPr>
          <a:xfrm>
            <a:off x="485901" y="5029756"/>
            <a:ext cx="447446" cy="230832"/>
          </a:xfrm>
          <a:prstGeom prst="rect">
            <a:avLst/>
          </a:prstGeom>
          <a:noFill/>
        </p:spPr>
        <p:txBody>
          <a:bodyPr wrap="square" rtlCol="0">
            <a:spAutoFit/>
          </a:bodyPr>
          <a:lstStyle/>
          <a:p>
            <a:r>
              <a:rPr lang="ja-JP" altLang="en-US" sz="900">
                <a:latin typeface="Meiryo UI" panose="020B0604030504040204" pitchFamily="34" charset="-128"/>
                <a:ea typeface="Meiryo UI" panose="020B0604030504040204" pitchFamily="34" charset="-128"/>
              </a:rPr>
              <a:t>仕様</a:t>
            </a:r>
          </a:p>
        </p:txBody>
      </p:sp>
      <p:sp>
        <p:nvSpPr>
          <p:cNvPr id="49" name="テキスト ボックス 48">
            <a:extLst>
              <a:ext uri="{FF2B5EF4-FFF2-40B4-BE49-F238E27FC236}">
                <a16:creationId xmlns:a16="http://schemas.microsoft.com/office/drawing/2014/main" id="{A01A4F1A-EF54-BF4E-99FC-739CD6DF617E}"/>
              </a:ext>
            </a:extLst>
          </p:cNvPr>
          <p:cNvSpPr txBox="1"/>
          <p:nvPr/>
        </p:nvSpPr>
        <p:spPr>
          <a:xfrm>
            <a:off x="296332" y="658339"/>
            <a:ext cx="855576" cy="276999"/>
          </a:xfrm>
          <a:prstGeom prst="rect">
            <a:avLst/>
          </a:prstGeom>
          <a:noFill/>
        </p:spPr>
        <p:txBody>
          <a:bodyPr wrap="square" rtlCol="0">
            <a:spAutoFit/>
          </a:bodyPr>
          <a:lstStyle/>
          <a:p>
            <a:pPr algn="ctr"/>
            <a:r>
              <a:rPr kumimoji="1" lang="en-US" altLang="ja-JP" sz="1200" dirty="0">
                <a:solidFill>
                  <a:schemeClr val="bg1"/>
                </a:solidFill>
                <a:latin typeface="Meiryo UI" panose="020B0604030504040204" pitchFamily="34" charset="-128"/>
                <a:ea typeface="Meiryo UI" panose="020B0604030504040204" pitchFamily="34" charset="-128"/>
              </a:rPr>
              <a:t>【</a:t>
            </a:r>
            <a:r>
              <a:rPr kumimoji="1" lang="ja-JP" altLang="en-US" sz="1200">
                <a:solidFill>
                  <a:schemeClr val="bg1"/>
                </a:solidFill>
                <a:latin typeface="Meiryo UI" panose="020B0604030504040204" pitchFamily="34" charset="-128"/>
                <a:ea typeface="Meiryo UI" panose="020B0604030504040204" pitchFamily="34" charset="-128"/>
              </a:rPr>
              <a:t>提案書</a:t>
            </a:r>
            <a:r>
              <a:rPr kumimoji="1" lang="en-US" altLang="ja-JP" sz="1200" dirty="0">
                <a:solidFill>
                  <a:schemeClr val="bg1"/>
                </a:solidFill>
                <a:latin typeface="Meiryo UI" panose="020B0604030504040204" pitchFamily="34" charset="-128"/>
                <a:ea typeface="Meiryo UI" panose="020B0604030504040204" pitchFamily="34" charset="-128"/>
              </a:rPr>
              <a:t>】</a:t>
            </a:r>
            <a:endParaRPr kumimoji="1" lang="ja-JP" altLang="en-US" sz="1200">
              <a:solidFill>
                <a:schemeClr val="bg1"/>
              </a:solidFill>
              <a:latin typeface="Meiryo UI" panose="020B0604030504040204" pitchFamily="34" charset="-128"/>
              <a:ea typeface="Meiryo UI" panose="020B0604030504040204" pitchFamily="34" charset="-128"/>
            </a:endParaRPr>
          </a:p>
        </p:txBody>
      </p:sp>
      <p:sp>
        <p:nvSpPr>
          <p:cNvPr id="52" name="テキスト ボックス 51">
            <a:extLst>
              <a:ext uri="{FF2B5EF4-FFF2-40B4-BE49-F238E27FC236}">
                <a16:creationId xmlns:a16="http://schemas.microsoft.com/office/drawing/2014/main" id="{666EFAC9-FA87-8F4E-97A7-2098EF99A221}"/>
              </a:ext>
            </a:extLst>
          </p:cNvPr>
          <p:cNvSpPr txBox="1"/>
          <p:nvPr/>
        </p:nvSpPr>
        <p:spPr>
          <a:xfrm>
            <a:off x="5932095" y="1422052"/>
            <a:ext cx="2917065" cy="2224969"/>
          </a:xfrm>
          <a:prstGeom prst="rect">
            <a:avLst/>
          </a:prstGeom>
          <a:noFill/>
        </p:spPr>
        <p:txBody>
          <a:bodyPr wrap="square" lIns="0" tIns="46800" rIns="0" spcCol="360000" rtlCol="0">
            <a:spAutoFit/>
          </a:bodyPr>
          <a:lstStyle/>
          <a:p>
            <a:pPr>
              <a:lnSpc>
                <a:spcPts val="2400"/>
              </a:lnSpc>
            </a:pPr>
            <a:r>
              <a:rPr lang="ja-JP" altLang="en-US" sz="1600" dirty="0"/>
              <a:t>コンパクトに折り畳める上に、旅行用などのキャリーバッグのハンドルに取り付けられる仕様がとっても便利なトラベルバッグです。イベントやキャンペーンでの特典、景品用などにもおすすめ。</a:t>
            </a:r>
            <a:endParaRPr lang="en-US" altLang="ja-JP" sz="1600" spc="-100" dirty="0">
              <a:latin typeface="Meiryo UI" panose="020B0604030504040204" pitchFamily="34" charset="-128"/>
              <a:ea typeface="Meiryo UI" panose="020B0604030504040204" pitchFamily="34" charset="-128"/>
            </a:endParaRPr>
          </a:p>
        </p:txBody>
      </p:sp>
      <p:sp>
        <p:nvSpPr>
          <p:cNvPr id="51" name="円/楕円 50">
            <a:extLst>
              <a:ext uri="{FF2B5EF4-FFF2-40B4-BE49-F238E27FC236}">
                <a16:creationId xmlns:a16="http://schemas.microsoft.com/office/drawing/2014/main" id="{29EEA60A-1EDB-A44B-893A-3A7C8D5D51EA}"/>
              </a:ext>
            </a:extLst>
          </p:cNvPr>
          <p:cNvSpPr/>
          <p:nvPr/>
        </p:nvSpPr>
        <p:spPr>
          <a:xfrm>
            <a:off x="5035845" y="534447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55C042B5-BEB6-154E-9A0F-527D7515FFDC}"/>
              </a:ext>
            </a:extLst>
          </p:cNvPr>
          <p:cNvSpPr txBox="1"/>
          <p:nvPr/>
        </p:nvSpPr>
        <p:spPr>
          <a:xfrm>
            <a:off x="5035210" y="5569140"/>
            <a:ext cx="739603"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お見積</a:t>
            </a:r>
          </a:p>
        </p:txBody>
      </p:sp>
      <p:cxnSp>
        <p:nvCxnSpPr>
          <p:cNvPr id="55" name="直線コネクタ 54">
            <a:extLst>
              <a:ext uri="{FF2B5EF4-FFF2-40B4-BE49-F238E27FC236}">
                <a16:creationId xmlns:a16="http://schemas.microsoft.com/office/drawing/2014/main" id="{E3841400-EED2-C34D-BCDD-C3006CC8563F}"/>
              </a:ext>
            </a:extLst>
          </p:cNvPr>
          <p:cNvCxnSpPr>
            <a:cxnSpLocks/>
          </p:cNvCxnSpPr>
          <p:nvPr/>
        </p:nvCxnSpPr>
        <p:spPr>
          <a:xfrm>
            <a:off x="5880100" y="3785632"/>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grpSp>
        <p:nvGrpSpPr>
          <p:cNvPr id="58" name="グループ化 57">
            <a:extLst>
              <a:ext uri="{FF2B5EF4-FFF2-40B4-BE49-F238E27FC236}">
                <a16:creationId xmlns:a16="http://schemas.microsoft.com/office/drawing/2014/main" id="{C8880407-59E8-D744-B368-C4DF6A8E994D}"/>
              </a:ext>
            </a:extLst>
          </p:cNvPr>
          <p:cNvGrpSpPr/>
          <p:nvPr/>
        </p:nvGrpSpPr>
        <p:grpSpPr>
          <a:xfrm>
            <a:off x="5042402" y="3830871"/>
            <a:ext cx="739603" cy="739603"/>
            <a:chOff x="5042402" y="3087009"/>
            <a:chExt cx="739603" cy="739603"/>
          </a:xfrm>
        </p:grpSpPr>
        <p:sp>
          <p:nvSpPr>
            <p:cNvPr id="59" name="円/楕円 58">
              <a:extLst>
                <a:ext uri="{FF2B5EF4-FFF2-40B4-BE49-F238E27FC236}">
                  <a16:creationId xmlns:a16="http://schemas.microsoft.com/office/drawing/2014/main" id="{C67052A6-1156-D442-9D47-A2227E7B96FF}"/>
                </a:ext>
              </a:extLst>
            </p:cNvPr>
            <p:cNvSpPr/>
            <p:nvPr/>
          </p:nvSpPr>
          <p:spPr>
            <a:xfrm>
              <a:off x="5042402" y="3087009"/>
              <a:ext cx="739603" cy="739603"/>
            </a:xfrm>
            <a:prstGeom prst="ellipse">
              <a:avLst/>
            </a:prstGeom>
            <a:solidFill>
              <a:schemeClr val="bg1"/>
            </a:solid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46DE592-F853-384F-90D2-3DA64C10996F}"/>
                </a:ext>
              </a:extLst>
            </p:cNvPr>
            <p:cNvSpPr txBox="1"/>
            <p:nvPr/>
          </p:nvSpPr>
          <p:spPr>
            <a:xfrm>
              <a:off x="5135150" y="3321734"/>
              <a:ext cx="569710" cy="307777"/>
            </a:xfrm>
            <a:prstGeom prst="rect">
              <a:avLst/>
            </a:prstGeom>
            <a:noFill/>
          </p:spPr>
          <p:txBody>
            <a:bodyPr wrap="square" rtlCol="0">
              <a:spAutoFit/>
            </a:bodyPr>
            <a:lstStyle/>
            <a:p>
              <a:pPr algn="ctr"/>
              <a:r>
                <a:rPr kumimoji="1" lang="ja-JP" altLang="en-US" sz="1400">
                  <a:solidFill>
                    <a:schemeClr val="accent1">
                      <a:lumMod val="50000"/>
                    </a:schemeClr>
                  </a:solidFill>
                  <a:latin typeface="Meiryo UI" panose="020B0604030504040204" pitchFamily="34" charset="-128"/>
                  <a:ea typeface="Meiryo UI" panose="020B0604030504040204" pitchFamily="34" charset="-128"/>
                </a:rPr>
                <a:t>納期</a:t>
              </a:r>
            </a:p>
          </p:txBody>
        </p:sp>
      </p:grpSp>
      <p:cxnSp>
        <p:nvCxnSpPr>
          <p:cNvPr id="61" name="直線コネクタ 60">
            <a:extLst>
              <a:ext uri="{FF2B5EF4-FFF2-40B4-BE49-F238E27FC236}">
                <a16:creationId xmlns:a16="http://schemas.microsoft.com/office/drawing/2014/main" id="{44FD12B9-01EA-6045-91B8-6A6C4B42426B}"/>
              </a:ext>
            </a:extLst>
          </p:cNvPr>
          <p:cNvCxnSpPr>
            <a:cxnSpLocks/>
          </p:cNvCxnSpPr>
          <p:nvPr/>
        </p:nvCxnSpPr>
        <p:spPr>
          <a:xfrm>
            <a:off x="5880100" y="4987421"/>
            <a:ext cx="2969061" cy="0"/>
          </a:xfrm>
          <a:prstGeom prst="line">
            <a:avLst/>
          </a:prstGeom>
          <a:ln w="19050">
            <a:solidFill>
              <a:schemeClr val="bg2">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2" name="テキスト ボックス 61">
            <a:extLst>
              <a:ext uri="{FF2B5EF4-FFF2-40B4-BE49-F238E27FC236}">
                <a16:creationId xmlns:a16="http://schemas.microsoft.com/office/drawing/2014/main" id="{43EEDBA3-5917-5749-A207-0D444DDE7256}"/>
              </a:ext>
            </a:extLst>
          </p:cNvPr>
          <p:cNvSpPr txBox="1"/>
          <p:nvPr/>
        </p:nvSpPr>
        <p:spPr>
          <a:xfrm>
            <a:off x="6071111" y="4206067"/>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納期スペース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sp>
        <p:nvSpPr>
          <p:cNvPr id="63" name="テキスト ボックス 62">
            <a:extLst>
              <a:ext uri="{FF2B5EF4-FFF2-40B4-BE49-F238E27FC236}">
                <a16:creationId xmlns:a16="http://schemas.microsoft.com/office/drawing/2014/main" id="{7C84D0BA-2D0E-1A41-A9F4-073730B0C0B4}"/>
              </a:ext>
            </a:extLst>
          </p:cNvPr>
          <p:cNvSpPr txBox="1"/>
          <p:nvPr/>
        </p:nvSpPr>
        <p:spPr>
          <a:xfrm>
            <a:off x="6071111" y="5565834"/>
            <a:ext cx="2778049" cy="345672"/>
          </a:xfrm>
          <a:prstGeom prst="rect">
            <a:avLst/>
          </a:prstGeom>
          <a:noFill/>
        </p:spPr>
        <p:txBody>
          <a:bodyPr wrap="square" lIns="0" tIns="46800" rIns="0" spcCol="360000" rtlCol="0">
            <a:spAutoFit/>
          </a:bodyPr>
          <a:lstStyle/>
          <a:p>
            <a:pPr>
              <a:lnSpc>
                <a:spcPts val="2200"/>
              </a:lnSpc>
            </a:pPr>
            <a:r>
              <a:rPr lang="ja-JP" altLang="en-US" sz="1600">
                <a:solidFill>
                  <a:schemeClr val="bg2">
                    <a:lumMod val="75000"/>
                  </a:schemeClr>
                </a:solidFill>
                <a:latin typeface="Meiryo UI" panose="020B0604030504040204" pitchFamily="34" charset="-128"/>
                <a:ea typeface="Meiryo UI" panose="020B0604030504040204" pitchFamily="34" charset="-128"/>
              </a:rPr>
              <a:t>お見積りスペース</a:t>
            </a:r>
            <a:endParaRPr lang="en-US" altLang="ja-JP" sz="1600" dirty="0">
              <a:solidFill>
                <a:schemeClr val="bg2">
                  <a:lumMod val="75000"/>
                </a:schemeClr>
              </a:solidFill>
              <a:latin typeface="Meiryo UI" panose="020B0604030504040204" pitchFamily="34" charset="-128"/>
              <a:ea typeface="Meiryo UI" panose="020B0604030504040204" pitchFamily="34" charset="-128"/>
            </a:endParaRPr>
          </a:p>
        </p:txBody>
      </p:sp>
      <p:pic>
        <p:nvPicPr>
          <p:cNvPr id="6" name="図 5">
            <a:extLst>
              <a:ext uri="{FF2B5EF4-FFF2-40B4-BE49-F238E27FC236}">
                <a16:creationId xmlns:a16="http://schemas.microsoft.com/office/drawing/2014/main" id="{F506A69D-6253-6EEF-E063-FF034E5AD108}"/>
              </a:ext>
            </a:extLst>
          </p:cNvPr>
          <p:cNvPicPr>
            <a:picLocks noChangeAspect="1"/>
          </p:cNvPicPr>
          <p:nvPr/>
        </p:nvPicPr>
        <p:blipFill>
          <a:blip r:embed="rId5"/>
          <a:stretch>
            <a:fillRect/>
          </a:stretch>
        </p:blipFill>
        <p:spPr>
          <a:xfrm>
            <a:off x="732601" y="1386649"/>
            <a:ext cx="3548859" cy="3548859"/>
          </a:xfrm>
          <a:prstGeom prst="rect">
            <a:avLst/>
          </a:prstGeom>
        </p:spPr>
      </p:pic>
    </p:spTree>
    <p:extLst>
      <p:ext uri="{BB962C8B-B14F-4D97-AF65-F5344CB8AC3E}">
        <p14:creationId xmlns:p14="http://schemas.microsoft.com/office/powerpoint/2010/main" val="316179865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lumMod val="5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731</TotalTime>
  <Words>71</Words>
  <Application>Microsoft Office PowerPoint</Application>
  <PresentationFormat>画面に合わせる (4:3)</PresentationFormat>
  <Paragraphs>14</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株式会社KILAMEK 株式会社</cp:lastModifiedBy>
  <cp:revision>255</cp:revision>
  <cp:lastPrinted>2021-07-20T08:57:41Z</cp:lastPrinted>
  <dcterms:created xsi:type="dcterms:W3CDTF">2021-06-21T09:41:39Z</dcterms:created>
  <dcterms:modified xsi:type="dcterms:W3CDTF">2025-03-11T03:06:52Z</dcterms:modified>
</cp:coreProperties>
</file>