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3"/>
  </p:notesMasterIdLst>
  <p:sldIdLst>
    <p:sldId id="256" r:id="rId2"/>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6959"/>
    <p:restoredTop sz="94656"/>
  </p:normalViewPr>
  <p:slideViewPr>
    <p:cSldViewPr snapToGrid="0" snapToObjects="1">
      <p:cViewPr varScale="1">
        <p:scale>
          <a:sx n="80" d="100"/>
          <a:sy n="80" d="100"/>
        </p:scale>
        <p:origin x="180" y="90"/>
      </p:cViewPr>
      <p:guideLst/>
    </p:cSldViewPr>
  </p:slideViewPr>
  <p:notesTextViewPr>
    <p:cViewPr>
      <p:scale>
        <a:sx n="1" d="1"/>
        <a:sy n="1" d="1"/>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7A08D55-502A-E34A-8EAC-0CBDB58BC935}" type="datetimeFigureOut">
              <a:rPr kumimoji="1" lang="ja-JP" altLang="en-US" smtClean="0"/>
              <a:t>2024/12/9</a:t>
            </a:fld>
            <a:endParaRPr kumimoji="1" lang="ja-JP" altLang="en-US"/>
          </a:p>
        </p:txBody>
      </p:sp>
      <p:sp>
        <p:nvSpPr>
          <p:cNvPr id="4" name="スライド イメージ プレースホルダー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r>
              <a:rPr kumimoji="1" lang="ja-JP" altLang="en-US"/>
              <a:t>マスター テキストの書式設定
第 </a:t>
            </a:r>
            <a:r>
              <a:rPr kumimoji="1" lang="en-US" altLang="ja-JP"/>
              <a:t>2 </a:t>
            </a:r>
            <a:r>
              <a:rPr kumimoji="1" lang="ja-JP" altLang="en-US"/>
              <a:t>レベル
第 </a:t>
            </a:r>
            <a:r>
              <a:rPr kumimoji="1" lang="en-US" altLang="ja-JP"/>
              <a:t>3 </a:t>
            </a:r>
            <a:r>
              <a:rPr kumimoji="1" lang="ja-JP" altLang="en-US"/>
              <a:t>レベル
第 </a:t>
            </a:r>
            <a:r>
              <a:rPr kumimoji="1" lang="en-US" altLang="ja-JP"/>
              <a:t>4 </a:t>
            </a:r>
            <a:r>
              <a:rPr kumimoji="1" lang="ja-JP" altLang="en-US"/>
              <a:t>レベル
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833F492-097D-4343-8401-B9480D7F56FB}" type="slidenum">
              <a:rPr kumimoji="1" lang="ja-JP" altLang="en-US" smtClean="0"/>
              <a:t>‹#›</a:t>
            </a:fld>
            <a:endParaRPr kumimoji="1" lang="ja-JP" altLang="en-US"/>
          </a:p>
        </p:txBody>
      </p:sp>
    </p:spTree>
    <p:extLst>
      <p:ext uri="{BB962C8B-B14F-4D97-AF65-F5344CB8AC3E}">
        <p14:creationId xmlns:p14="http://schemas.microsoft.com/office/powerpoint/2010/main" val="294744913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A833F492-097D-4343-8401-B9480D7F56FB}" type="slidenum">
              <a:rPr kumimoji="1" lang="ja-JP" altLang="en-US" smtClean="0"/>
              <a:t>1</a:t>
            </a:fld>
            <a:endParaRPr kumimoji="1" lang="ja-JP" altLang="en-US"/>
          </a:p>
        </p:txBody>
      </p:sp>
    </p:spTree>
    <p:extLst>
      <p:ext uri="{BB962C8B-B14F-4D97-AF65-F5344CB8AC3E}">
        <p14:creationId xmlns:p14="http://schemas.microsoft.com/office/powerpoint/2010/main" val="18459490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2024/12/9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
        <p:nvSpPr>
          <p:cNvPr id="8" name="正方形/長方形 7">
            <a:extLst>
              <a:ext uri="{FF2B5EF4-FFF2-40B4-BE49-F238E27FC236}">
                <a16:creationId xmlns:a16="http://schemas.microsoft.com/office/drawing/2014/main" id="{A2C56DA5-588D-A643-B482-FBFC5DBFE846}"/>
              </a:ext>
            </a:extLst>
          </p:cNvPr>
          <p:cNvSpPr/>
          <p:nvPr userDrawn="1"/>
        </p:nvSpPr>
        <p:spPr>
          <a:xfrm>
            <a:off x="279402" y="1295400"/>
            <a:ext cx="4471502" cy="5081926"/>
          </a:xfrm>
          <a:prstGeom prst="rect">
            <a:avLst/>
          </a:prstGeom>
          <a:solidFill>
            <a:schemeClr val="bg1"/>
          </a:solidFill>
          <a:ln w="12700">
            <a:noFill/>
          </a:ln>
          <a:effectLst>
            <a:outerShdw blurRad="127000" dist="508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ja-JP" altLang="en-US"/>
          </a:p>
        </p:txBody>
      </p:sp>
      <p:sp>
        <p:nvSpPr>
          <p:cNvPr id="9" name="正方形/長方形 8">
            <a:extLst>
              <a:ext uri="{FF2B5EF4-FFF2-40B4-BE49-F238E27FC236}">
                <a16:creationId xmlns:a16="http://schemas.microsoft.com/office/drawing/2014/main" id="{9F4EDA87-4F59-5249-BEA9-C2F2D68A70C0}"/>
              </a:ext>
            </a:extLst>
          </p:cNvPr>
          <p:cNvSpPr/>
          <p:nvPr userDrawn="1"/>
        </p:nvSpPr>
        <p:spPr>
          <a:xfrm>
            <a:off x="281519" y="485059"/>
            <a:ext cx="8583081" cy="603436"/>
          </a:xfrm>
          <a:prstGeom prst="rect">
            <a:avLst/>
          </a:prstGeom>
          <a:gradFill>
            <a:gsLst>
              <a:gs pos="0">
                <a:schemeClr val="accent1">
                  <a:lumMod val="50000"/>
                </a:schemeClr>
              </a:gs>
              <a:gs pos="100000">
                <a:schemeClr val="accent1">
                  <a:lumMod val="85000"/>
                </a:scheme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1034618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2024/12/9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4774297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2024/12/9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22081182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2024/12/9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634430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2024/12/9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15792945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97AD025-FFB8-A244-965F-2B7F7F43E628}" type="datetimeFigureOut">
              <a:rPr kumimoji="1" lang="ja-JP" altLang="en-US" smtClean="0"/>
              <a:t>2024/12/9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42208782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897AD025-FFB8-A244-965F-2B7F7F43E628}" type="datetimeFigureOut">
              <a:rPr kumimoji="1" lang="ja-JP" altLang="en-US" smtClean="0"/>
              <a:t>2024/12/9</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19504989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897AD025-FFB8-A244-965F-2B7F7F43E628}" type="datetimeFigureOut">
              <a:rPr kumimoji="1" lang="ja-JP" altLang="en-US" smtClean="0"/>
              <a:t>2024/12/9</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8294674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97AD025-FFB8-A244-965F-2B7F7F43E628}" type="datetimeFigureOut">
              <a:rPr kumimoji="1" lang="ja-JP" altLang="en-US" smtClean="0"/>
              <a:t>2024/12/9</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10509565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97AD025-FFB8-A244-965F-2B7F7F43E628}" type="datetimeFigureOut">
              <a:rPr kumimoji="1" lang="ja-JP" altLang="en-US" smtClean="0"/>
              <a:t>2024/12/9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6086088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97AD025-FFB8-A244-965F-2B7F7F43E628}" type="datetimeFigureOut">
              <a:rPr kumimoji="1" lang="ja-JP" altLang="en-US" smtClean="0"/>
              <a:t>2024/12/9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32048339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97AD025-FFB8-A244-965F-2B7F7F43E628}" type="datetimeFigureOut">
              <a:rPr kumimoji="1" lang="ja-JP" altLang="en-US" smtClean="0"/>
              <a:t>2024/12/9</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276214561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2" name="図 71">
            <a:extLst>
              <a:ext uri="{FF2B5EF4-FFF2-40B4-BE49-F238E27FC236}">
                <a16:creationId xmlns:a16="http://schemas.microsoft.com/office/drawing/2014/main" id="{AB6F10ED-C870-C69A-5856-6A3032CDAD72}"/>
              </a:ext>
            </a:extLst>
          </p:cNvPr>
          <p:cNvPicPr>
            <a:picLocks noChangeAspect="1"/>
          </p:cNvPicPr>
          <p:nvPr/>
        </p:nvPicPr>
        <p:blipFill>
          <a:blip r:embed="rId3"/>
          <a:stretch>
            <a:fillRect/>
          </a:stretch>
        </p:blipFill>
        <p:spPr>
          <a:xfrm>
            <a:off x="5074259" y="4646846"/>
            <a:ext cx="719390" cy="792549"/>
          </a:xfrm>
          <a:prstGeom prst="rect">
            <a:avLst/>
          </a:prstGeom>
        </p:spPr>
      </p:pic>
      <p:pic>
        <p:nvPicPr>
          <p:cNvPr id="71" name="図 70">
            <a:extLst>
              <a:ext uri="{FF2B5EF4-FFF2-40B4-BE49-F238E27FC236}">
                <a16:creationId xmlns:a16="http://schemas.microsoft.com/office/drawing/2014/main" id="{4D22B16B-65FB-3558-A041-6DBBD059CB6F}"/>
              </a:ext>
            </a:extLst>
          </p:cNvPr>
          <p:cNvPicPr>
            <a:picLocks noChangeAspect="1"/>
          </p:cNvPicPr>
          <p:nvPr/>
        </p:nvPicPr>
        <p:blipFill>
          <a:blip r:embed="rId4"/>
          <a:stretch>
            <a:fillRect/>
          </a:stretch>
        </p:blipFill>
        <p:spPr>
          <a:xfrm>
            <a:off x="5082933" y="3118957"/>
            <a:ext cx="707197" cy="816935"/>
          </a:xfrm>
          <a:prstGeom prst="rect">
            <a:avLst/>
          </a:prstGeom>
        </p:spPr>
      </p:pic>
      <p:sp>
        <p:nvSpPr>
          <p:cNvPr id="3" name="テキスト ボックス 2">
            <a:extLst>
              <a:ext uri="{FF2B5EF4-FFF2-40B4-BE49-F238E27FC236}">
                <a16:creationId xmlns:a16="http://schemas.microsoft.com/office/drawing/2014/main" id="{4CA50E79-0AEB-4A45-90DE-1EBFEF4913AE}"/>
              </a:ext>
            </a:extLst>
          </p:cNvPr>
          <p:cNvSpPr txBox="1"/>
          <p:nvPr/>
        </p:nvSpPr>
        <p:spPr>
          <a:xfrm>
            <a:off x="1098699" y="596421"/>
            <a:ext cx="7750462" cy="400110"/>
          </a:xfrm>
          <a:prstGeom prst="rect">
            <a:avLst/>
          </a:prstGeom>
          <a:noFill/>
        </p:spPr>
        <p:txBody>
          <a:bodyPr wrap="square" rtlCol="0">
            <a:spAutoFit/>
          </a:bodyPr>
          <a:lstStyle/>
          <a:p>
            <a:pPr algn="ctr"/>
            <a:r>
              <a:rPr lang="ja-JP" altLang="en-US" sz="2000" dirty="0">
                <a:solidFill>
                  <a:schemeClr val="bg1"/>
                </a:solidFill>
                <a:latin typeface="Meiryo UI" panose="020B0604030504040204" pitchFamily="34" charset="-128"/>
                <a:ea typeface="Meiryo UI" panose="020B0604030504040204" pitchFamily="34" charset="-128"/>
              </a:rPr>
              <a:t>メモリアルクロック　</a:t>
            </a:r>
            <a:r>
              <a:rPr lang="en-US" altLang="ja-JP" sz="2000" dirty="0">
                <a:solidFill>
                  <a:schemeClr val="bg1"/>
                </a:solidFill>
                <a:latin typeface="Meiryo UI" panose="020B0604030504040204" pitchFamily="34" charset="-128"/>
                <a:ea typeface="Meiryo UI" panose="020B0604030504040204" pitchFamily="34" charset="-128"/>
              </a:rPr>
              <a:t>※</a:t>
            </a:r>
            <a:r>
              <a:rPr lang="ja-JP" altLang="en-US" sz="2000" dirty="0">
                <a:solidFill>
                  <a:schemeClr val="bg1"/>
                </a:solidFill>
                <a:latin typeface="Meiryo UI" panose="020B0604030504040204" pitchFamily="34" charset="-128"/>
                <a:ea typeface="Meiryo UI" panose="020B0604030504040204" pitchFamily="34" charset="-128"/>
              </a:rPr>
              <a:t>オリジナルのみ </a:t>
            </a:r>
            <a:endParaRPr lang="en-US" altLang="ja-JP" sz="2000" dirty="0">
              <a:solidFill>
                <a:schemeClr val="bg1"/>
              </a:solidFill>
              <a:latin typeface="Meiryo UI" panose="020B0604030504040204" pitchFamily="34" charset="-128"/>
              <a:ea typeface="Meiryo UI" panose="020B0604030504040204" pitchFamily="34" charset="-128"/>
            </a:endParaRPr>
          </a:p>
        </p:txBody>
      </p:sp>
      <p:sp>
        <p:nvSpPr>
          <p:cNvPr id="54" name="テキスト ボックス 53">
            <a:extLst>
              <a:ext uri="{FF2B5EF4-FFF2-40B4-BE49-F238E27FC236}">
                <a16:creationId xmlns:a16="http://schemas.microsoft.com/office/drawing/2014/main" id="{DB95C43C-93E8-974D-BE0B-E4B52F6953E9}"/>
              </a:ext>
            </a:extLst>
          </p:cNvPr>
          <p:cNvSpPr txBox="1"/>
          <p:nvPr/>
        </p:nvSpPr>
        <p:spPr>
          <a:xfrm>
            <a:off x="485900" y="5252121"/>
            <a:ext cx="4140913" cy="648512"/>
          </a:xfrm>
          <a:prstGeom prst="rect">
            <a:avLst/>
          </a:prstGeom>
          <a:noFill/>
        </p:spPr>
        <p:txBody>
          <a:bodyPr wrap="square" lIns="90000" tIns="46800" rIns="0" bIns="46800" rtlCol="0">
            <a:spAutoFit/>
          </a:bodyPr>
          <a:lstStyle/>
          <a:p>
            <a:r>
              <a:rPr lang="ja-JP" altLang="en-US" sz="900" dirty="0">
                <a:latin typeface="Meiryo UI" panose="020B0604030504040204" pitchFamily="34" charset="-128"/>
                <a:ea typeface="Meiryo UI" panose="020B0604030504040204" pitchFamily="34" charset="-128"/>
              </a:rPr>
              <a:t>素材：アクリル</a:t>
            </a:r>
            <a:r>
              <a:rPr lang="en-US" altLang="ja-JP" sz="900" dirty="0">
                <a:latin typeface="Meiryo UI" panose="020B0604030504040204" pitchFamily="34" charset="-128"/>
                <a:ea typeface="Meiryo UI" panose="020B0604030504040204" pitchFamily="34" charset="-128"/>
              </a:rPr>
              <a:t>(3mm</a:t>
            </a:r>
            <a:r>
              <a:rPr lang="ja-JP" altLang="en-US" sz="900" dirty="0">
                <a:latin typeface="Meiryo UI" panose="020B0604030504040204" pitchFamily="34" charset="-128"/>
                <a:ea typeface="Meiryo UI" panose="020B0604030504040204" pitchFamily="34" charset="-128"/>
              </a:rPr>
              <a:t>厚</a:t>
            </a:r>
            <a:r>
              <a:rPr lang="en-US" altLang="ja-JP" sz="900" dirty="0">
                <a:latin typeface="Meiryo UI" panose="020B0604030504040204" pitchFamily="34" charset="-128"/>
                <a:ea typeface="Meiryo UI" panose="020B0604030504040204" pitchFamily="34" charset="-128"/>
              </a:rPr>
              <a:t>)</a:t>
            </a:r>
          </a:p>
          <a:p>
            <a:r>
              <a:rPr lang="ja-JP" altLang="en-US" sz="900" dirty="0">
                <a:latin typeface="Meiryo UI" panose="020B0604030504040204" pitchFamily="34" charset="-128"/>
                <a:ea typeface="Meiryo UI" panose="020B0604030504040204" pitchFamily="34" charset="-128"/>
              </a:rPr>
              <a:t>サイズ：</a:t>
            </a:r>
            <a:r>
              <a:rPr lang="en-US" altLang="ja-JP" sz="900" dirty="0">
                <a:latin typeface="Meiryo UI" panose="020B0604030504040204" pitchFamily="34" charset="-128"/>
                <a:ea typeface="Meiryo UI" panose="020B0604030504040204" pitchFamily="34" charset="-128"/>
              </a:rPr>
              <a:t>95×228×65mm</a:t>
            </a:r>
          </a:p>
          <a:p>
            <a:r>
              <a:rPr lang="ja-JP" altLang="en-US" sz="900" dirty="0">
                <a:latin typeface="Meiryo UI" panose="020B0604030504040204" pitchFamily="34" charset="-128"/>
                <a:ea typeface="Meiryo UI" panose="020B0604030504040204" pitchFamily="34" charset="-128"/>
              </a:rPr>
              <a:t>包装：包装袋</a:t>
            </a:r>
          </a:p>
          <a:p>
            <a:r>
              <a:rPr lang="ja-JP" altLang="en-US" sz="900" dirty="0">
                <a:latin typeface="Meiryo UI" panose="020B0604030504040204" pitchFamily="34" charset="-128"/>
                <a:ea typeface="Meiryo UI" panose="020B0604030504040204" pitchFamily="34" charset="-128"/>
              </a:rPr>
              <a:t>生産国：中国 </a:t>
            </a:r>
          </a:p>
        </p:txBody>
      </p:sp>
      <p:sp>
        <p:nvSpPr>
          <p:cNvPr id="9" name="円/楕円 8">
            <a:extLst>
              <a:ext uri="{FF2B5EF4-FFF2-40B4-BE49-F238E27FC236}">
                <a16:creationId xmlns:a16="http://schemas.microsoft.com/office/drawing/2014/main" id="{5071E141-4680-1C45-8E9F-3E48DC46BD1C}"/>
              </a:ext>
            </a:extLst>
          </p:cNvPr>
          <p:cNvSpPr/>
          <p:nvPr/>
        </p:nvSpPr>
        <p:spPr>
          <a:xfrm>
            <a:off x="5035845" y="1268518"/>
            <a:ext cx="739603" cy="739603"/>
          </a:xfrm>
          <a:prstGeom prst="ellipse">
            <a:avLst/>
          </a:prstGeom>
          <a:solidFill>
            <a:schemeClr val="bg1"/>
          </a:solid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accent4"/>
              </a:solidFill>
            </a:endParaRPr>
          </a:p>
        </p:txBody>
      </p:sp>
      <p:sp>
        <p:nvSpPr>
          <p:cNvPr id="43" name="テキスト ボックス 42">
            <a:extLst>
              <a:ext uri="{FF2B5EF4-FFF2-40B4-BE49-F238E27FC236}">
                <a16:creationId xmlns:a16="http://schemas.microsoft.com/office/drawing/2014/main" id="{C679F590-1798-F145-B307-DE0B7159F3E6}"/>
              </a:ext>
            </a:extLst>
          </p:cNvPr>
          <p:cNvSpPr txBox="1"/>
          <p:nvPr/>
        </p:nvSpPr>
        <p:spPr>
          <a:xfrm>
            <a:off x="5035210" y="1496155"/>
            <a:ext cx="739603" cy="323165"/>
          </a:xfrm>
          <a:prstGeom prst="rect">
            <a:avLst/>
          </a:prstGeom>
          <a:noFill/>
        </p:spPr>
        <p:txBody>
          <a:bodyPr wrap="square" rtlCol="0">
            <a:spAutoFit/>
          </a:bodyPr>
          <a:lstStyle/>
          <a:p>
            <a:pPr algn="ctr"/>
            <a:r>
              <a:rPr kumimoji="1" lang="ja-JP" altLang="en-US" sz="1500">
                <a:solidFill>
                  <a:schemeClr val="accent1">
                    <a:lumMod val="50000"/>
                  </a:schemeClr>
                </a:solidFill>
                <a:latin typeface="Meiryo UI" panose="020B0604030504040204" pitchFamily="34" charset="-128"/>
                <a:ea typeface="Meiryo UI" panose="020B0604030504040204" pitchFamily="34" charset="-128"/>
              </a:rPr>
              <a:t>特徴</a:t>
            </a:r>
          </a:p>
        </p:txBody>
      </p:sp>
      <p:cxnSp>
        <p:nvCxnSpPr>
          <p:cNvPr id="47" name="直線コネクタ 46">
            <a:extLst>
              <a:ext uri="{FF2B5EF4-FFF2-40B4-BE49-F238E27FC236}">
                <a16:creationId xmlns:a16="http://schemas.microsoft.com/office/drawing/2014/main" id="{06F736AD-50A3-9946-BE09-78B049790D86}"/>
              </a:ext>
            </a:extLst>
          </p:cNvPr>
          <p:cNvCxnSpPr>
            <a:cxnSpLocks/>
            <a:stCxn id="48" idx="3"/>
          </p:cNvCxnSpPr>
          <p:nvPr/>
        </p:nvCxnSpPr>
        <p:spPr>
          <a:xfrm>
            <a:off x="933347" y="5145172"/>
            <a:ext cx="3560089" cy="12701"/>
          </a:xfrm>
          <a:prstGeom prst="line">
            <a:avLst/>
          </a:prstGeom>
          <a:ln w="9525">
            <a:solidFill>
              <a:schemeClr val="bg2">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48" name="テキスト ボックス 47">
            <a:extLst>
              <a:ext uri="{FF2B5EF4-FFF2-40B4-BE49-F238E27FC236}">
                <a16:creationId xmlns:a16="http://schemas.microsoft.com/office/drawing/2014/main" id="{E2DC50B7-FC9D-9741-AB3D-886576F41BF6}"/>
              </a:ext>
            </a:extLst>
          </p:cNvPr>
          <p:cNvSpPr txBox="1"/>
          <p:nvPr/>
        </p:nvSpPr>
        <p:spPr>
          <a:xfrm>
            <a:off x="485901" y="5029756"/>
            <a:ext cx="447446" cy="230832"/>
          </a:xfrm>
          <a:prstGeom prst="rect">
            <a:avLst/>
          </a:prstGeom>
          <a:noFill/>
        </p:spPr>
        <p:txBody>
          <a:bodyPr wrap="square" rtlCol="0">
            <a:spAutoFit/>
          </a:bodyPr>
          <a:lstStyle/>
          <a:p>
            <a:r>
              <a:rPr lang="ja-JP" altLang="en-US" sz="900">
                <a:latin typeface="Meiryo UI" panose="020B0604030504040204" pitchFamily="34" charset="-128"/>
                <a:ea typeface="Meiryo UI" panose="020B0604030504040204" pitchFamily="34" charset="-128"/>
              </a:rPr>
              <a:t>仕様</a:t>
            </a:r>
          </a:p>
        </p:txBody>
      </p:sp>
      <p:sp>
        <p:nvSpPr>
          <p:cNvPr id="49" name="テキスト ボックス 48">
            <a:extLst>
              <a:ext uri="{FF2B5EF4-FFF2-40B4-BE49-F238E27FC236}">
                <a16:creationId xmlns:a16="http://schemas.microsoft.com/office/drawing/2014/main" id="{A01A4F1A-EF54-BF4E-99FC-739CD6DF617E}"/>
              </a:ext>
            </a:extLst>
          </p:cNvPr>
          <p:cNvSpPr txBox="1"/>
          <p:nvPr/>
        </p:nvSpPr>
        <p:spPr>
          <a:xfrm>
            <a:off x="296332" y="658339"/>
            <a:ext cx="855576" cy="276999"/>
          </a:xfrm>
          <a:prstGeom prst="rect">
            <a:avLst/>
          </a:prstGeom>
          <a:noFill/>
        </p:spPr>
        <p:txBody>
          <a:bodyPr wrap="square" rtlCol="0">
            <a:spAutoFit/>
          </a:bodyPr>
          <a:lstStyle/>
          <a:p>
            <a:pPr algn="ctr"/>
            <a:r>
              <a:rPr kumimoji="1" lang="en-US" altLang="ja-JP" sz="1200" dirty="0">
                <a:solidFill>
                  <a:schemeClr val="bg1"/>
                </a:solidFill>
                <a:latin typeface="Meiryo UI" panose="020B0604030504040204" pitchFamily="34" charset="-128"/>
                <a:ea typeface="Meiryo UI" panose="020B0604030504040204" pitchFamily="34" charset="-128"/>
              </a:rPr>
              <a:t>【</a:t>
            </a:r>
            <a:r>
              <a:rPr kumimoji="1" lang="ja-JP" altLang="en-US" sz="1200">
                <a:solidFill>
                  <a:schemeClr val="bg1"/>
                </a:solidFill>
                <a:latin typeface="Meiryo UI" panose="020B0604030504040204" pitchFamily="34" charset="-128"/>
                <a:ea typeface="Meiryo UI" panose="020B0604030504040204" pitchFamily="34" charset="-128"/>
              </a:rPr>
              <a:t>提案書</a:t>
            </a:r>
            <a:r>
              <a:rPr kumimoji="1" lang="en-US" altLang="ja-JP" sz="1200" dirty="0">
                <a:solidFill>
                  <a:schemeClr val="bg1"/>
                </a:solidFill>
                <a:latin typeface="Meiryo UI" panose="020B0604030504040204" pitchFamily="34" charset="-128"/>
                <a:ea typeface="Meiryo UI" panose="020B0604030504040204" pitchFamily="34" charset="-128"/>
              </a:rPr>
              <a:t>】</a:t>
            </a:r>
            <a:endParaRPr kumimoji="1" lang="ja-JP" altLang="en-US" sz="1200">
              <a:solidFill>
                <a:schemeClr val="bg1"/>
              </a:solidFill>
              <a:latin typeface="Meiryo UI" panose="020B0604030504040204" pitchFamily="34" charset="-128"/>
              <a:ea typeface="Meiryo UI" panose="020B0604030504040204" pitchFamily="34" charset="-128"/>
            </a:endParaRPr>
          </a:p>
        </p:txBody>
      </p:sp>
      <p:sp>
        <p:nvSpPr>
          <p:cNvPr id="52" name="テキスト ボックス 51">
            <a:extLst>
              <a:ext uri="{FF2B5EF4-FFF2-40B4-BE49-F238E27FC236}">
                <a16:creationId xmlns:a16="http://schemas.microsoft.com/office/drawing/2014/main" id="{666EFAC9-FA87-8F4E-97A7-2098EF99A221}"/>
              </a:ext>
            </a:extLst>
          </p:cNvPr>
          <p:cNvSpPr txBox="1"/>
          <p:nvPr/>
        </p:nvSpPr>
        <p:spPr>
          <a:xfrm>
            <a:off x="5932095" y="1422052"/>
            <a:ext cx="2917065" cy="2227919"/>
          </a:xfrm>
          <a:prstGeom prst="rect">
            <a:avLst/>
          </a:prstGeom>
          <a:noFill/>
        </p:spPr>
        <p:txBody>
          <a:bodyPr wrap="square" lIns="0" tIns="46800" rIns="0" spcCol="360000" rtlCol="0">
            <a:spAutoFit/>
          </a:bodyPr>
          <a:lstStyle/>
          <a:p>
            <a:pPr>
              <a:lnSpc>
                <a:spcPts val="2400"/>
              </a:lnSpc>
            </a:pPr>
            <a:r>
              <a:rPr lang="ja-JP" altLang="en-US" sz="1600" dirty="0"/>
              <a:t>記念用アイテムなどとして人気の高いメモリアルクロックです。透明アクリルとあえて飾り気を排除したシンプルなアナログ時計で、どんなオリジナルデザインの名入れにもマッチするアイテムです。 </a:t>
            </a:r>
            <a:endParaRPr lang="en-US" altLang="ja-JP" sz="1600" dirty="0"/>
          </a:p>
        </p:txBody>
      </p:sp>
      <p:sp>
        <p:nvSpPr>
          <p:cNvPr id="51" name="円/楕円 50">
            <a:extLst>
              <a:ext uri="{FF2B5EF4-FFF2-40B4-BE49-F238E27FC236}">
                <a16:creationId xmlns:a16="http://schemas.microsoft.com/office/drawing/2014/main" id="{29EEA60A-1EDB-A44B-893A-3A7C8D5D51EA}"/>
              </a:ext>
            </a:extLst>
          </p:cNvPr>
          <p:cNvSpPr/>
          <p:nvPr/>
        </p:nvSpPr>
        <p:spPr>
          <a:xfrm>
            <a:off x="5035845" y="5344479"/>
            <a:ext cx="739603" cy="739603"/>
          </a:xfrm>
          <a:prstGeom prst="ellipse">
            <a:avLst/>
          </a:prstGeom>
          <a:solidFill>
            <a:schemeClr val="bg1"/>
          </a:solid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3" name="テキスト ボックス 52">
            <a:extLst>
              <a:ext uri="{FF2B5EF4-FFF2-40B4-BE49-F238E27FC236}">
                <a16:creationId xmlns:a16="http://schemas.microsoft.com/office/drawing/2014/main" id="{55C042B5-BEB6-154E-9A0F-527D7515FFDC}"/>
              </a:ext>
            </a:extLst>
          </p:cNvPr>
          <p:cNvSpPr txBox="1"/>
          <p:nvPr/>
        </p:nvSpPr>
        <p:spPr>
          <a:xfrm>
            <a:off x="5035210" y="5569140"/>
            <a:ext cx="739603" cy="307777"/>
          </a:xfrm>
          <a:prstGeom prst="rect">
            <a:avLst/>
          </a:prstGeom>
          <a:noFill/>
        </p:spPr>
        <p:txBody>
          <a:bodyPr wrap="square" rtlCol="0">
            <a:spAutoFit/>
          </a:bodyPr>
          <a:lstStyle/>
          <a:p>
            <a:pPr algn="ctr"/>
            <a:r>
              <a:rPr kumimoji="1" lang="ja-JP" altLang="en-US" sz="1400">
                <a:solidFill>
                  <a:schemeClr val="accent1">
                    <a:lumMod val="50000"/>
                  </a:schemeClr>
                </a:solidFill>
                <a:latin typeface="Meiryo UI" panose="020B0604030504040204" pitchFamily="34" charset="-128"/>
                <a:ea typeface="Meiryo UI" panose="020B0604030504040204" pitchFamily="34" charset="-128"/>
              </a:rPr>
              <a:t>お見積</a:t>
            </a:r>
          </a:p>
        </p:txBody>
      </p:sp>
      <p:cxnSp>
        <p:nvCxnSpPr>
          <p:cNvPr id="55" name="直線コネクタ 54">
            <a:extLst>
              <a:ext uri="{FF2B5EF4-FFF2-40B4-BE49-F238E27FC236}">
                <a16:creationId xmlns:a16="http://schemas.microsoft.com/office/drawing/2014/main" id="{E3841400-EED2-C34D-BCDD-C3006CC8563F}"/>
              </a:ext>
            </a:extLst>
          </p:cNvPr>
          <p:cNvCxnSpPr>
            <a:cxnSpLocks/>
          </p:cNvCxnSpPr>
          <p:nvPr/>
        </p:nvCxnSpPr>
        <p:spPr>
          <a:xfrm>
            <a:off x="5880100" y="3785632"/>
            <a:ext cx="2969061" cy="0"/>
          </a:xfrm>
          <a:prstGeom prst="line">
            <a:avLst/>
          </a:prstGeom>
          <a:ln w="19050">
            <a:solidFill>
              <a:schemeClr val="bg2">
                <a:lumMod val="50000"/>
              </a:schemeClr>
            </a:solidFill>
            <a:prstDash val="solid"/>
          </a:ln>
        </p:spPr>
        <p:style>
          <a:lnRef idx="1">
            <a:schemeClr val="accent1"/>
          </a:lnRef>
          <a:fillRef idx="0">
            <a:schemeClr val="accent1"/>
          </a:fillRef>
          <a:effectRef idx="0">
            <a:schemeClr val="accent1"/>
          </a:effectRef>
          <a:fontRef idx="minor">
            <a:schemeClr val="tx1"/>
          </a:fontRef>
        </p:style>
      </p:cxnSp>
      <p:grpSp>
        <p:nvGrpSpPr>
          <p:cNvPr id="58" name="グループ化 57">
            <a:extLst>
              <a:ext uri="{FF2B5EF4-FFF2-40B4-BE49-F238E27FC236}">
                <a16:creationId xmlns:a16="http://schemas.microsoft.com/office/drawing/2014/main" id="{C8880407-59E8-D744-B368-C4DF6A8E994D}"/>
              </a:ext>
            </a:extLst>
          </p:cNvPr>
          <p:cNvGrpSpPr/>
          <p:nvPr/>
        </p:nvGrpSpPr>
        <p:grpSpPr>
          <a:xfrm>
            <a:off x="5042402" y="3830871"/>
            <a:ext cx="739603" cy="739603"/>
            <a:chOff x="5042402" y="3087009"/>
            <a:chExt cx="739603" cy="739603"/>
          </a:xfrm>
        </p:grpSpPr>
        <p:sp>
          <p:nvSpPr>
            <p:cNvPr id="59" name="円/楕円 58">
              <a:extLst>
                <a:ext uri="{FF2B5EF4-FFF2-40B4-BE49-F238E27FC236}">
                  <a16:creationId xmlns:a16="http://schemas.microsoft.com/office/drawing/2014/main" id="{C67052A6-1156-D442-9D47-A2227E7B96FF}"/>
                </a:ext>
              </a:extLst>
            </p:cNvPr>
            <p:cNvSpPr/>
            <p:nvPr/>
          </p:nvSpPr>
          <p:spPr>
            <a:xfrm>
              <a:off x="5042402" y="3087009"/>
              <a:ext cx="739603" cy="739603"/>
            </a:xfrm>
            <a:prstGeom prst="ellipse">
              <a:avLst/>
            </a:prstGeom>
            <a:solidFill>
              <a:schemeClr val="bg1"/>
            </a:solid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0" name="テキスト ボックス 59">
              <a:extLst>
                <a:ext uri="{FF2B5EF4-FFF2-40B4-BE49-F238E27FC236}">
                  <a16:creationId xmlns:a16="http://schemas.microsoft.com/office/drawing/2014/main" id="{C46DE592-F853-384F-90D2-3DA64C10996F}"/>
                </a:ext>
              </a:extLst>
            </p:cNvPr>
            <p:cNvSpPr txBox="1"/>
            <p:nvPr/>
          </p:nvSpPr>
          <p:spPr>
            <a:xfrm>
              <a:off x="5135150" y="3321734"/>
              <a:ext cx="569710" cy="307777"/>
            </a:xfrm>
            <a:prstGeom prst="rect">
              <a:avLst/>
            </a:prstGeom>
            <a:noFill/>
          </p:spPr>
          <p:txBody>
            <a:bodyPr wrap="square" rtlCol="0">
              <a:spAutoFit/>
            </a:bodyPr>
            <a:lstStyle/>
            <a:p>
              <a:pPr algn="ctr"/>
              <a:r>
                <a:rPr kumimoji="1" lang="ja-JP" altLang="en-US" sz="1400">
                  <a:solidFill>
                    <a:schemeClr val="accent1">
                      <a:lumMod val="50000"/>
                    </a:schemeClr>
                  </a:solidFill>
                  <a:latin typeface="Meiryo UI" panose="020B0604030504040204" pitchFamily="34" charset="-128"/>
                  <a:ea typeface="Meiryo UI" panose="020B0604030504040204" pitchFamily="34" charset="-128"/>
                </a:rPr>
                <a:t>納期</a:t>
              </a:r>
            </a:p>
          </p:txBody>
        </p:sp>
      </p:grpSp>
      <p:cxnSp>
        <p:nvCxnSpPr>
          <p:cNvPr id="61" name="直線コネクタ 60">
            <a:extLst>
              <a:ext uri="{FF2B5EF4-FFF2-40B4-BE49-F238E27FC236}">
                <a16:creationId xmlns:a16="http://schemas.microsoft.com/office/drawing/2014/main" id="{44FD12B9-01EA-6045-91B8-6A6C4B42426B}"/>
              </a:ext>
            </a:extLst>
          </p:cNvPr>
          <p:cNvCxnSpPr>
            <a:cxnSpLocks/>
          </p:cNvCxnSpPr>
          <p:nvPr/>
        </p:nvCxnSpPr>
        <p:spPr>
          <a:xfrm>
            <a:off x="5880100" y="4987421"/>
            <a:ext cx="2969061" cy="0"/>
          </a:xfrm>
          <a:prstGeom prst="line">
            <a:avLst/>
          </a:prstGeom>
          <a:ln w="19050">
            <a:solidFill>
              <a:schemeClr val="bg2">
                <a:lumMod val="50000"/>
              </a:schemeClr>
            </a:solidFill>
            <a:prstDash val="solid"/>
          </a:ln>
        </p:spPr>
        <p:style>
          <a:lnRef idx="1">
            <a:schemeClr val="accent1"/>
          </a:lnRef>
          <a:fillRef idx="0">
            <a:schemeClr val="accent1"/>
          </a:fillRef>
          <a:effectRef idx="0">
            <a:schemeClr val="accent1"/>
          </a:effectRef>
          <a:fontRef idx="minor">
            <a:schemeClr val="tx1"/>
          </a:fontRef>
        </p:style>
      </p:cxnSp>
      <p:sp>
        <p:nvSpPr>
          <p:cNvPr id="62" name="テキスト ボックス 61">
            <a:extLst>
              <a:ext uri="{FF2B5EF4-FFF2-40B4-BE49-F238E27FC236}">
                <a16:creationId xmlns:a16="http://schemas.microsoft.com/office/drawing/2014/main" id="{43EEDBA3-5917-5749-A207-0D444DDE7256}"/>
              </a:ext>
            </a:extLst>
          </p:cNvPr>
          <p:cNvSpPr txBox="1"/>
          <p:nvPr/>
        </p:nvSpPr>
        <p:spPr>
          <a:xfrm>
            <a:off x="6071111" y="4206067"/>
            <a:ext cx="2778049" cy="345672"/>
          </a:xfrm>
          <a:prstGeom prst="rect">
            <a:avLst/>
          </a:prstGeom>
          <a:noFill/>
        </p:spPr>
        <p:txBody>
          <a:bodyPr wrap="square" lIns="0" tIns="46800" rIns="0" spcCol="360000" rtlCol="0">
            <a:spAutoFit/>
          </a:bodyPr>
          <a:lstStyle/>
          <a:p>
            <a:pPr>
              <a:lnSpc>
                <a:spcPts val="2200"/>
              </a:lnSpc>
            </a:pPr>
            <a:r>
              <a:rPr lang="ja-JP" altLang="en-US" sz="1600">
                <a:solidFill>
                  <a:schemeClr val="bg2">
                    <a:lumMod val="75000"/>
                  </a:schemeClr>
                </a:solidFill>
                <a:latin typeface="Meiryo UI" panose="020B0604030504040204" pitchFamily="34" charset="-128"/>
                <a:ea typeface="Meiryo UI" panose="020B0604030504040204" pitchFamily="34" charset="-128"/>
              </a:rPr>
              <a:t>納期スペース</a:t>
            </a:r>
            <a:endParaRPr lang="en-US" altLang="ja-JP" sz="1600" dirty="0">
              <a:solidFill>
                <a:schemeClr val="bg2">
                  <a:lumMod val="75000"/>
                </a:schemeClr>
              </a:solidFill>
              <a:latin typeface="Meiryo UI" panose="020B0604030504040204" pitchFamily="34" charset="-128"/>
              <a:ea typeface="Meiryo UI" panose="020B0604030504040204" pitchFamily="34" charset="-128"/>
            </a:endParaRPr>
          </a:p>
        </p:txBody>
      </p:sp>
      <p:sp>
        <p:nvSpPr>
          <p:cNvPr id="63" name="テキスト ボックス 62">
            <a:extLst>
              <a:ext uri="{FF2B5EF4-FFF2-40B4-BE49-F238E27FC236}">
                <a16:creationId xmlns:a16="http://schemas.microsoft.com/office/drawing/2014/main" id="{7C84D0BA-2D0E-1A41-A9F4-073730B0C0B4}"/>
              </a:ext>
            </a:extLst>
          </p:cNvPr>
          <p:cNvSpPr txBox="1"/>
          <p:nvPr/>
        </p:nvSpPr>
        <p:spPr>
          <a:xfrm>
            <a:off x="6071111" y="5565834"/>
            <a:ext cx="2778049" cy="345672"/>
          </a:xfrm>
          <a:prstGeom prst="rect">
            <a:avLst/>
          </a:prstGeom>
          <a:noFill/>
        </p:spPr>
        <p:txBody>
          <a:bodyPr wrap="square" lIns="0" tIns="46800" rIns="0" spcCol="360000" rtlCol="0">
            <a:spAutoFit/>
          </a:bodyPr>
          <a:lstStyle/>
          <a:p>
            <a:pPr>
              <a:lnSpc>
                <a:spcPts val="2200"/>
              </a:lnSpc>
            </a:pPr>
            <a:r>
              <a:rPr lang="ja-JP" altLang="en-US" sz="1600">
                <a:solidFill>
                  <a:schemeClr val="bg2">
                    <a:lumMod val="75000"/>
                  </a:schemeClr>
                </a:solidFill>
                <a:latin typeface="Meiryo UI" panose="020B0604030504040204" pitchFamily="34" charset="-128"/>
                <a:ea typeface="Meiryo UI" panose="020B0604030504040204" pitchFamily="34" charset="-128"/>
              </a:rPr>
              <a:t>お見積りスペース</a:t>
            </a:r>
            <a:endParaRPr lang="en-US" altLang="ja-JP" sz="1600" dirty="0">
              <a:solidFill>
                <a:schemeClr val="bg2">
                  <a:lumMod val="75000"/>
                </a:schemeClr>
              </a:solidFill>
              <a:latin typeface="Meiryo UI" panose="020B0604030504040204" pitchFamily="34" charset="-128"/>
              <a:ea typeface="Meiryo UI" panose="020B0604030504040204" pitchFamily="34" charset="-128"/>
            </a:endParaRPr>
          </a:p>
        </p:txBody>
      </p:sp>
      <p:pic>
        <p:nvPicPr>
          <p:cNvPr id="45" name="図 44">
            <a:extLst>
              <a:ext uri="{FF2B5EF4-FFF2-40B4-BE49-F238E27FC236}">
                <a16:creationId xmlns:a16="http://schemas.microsoft.com/office/drawing/2014/main" id="{79306E07-0958-A4EB-8BC8-95BE94404E23}"/>
              </a:ext>
            </a:extLst>
          </p:cNvPr>
          <p:cNvPicPr>
            <a:picLocks noChangeAspect="1"/>
          </p:cNvPicPr>
          <p:nvPr/>
        </p:nvPicPr>
        <p:blipFill>
          <a:blip r:embed="rId5"/>
          <a:stretch>
            <a:fillRect/>
          </a:stretch>
        </p:blipFill>
        <p:spPr>
          <a:xfrm>
            <a:off x="724120" y="1411959"/>
            <a:ext cx="3560089" cy="3560089"/>
          </a:xfrm>
          <a:prstGeom prst="rect">
            <a:avLst/>
          </a:prstGeom>
        </p:spPr>
      </p:pic>
    </p:spTree>
    <p:extLst>
      <p:ext uri="{BB962C8B-B14F-4D97-AF65-F5344CB8AC3E}">
        <p14:creationId xmlns:p14="http://schemas.microsoft.com/office/powerpoint/2010/main" val="3161798655"/>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1">
            <a:lumMod val="50000"/>
          </a:schemeClr>
        </a:solidFill>
      </a:spPr>
      <a:bodyPr rtlCol="0" anchor="ctr"/>
      <a:lstStyle>
        <a:defPPr algn="ctr">
          <a:defRPr kumimoji="1"/>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1199</TotalTime>
  <Words>71</Words>
  <Application>Microsoft Office PowerPoint</Application>
  <PresentationFormat>画面に合わせる (4:3)</PresentationFormat>
  <Paragraphs>14</Paragraphs>
  <Slides>1</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Meiryo UI</vt:lpstr>
      <vt:lpstr>游ゴシック</vt:lpstr>
      <vt:lpstr>Arial</vt:lpstr>
      <vt:lpstr>Calibri</vt:lpstr>
      <vt:lpstr>Calibri Light</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Microsoft Office User</dc:creator>
  <cp:lastModifiedBy>株式会社KILAMEK 株式会社</cp:lastModifiedBy>
  <cp:revision>271</cp:revision>
  <cp:lastPrinted>2021-07-20T08:57:41Z</cp:lastPrinted>
  <dcterms:created xsi:type="dcterms:W3CDTF">2021-06-21T09:41:39Z</dcterms:created>
  <dcterms:modified xsi:type="dcterms:W3CDTF">2024-12-09T08:18:26Z</dcterms:modified>
</cp:coreProperties>
</file>