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6959"/>
    <p:restoredTop sz="94656"/>
  </p:normalViewPr>
  <p:slideViewPr>
    <p:cSldViewPr snapToGrid="0" snapToObjects="1">
      <p:cViewPr>
        <p:scale>
          <a:sx n="90" d="100"/>
          <a:sy n="90" d="100"/>
        </p:scale>
        <p:origin x="1272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A08D55-502A-E34A-8EAC-0CBDB58BC935}" type="datetimeFigureOut">
              <a:rPr kumimoji="1" lang="ja-JP" altLang="en-US" smtClean="0"/>
              <a:t>2024/8/21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33F492-097D-4343-8401-B9480D7F56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74491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33F492-097D-4343-8401-B9480D7F56F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59490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2024/8/21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A2C56DA5-588D-A643-B482-FBFC5DBFE846}"/>
              </a:ext>
            </a:extLst>
          </p:cNvPr>
          <p:cNvSpPr/>
          <p:nvPr userDrawn="1"/>
        </p:nvSpPr>
        <p:spPr>
          <a:xfrm>
            <a:off x="279402" y="1295400"/>
            <a:ext cx="4471502" cy="5081926"/>
          </a:xfrm>
          <a:prstGeom prst="rect">
            <a:avLst/>
          </a:prstGeom>
          <a:solidFill>
            <a:schemeClr val="bg1"/>
          </a:solidFill>
          <a:ln w="12700">
            <a:noFill/>
          </a:ln>
          <a:effectLst>
            <a:outerShdw blurRad="127000" dist="50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F4EDA87-4F59-5249-BEA9-C2F2D68A70C0}"/>
              </a:ext>
            </a:extLst>
          </p:cNvPr>
          <p:cNvSpPr/>
          <p:nvPr userDrawn="1"/>
        </p:nvSpPr>
        <p:spPr>
          <a:xfrm>
            <a:off x="281519" y="485059"/>
            <a:ext cx="8583081" cy="60343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chemeClr val="accent1">
                  <a:lumMod val="85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3461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2024/8/21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7429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2024/8/21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8118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2024/8/21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443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2024/8/21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294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2024/8/21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0878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2024/8/21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0498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2024/8/21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9467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2024/8/21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0956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2024/8/21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8608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2024/8/21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4833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7AD025-FFB8-A244-965F-2B7F7F43E628}" type="datetimeFigureOut">
              <a:rPr kumimoji="1" lang="ja-JP" altLang="en-US" smtClean="0"/>
              <a:t>2024/8/21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2145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図 71">
            <a:extLst>
              <a:ext uri="{FF2B5EF4-FFF2-40B4-BE49-F238E27FC236}">
                <a16:creationId xmlns:a16="http://schemas.microsoft.com/office/drawing/2014/main" id="{AB6F10ED-C870-C69A-5856-6A3032CDAD7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74259" y="4646846"/>
            <a:ext cx="719390" cy="792549"/>
          </a:xfrm>
          <a:prstGeom prst="rect">
            <a:avLst/>
          </a:prstGeom>
        </p:spPr>
      </p:pic>
      <p:pic>
        <p:nvPicPr>
          <p:cNvPr id="71" name="図 70">
            <a:extLst>
              <a:ext uri="{FF2B5EF4-FFF2-40B4-BE49-F238E27FC236}">
                <a16:creationId xmlns:a16="http://schemas.microsoft.com/office/drawing/2014/main" id="{4D22B16B-65FB-3558-A041-6DBBD059CB6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82933" y="3118957"/>
            <a:ext cx="707197" cy="816935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CA50E79-0AEB-4A45-90DE-1EBFEF4913AE}"/>
              </a:ext>
            </a:extLst>
          </p:cNvPr>
          <p:cNvSpPr txBox="1"/>
          <p:nvPr/>
        </p:nvSpPr>
        <p:spPr>
          <a:xfrm>
            <a:off x="1098699" y="596421"/>
            <a:ext cx="77504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0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サンワサプライ 取っ手付きノート</a:t>
            </a:r>
            <a:r>
              <a:rPr lang="en-US" altLang="ja-JP" sz="20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PC</a:t>
            </a:r>
            <a:r>
              <a:rPr lang="ja-JP" altLang="en-US" sz="20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インナーケース</a:t>
            </a:r>
            <a:r>
              <a:rPr lang="en-US" altLang="ja-JP" sz="20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(14</a:t>
            </a:r>
            <a:r>
              <a:rPr lang="ja-JP" altLang="en-US" sz="20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インチワイド・ブラック</a:t>
            </a:r>
            <a:r>
              <a:rPr lang="en-US" altLang="ja-JP" sz="20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) </a:t>
            </a:r>
            <a:endParaRPr lang="ja-JP" altLang="en-US" sz="2000" dirty="0">
              <a:solidFill>
                <a:schemeClr val="bg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DB95C43C-93E8-974D-BE0B-E4B52F6953E9}"/>
              </a:ext>
            </a:extLst>
          </p:cNvPr>
          <p:cNvSpPr txBox="1"/>
          <p:nvPr/>
        </p:nvSpPr>
        <p:spPr>
          <a:xfrm>
            <a:off x="485900" y="5252121"/>
            <a:ext cx="4140913" cy="925511"/>
          </a:xfrm>
          <a:prstGeom prst="rect">
            <a:avLst/>
          </a:prstGeom>
          <a:noFill/>
        </p:spPr>
        <p:txBody>
          <a:bodyPr wrap="square" lIns="90000" tIns="46800" rIns="0" bIns="46800" rtlCol="0">
            <a:spAutoFit/>
          </a:bodyPr>
          <a:lstStyle/>
          <a:p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素材：表装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/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ポリエステル（撥水加工）</a:t>
            </a:r>
          </a:p>
          <a:p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サイズ：外寸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/W445×D110×H320mm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、メインルーム内寸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/W430×D70×H310mm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、前ポケット内寸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/W360×D30×H250mm</a:t>
            </a:r>
          </a:p>
          <a:p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重量：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590g</a:t>
            </a:r>
          </a:p>
          <a:p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付属品：ショルダーベルト</a:t>
            </a:r>
          </a:p>
          <a:p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備考：対応機種：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17.3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インチワイドまで </a:t>
            </a:r>
            <a:endParaRPr lang="en-US" altLang="ja-JP" sz="900" dirty="0"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9" name="円/楕円 8">
            <a:extLst>
              <a:ext uri="{FF2B5EF4-FFF2-40B4-BE49-F238E27FC236}">
                <a16:creationId xmlns:a16="http://schemas.microsoft.com/office/drawing/2014/main" id="{5071E141-4680-1C45-8E9F-3E48DC46BD1C}"/>
              </a:ext>
            </a:extLst>
          </p:cNvPr>
          <p:cNvSpPr/>
          <p:nvPr/>
        </p:nvSpPr>
        <p:spPr>
          <a:xfrm>
            <a:off x="5035845" y="1268518"/>
            <a:ext cx="739603" cy="739603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accent4"/>
              </a:solidFill>
            </a:endParaRP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C679F590-1798-F145-B307-DE0B7159F3E6}"/>
              </a:ext>
            </a:extLst>
          </p:cNvPr>
          <p:cNvSpPr txBox="1"/>
          <p:nvPr/>
        </p:nvSpPr>
        <p:spPr>
          <a:xfrm>
            <a:off x="5035210" y="1496155"/>
            <a:ext cx="73960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500">
                <a:solidFill>
                  <a:schemeClr val="accent1">
                    <a:lumMod val="50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特徴</a:t>
            </a:r>
          </a:p>
        </p:txBody>
      </p:sp>
      <p:cxnSp>
        <p:nvCxnSpPr>
          <p:cNvPr id="47" name="直線コネクタ 46">
            <a:extLst>
              <a:ext uri="{FF2B5EF4-FFF2-40B4-BE49-F238E27FC236}">
                <a16:creationId xmlns:a16="http://schemas.microsoft.com/office/drawing/2014/main" id="{06F736AD-50A3-9946-BE09-78B049790D86}"/>
              </a:ext>
            </a:extLst>
          </p:cNvPr>
          <p:cNvCxnSpPr>
            <a:cxnSpLocks/>
            <a:stCxn id="48" idx="3"/>
          </p:cNvCxnSpPr>
          <p:nvPr/>
        </p:nvCxnSpPr>
        <p:spPr>
          <a:xfrm>
            <a:off x="933347" y="5145172"/>
            <a:ext cx="3560089" cy="12701"/>
          </a:xfrm>
          <a:prstGeom prst="line">
            <a:avLst/>
          </a:prstGeom>
          <a:ln w="9525">
            <a:solidFill>
              <a:schemeClr val="bg2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E2DC50B7-FC9D-9741-AB3D-886576F41BF6}"/>
              </a:ext>
            </a:extLst>
          </p:cNvPr>
          <p:cNvSpPr txBox="1"/>
          <p:nvPr/>
        </p:nvSpPr>
        <p:spPr>
          <a:xfrm>
            <a:off x="485901" y="5029756"/>
            <a:ext cx="44744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900">
                <a:latin typeface="Meiryo UI" panose="020B0604030504040204" pitchFamily="34" charset="-128"/>
                <a:ea typeface="Meiryo UI" panose="020B0604030504040204" pitchFamily="34" charset="-128"/>
              </a:rPr>
              <a:t>仕様</a:t>
            </a: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A01A4F1A-EF54-BF4E-99FC-739CD6DF617E}"/>
              </a:ext>
            </a:extLst>
          </p:cNvPr>
          <p:cNvSpPr txBox="1"/>
          <p:nvPr/>
        </p:nvSpPr>
        <p:spPr>
          <a:xfrm>
            <a:off x="296332" y="658339"/>
            <a:ext cx="8555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2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【</a:t>
            </a:r>
            <a:r>
              <a:rPr kumimoji="1" lang="ja-JP" altLang="en-US" sz="120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提案書</a:t>
            </a:r>
            <a:r>
              <a:rPr kumimoji="1" lang="en-US" altLang="ja-JP" sz="12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】</a:t>
            </a:r>
            <a:endParaRPr kumimoji="1" lang="ja-JP" altLang="en-US" sz="1200">
              <a:solidFill>
                <a:schemeClr val="bg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666EFAC9-FA87-8F4E-97A7-2098EF99A221}"/>
              </a:ext>
            </a:extLst>
          </p:cNvPr>
          <p:cNvSpPr txBox="1"/>
          <p:nvPr/>
        </p:nvSpPr>
        <p:spPr>
          <a:xfrm>
            <a:off x="5932095" y="1422052"/>
            <a:ext cx="2917065" cy="1917193"/>
          </a:xfrm>
          <a:prstGeom prst="rect">
            <a:avLst/>
          </a:prstGeom>
          <a:noFill/>
        </p:spPr>
        <p:txBody>
          <a:bodyPr wrap="square" lIns="0" tIns="46800" rIns="0" spcCol="360000" rtlCol="0">
            <a:spAutoFit/>
          </a:bodyPr>
          <a:lstStyle/>
          <a:p>
            <a:pPr>
              <a:lnSpc>
                <a:spcPts val="2400"/>
              </a:lnSpc>
            </a:pPr>
            <a:r>
              <a:rPr lang="ja-JP" altLang="en-US" sz="1600" dirty="0"/>
              <a:t>出し入れや持ち運びや便利な、取っ手付きのスリムインナーケース。</a:t>
            </a:r>
            <a:r>
              <a:rPr lang="en-US" altLang="ja-JP" sz="1600" dirty="0"/>
              <a:t>14</a:t>
            </a:r>
            <a:r>
              <a:rPr lang="ja-JP" altLang="en-US" sz="1600" dirty="0"/>
              <a:t>インチワイドまでのノートパソコンに対応した、ケースを開いてそのまますぐに使える三辺オープンタイプです。</a:t>
            </a:r>
            <a:endParaRPr lang="en-US" altLang="ja-JP" sz="1600" spc="-100" dirty="0"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51" name="円/楕円 50">
            <a:extLst>
              <a:ext uri="{FF2B5EF4-FFF2-40B4-BE49-F238E27FC236}">
                <a16:creationId xmlns:a16="http://schemas.microsoft.com/office/drawing/2014/main" id="{29EEA60A-1EDB-A44B-893A-3A7C8D5D51EA}"/>
              </a:ext>
            </a:extLst>
          </p:cNvPr>
          <p:cNvSpPr/>
          <p:nvPr/>
        </p:nvSpPr>
        <p:spPr>
          <a:xfrm>
            <a:off x="5035845" y="5344479"/>
            <a:ext cx="739603" cy="739603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55C042B5-BEB6-154E-9A0F-527D7515FFDC}"/>
              </a:ext>
            </a:extLst>
          </p:cNvPr>
          <p:cNvSpPr txBox="1"/>
          <p:nvPr/>
        </p:nvSpPr>
        <p:spPr>
          <a:xfrm>
            <a:off x="5035210" y="5569140"/>
            <a:ext cx="7396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>
                <a:solidFill>
                  <a:schemeClr val="accent1">
                    <a:lumMod val="50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お見積</a:t>
            </a:r>
          </a:p>
        </p:txBody>
      </p:sp>
      <p:cxnSp>
        <p:nvCxnSpPr>
          <p:cNvPr id="55" name="直線コネクタ 54">
            <a:extLst>
              <a:ext uri="{FF2B5EF4-FFF2-40B4-BE49-F238E27FC236}">
                <a16:creationId xmlns:a16="http://schemas.microsoft.com/office/drawing/2014/main" id="{E3841400-EED2-C34D-BCDD-C3006CC8563F}"/>
              </a:ext>
            </a:extLst>
          </p:cNvPr>
          <p:cNvCxnSpPr>
            <a:cxnSpLocks/>
          </p:cNvCxnSpPr>
          <p:nvPr/>
        </p:nvCxnSpPr>
        <p:spPr>
          <a:xfrm>
            <a:off x="5880100" y="3785632"/>
            <a:ext cx="2969061" cy="0"/>
          </a:xfrm>
          <a:prstGeom prst="line">
            <a:avLst/>
          </a:prstGeom>
          <a:ln w="19050">
            <a:solidFill>
              <a:schemeClr val="bg2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8" name="グループ化 57">
            <a:extLst>
              <a:ext uri="{FF2B5EF4-FFF2-40B4-BE49-F238E27FC236}">
                <a16:creationId xmlns:a16="http://schemas.microsoft.com/office/drawing/2014/main" id="{C8880407-59E8-D744-B368-C4DF6A8E994D}"/>
              </a:ext>
            </a:extLst>
          </p:cNvPr>
          <p:cNvGrpSpPr/>
          <p:nvPr/>
        </p:nvGrpSpPr>
        <p:grpSpPr>
          <a:xfrm>
            <a:off x="5042402" y="3830871"/>
            <a:ext cx="739603" cy="739603"/>
            <a:chOff x="5042402" y="3087009"/>
            <a:chExt cx="739603" cy="739603"/>
          </a:xfrm>
        </p:grpSpPr>
        <p:sp>
          <p:nvSpPr>
            <p:cNvPr id="59" name="円/楕円 58">
              <a:extLst>
                <a:ext uri="{FF2B5EF4-FFF2-40B4-BE49-F238E27FC236}">
                  <a16:creationId xmlns:a16="http://schemas.microsoft.com/office/drawing/2014/main" id="{C67052A6-1156-D442-9D47-A2227E7B96FF}"/>
                </a:ext>
              </a:extLst>
            </p:cNvPr>
            <p:cNvSpPr/>
            <p:nvPr/>
          </p:nvSpPr>
          <p:spPr>
            <a:xfrm>
              <a:off x="5042402" y="3087009"/>
              <a:ext cx="739603" cy="739603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0" name="テキスト ボックス 59">
              <a:extLst>
                <a:ext uri="{FF2B5EF4-FFF2-40B4-BE49-F238E27FC236}">
                  <a16:creationId xmlns:a16="http://schemas.microsoft.com/office/drawing/2014/main" id="{C46DE592-F853-384F-90D2-3DA64C10996F}"/>
                </a:ext>
              </a:extLst>
            </p:cNvPr>
            <p:cNvSpPr txBox="1"/>
            <p:nvPr/>
          </p:nvSpPr>
          <p:spPr>
            <a:xfrm>
              <a:off x="5135150" y="3321734"/>
              <a:ext cx="56971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>
                  <a:solidFill>
                    <a:schemeClr val="accent1">
                      <a:lumMod val="50000"/>
                    </a:schemeClr>
                  </a:solidFill>
                  <a:latin typeface="Meiryo UI" panose="020B0604030504040204" pitchFamily="34" charset="-128"/>
                  <a:ea typeface="Meiryo UI" panose="020B0604030504040204" pitchFamily="34" charset="-128"/>
                </a:rPr>
                <a:t>納期</a:t>
              </a:r>
            </a:p>
          </p:txBody>
        </p:sp>
      </p:grpSp>
      <p:cxnSp>
        <p:nvCxnSpPr>
          <p:cNvPr id="61" name="直線コネクタ 60">
            <a:extLst>
              <a:ext uri="{FF2B5EF4-FFF2-40B4-BE49-F238E27FC236}">
                <a16:creationId xmlns:a16="http://schemas.microsoft.com/office/drawing/2014/main" id="{44FD12B9-01EA-6045-91B8-6A6C4B42426B}"/>
              </a:ext>
            </a:extLst>
          </p:cNvPr>
          <p:cNvCxnSpPr>
            <a:cxnSpLocks/>
          </p:cNvCxnSpPr>
          <p:nvPr/>
        </p:nvCxnSpPr>
        <p:spPr>
          <a:xfrm>
            <a:off x="5880100" y="4987421"/>
            <a:ext cx="2969061" cy="0"/>
          </a:xfrm>
          <a:prstGeom prst="line">
            <a:avLst/>
          </a:prstGeom>
          <a:ln w="19050">
            <a:solidFill>
              <a:schemeClr val="bg2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43EEDBA3-5917-5749-A207-0D444DDE7256}"/>
              </a:ext>
            </a:extLst>
          </p:cNvPr>
          <p:cNvSpPr txBox="1"/>
          <p:nvPr/>
        </p:nvSpPr>
        <p:spPr>
          <a:xfrm>
            <a:off x="6071111" y="4206067"/>
            <a:ext cx="2778049" cy="345672"/>
          </a:xfrm>
          <a:prstGeom prst="rect">
            <a:avLst/>
          </a:prstGeom>
          <a:noFill/>
        </p:spPr>
        <p:txBody>
          <a:bodyPr wrap="square" lIns="0" tIns="46800" rIns="0" spcCol="360000" rtlCol="0">
            <a:spAutoFit/>
          </a:bodyPr>
          <a:lstStyle/>
          <a:p>
            <a:pPr>
              <a:lnSpc>
                <a:spcPts val="2200"/>
              </a:lnSpc>
            </a:pPr>
            <a:r>
              <a:rPr lang="ja-JP" altLang="en-US" sz="1600">
                <a:solidFill>
                  <a:schemeClr val="bg2">
                    <a:lumMod val="75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納期スペース</a:t>
            </a:r>
            <a:endParaRPr lang="en-US" altLang="ja-JP" sz="1600" dirty="0">
              <a:solidFill>
                <a:schemeClr val="bg2">
                  <a:lumMod val="75000"/>
                </a:schemeClr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7C84D0BA-2D0E-1A41-A9F4-073730B0C0B4}"/>
              </a:ext>
            </a:extLst>
          </p:cNvPr>
          <p:cNvSpPr txBox="1"/>
          <p:nvPr/>
        </p:nvSpPr>
        <p:spPr>
          <a:xfrm>
            <a:off x="6071111" y="5565834"/>
            <a:ext cx="2778049" cy="345672"/>
          </a:xfrm>
          <a:prstGeom prst="rect">
            <a:avLst/>
          </a:prstGeom>
          <a:noFill/>
        </p:spPr>
        <p:txBody>
          <a:bodyPr wrap="square" lIns="0" tIns="46800" rIns="0" spcCol="360000" rtlCol="0">
            <a:spAutoFit/>
          </a:bodyPr>
          <a:lstStyle/>
          <a:p>
            <a:pPr>
              <a:lnSpc>
                <a:spcPts val="2200"/>
              </a:lnSpc>
            </a:pPr>
            <a:r>
              <a:rPr lang="ja-JP" altLang="en-US" sz="1600">
                <a:solidFill>
                  <a:schemeClr val="bg2">
                    <a:lumMod val="75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お見積りスペース</a:t>
            </a:r>
            <a:endParaRPr lang="en-US" altLang="ja-JP" sz="1600" dirty="0">
              <a:solidFill>
                <a:schemeClr val="bg2">
                  <a:lumMod val="75000"/>
                </a:schemeClr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pic>
        <p:nvPicPr>
          <p:cNvPr id="78" name="図 77">
            <a:extLst>
              <a:ext uri="{FF2B5EF4-FFF2-40B4-BE49-F238E27FC236}">
                <a16:creationId xmlns:a16="http://schemas.microsoft.com/office/drawing/2014/main" id="{BD36AF00-E6FF-3798-5891-83FA4420BF9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5116" y="1478234"/>
            <a:ext cx="3502479" cy="3502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17986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50000"/>
          </a:schemeClr>
        </a:solidFill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894</TotalTime>
  <Words>111</Words>
  <Application>Microsoft Office PowerPoint</Application>
  <PresentationFormat>画面に合わせる (4:3)</PresentationFormat>
  <Paragraphs>15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Microsoft Office User</dc:creator>
  <cp:lastModifiedBy>株式会社KILAMEK 株式会社</cp:lastModifiedBy>
  <cp:revision>254</cp:revision>
  <cp:lastPrinted>2021-07-20T08:57:41Z</cp:lastPrinted>
  <dcterms:created xsi:type="dcterms:W3CDTF">2021-06-21T09:41:39Z</dcterms:created>
  <dcterms:modified xsi:type="dcterms:W3CDTF">2024-08-21T05:12:23Z</dcterms:modified>
</cp:coreProperties>
</file>