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839" autoAdjust="0"/>
    <p:restoredTop sz="94656"/>
  </p:normalViewPr>
  <p:slideViewPr>
    <p:cSldViewPr snapToGrid="0" snapToObjects="1">
      <p:cViewPr varScale="1">
        <p:scale>
          <a:sx n="76" d="100"/>
          <a:sy n="76" d="100"/>
        </p:scale>
        <p:origin x="108" y="2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7A08D55-502A-E34A-8EAC-0CBDB58BC935}" type="datetimeFigureOut">
              <a:rPr kumimoji="1" lang="ja-JP" altLang="en-US" smtClean="0"/>
              <a:t>2025/7/15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r>
              <a:rPr kumimoji="1" lang="ja-JP" altLang="en-US"/>
              <a:t>マスター テキストの書式設定
第 </a:t>
            </a:r>
            <a:r>
              <a:rPr kumimoji="1" lang="en-US" altLang="ja-JP"/>
              <a:t>2 </a:t>
            </a:r>
            <a:r>
              <a:rPr kumimoji="1" lang="ja-JP" altLang="en-US"/>
              <a:t>レベル
第 </a:t>
            </a:r>
            <a:r>
              <a:rPr kumimoji="1" lang="en-US" altLang="ja-JP"/>
              <a:t>3 </a:t>
            </a:r>
            <a:r>
              <a:rPr kumimoji="1" lang="ja-JP" altLang="en-US"/>
              <a:t>レベル
第 </a:t>
            </a:r>
            <a:r>
              <a:rPr kumimoji="1" lang="en-US" altLang="ja-JP"/>
              <a:t>4 </a:t>
            </a:r>
            <a:r>
              <a:rPr kumimoji="1" lang="ja-JP" altLang="en-US"/>
              <a:t>レベル
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833F492-097D-4343-8401-B9480D7F56F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474491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33F492-097D-4343-8401-B9480D7F56FB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459490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AD025-FFB8-A244-965F-2B7F7F43E628}" type="datetimeFigureOut">
              <a:rPr kumimoji="1" lang="ja-JP" altLang="en-US" smtClean="0"/>
              <a:t>2025/7/15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7B1B2-074F-F04D-A01C-FC4065C487A1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A2C56DA5-588D-A643-B482-FBFC5DBFE846}"/>
              </a:ext>
            </a:extLst>
          </p:cNvPr>
          <p:cNvSpPr/>
          <p:nvPr userDrawn="1"/>
        </p:nvSpPr>
        <p:spPr>
          <a:xfrm>
            <a:off x="279402" y="1295400"/>
            <a:ext cx="4471502" cy="5081926"/>
          </a:xfrm>
          <a:prstGeom prst="rect">
            <a:avLst/>
          </a:prstGeom>
          <a:solidFill>
            <a:schemeClr val="bg1"/>
          </a:solidFill>
          <a:ln w="12700">
            <a:noFill/>
          </a:ln>
          <a:effectLst>
            <a:outerShdw blurRad="127000" dist="508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ja-JP" altLang="en-US"/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9F4EDA87-4F59-5249-BEA9-C2F2D68A70C0}"/>
              </a:ext>
            </a:extLst>
          </p:cNvPr>
          <p:cNvSpPr/>
          <p:nvPr userDrawn="1"/>
        </p:nvSpPr>
        <p:spPr>
          <a:xfrm>
            <a:off x="281519" y="485059"/>
            <a:ext cx="8583081" cy="603436"/>
          </a:xfrm>
          <a:prstGeom prst="rect">
            <a:avLst/>
          </a:prstGeom>
          <a:gradFill>
            <a:gsLst>
              <a:gs pos="0">
                <a:schemeClr val="accent1">
                  <a:lumMod val="50000"/>
                </a:schemeClr>
              </a:gs>
              <a:gs pos="100000">
                <a:schemeClr val="accent1">
                  <a:lumMod val="85000"/>
                </a:schemeClr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034618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AD025-FFB8-A244-965F-2B7F7F43E628}" type="datetimeFigureOut">
              <a:rPr kumimoji="1" lang="ja-JP" altLang="en-US" smtClean="0"/>
              <a:t>2025/7/15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7B1B2-074F-F04D-A01C-FC4065C487A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774297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AD025-FFB8-A244-965F-2B7F7F43E628}" type="datetimeFigureOut">
              <a:rPr kumimoji="1" lang="ja-JP" altLang="en-US" smtClean="0"/>
              <a:t>2025/7/15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7B1B2-074F-F04D-A01C-FC4065C487A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081182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AD025-FFB8-A244-965F-2B7F7F43E628}" type="datetimeFigureOut">
              <a:rPr kumimoji="1" lang="ja-JP" altLang="en-US" smtClean="0"/>
              <a:t>2025/7/15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7B1B2-074F-F04D-A01C-FC4065C487A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34430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AD025-FFB8-A244-965F-2B7F7F43E628}" type="datetimeFigureOut">
              <a:rPr kumimoji="1" lang="ja-JP" altLang="en-US" smtClean="0"/>
              <a:t>2025/7/15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7B1B2-074F-F04D-A01C-FC4065C487A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792945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AD025-FFB8-A244-965F-2B7F7F43E628}" type="datetimeFigureOut">
              <a:rPr kumimoji="1" lang="ja-JP" altLang="en-US" smtClean="0"/>
              <a:t>2025/7/15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7B1B2-074F-F04D-A01C-FC4065C487A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208782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AD025-FFB8-A244-965F-2B7F7F43E628}" type="datetimeFigureOut">
              <a:rPr kumimoji="1" lang="ja-JP" altLang="en-US" smtClean="0"/>
              <a:t>2025/7/15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7B1B2-074F-F04D-A01C-FC4065C487A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504989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AD025-FFB8-A244-965F-2B7F7F43E628}" type="datetimeFigureOut">
              <a:rPr kumimoji="1" lang="ja-JP" altLang="en-US" smtClean="0"/>
              <a:t>2025/7/15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7B1B2-074F-F04D-A01C-FC4065C487A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294674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AD025-FFB8-A244-965F-2B7F7F43E628}" type="datetimeFigureOut">
              <a:rPr kumimoji="1" lang="ja-JP" altLang="en-US" smtClean="0"/>
              <a:t>2025/7/15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7B1B2-074F-F04D-A01C-FC4065C487A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509565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AD025-FFB8-A244-965F-2B7F7F43E628}" type="datetimeFigureOut">
              <a:rPr kumimoji="1" lang="ja-JP" altLang="en-US" smtClean="0"/>
              <a:t>2025/7/15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7B1B2-074F-F04D-A01C-FC4065C487A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086088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AD025-FFB8-A244-965F-2B7F7F43E628}" type="datetimeFigureOut">
              <a:rPr kumimoji="1" lang="ja-JP" altLang="en-US" smtClean="0"/>
              <a:t>2025/7/15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7B1B2-074F-F04D-A01C-FC4065C487A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048339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7AD025-FFB8-A244-965F-2B7F7F43E628}" type="datetimeFigureOut">
              <a:rPr kumimoji="1" lang="ja-JP" altLang="en-US" smtClean="0"/>
              <a:t>2025/7/15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17B1B2-074F-F04D-A01C-FC4065C487A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621456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2" name="図 71">
            <a:extLst>
              <a:ext uri="{FF2B5EF4-FFF2-40B4-BE49-F238E27FC236}">
                <a16:creationId xmlns:a16="http://schemas.microsoft.com/office/drawing/2014/main" id="{AB6F10ED-C870-C69A-5856-6A3032CDAD7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74259" y="4646846"/>
            <a:ext cx="719390" cy="792549"/>
          </a:xfrm>
          <a:prstGeom prst="rect">
            <a:avLst/>
          </a:prstGeom>
        </p:spPr>
      </p:pic>
      <p:pic>
        <p:nvPicPr>
          <p:cNvPr id="71" name="図 70">
            <a:extLst>
              <a:ext uri="{FF2B5EF4-FFF2-40B4-BE49-F238E27FC236}">
                <a16:creationId xmlns:a16="http://schemas.microsoft.com/office/drawing/2014/main" id="{4D22B16B-65FB-3558-A041-6DBBD059CB6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82933" y="3118957"/>
            <a:ext cx="707197" cy="816935"/>
          </a:xfrm>
          <a:prstGeom prst="rect">
            <a:avLst/>
          </a:prstGeom>
        </p:spPr>
      </p:pic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4CA50E79-0AEB-4A45-90DE-1EBFEF4913AE}"/>
              </a:ext>
            </a:extLst>
          </p:cNvPr>
          <p:cNvSpPr txBox="1"/>
          <p:nvPr/>
        </p:nvSpPr>
        <p:spPr>
          <a:xfrm>
            <a:off x="1098699" y="596421"/>
            <a:ext cx="775046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2000" dirty="0">
                <a:solidFill>
                  <a:schemeClr val="bg1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圧縮ポーチ</a:t>
            </a:r>
            <a:r>
              <a:rPr lang="en-US" altLang="ja-JP" sz="2000" dirty="0">
                <a:solidFill>
                  <a:schemeClr val="bg1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(S)</a:t>
            </a:r>
            <a:endParaRPr lang="ja-JP" altLang="en-US" sz="2000" dirty="0">
              <a:solidFill>
                <a:schemeClr val="bg1"/>
              </a:solidFill>
              <a:latin typeface="Meiryo UI" panose="020B0604030504040204" pitchFamily="34" charset="-128"/>
              <a:ea typeface="Meiryo UI" panose="020B0604030504040204" pitchFamily="34" charset="-128"/>
            </a:endParaRPr>
          </a:p>
        </p:txBody>
      </p:sp>
      <p:sp>
        <p:nvSpPr>
          <p:cNvPr id="54" name="テキスト ボックス 53">
            <a:extLst>
              <a:ext uri="{FF2B5EF4-FFF2-40B4-BE49-F238E27FC236}">
                <a16:creationId xmlns:a16="http://schemas.microsoft.com/office/drawing/2014/main" id="{DB95C43C-93E8-974D-BE0B-E4B52F6953E9}"/>
              </a:ext>
            </a:extLst>
          </p:cNvPr>
          <p:cNvSpPr txBox="1"/>
          <p:nvPr/>
        </p:nvSpPr>
        <p:spPr>
          <a:xfrm>
            <a:off x="485900" y="5252121"/>
            <a:ext cx="4140913" cy="510012"/>
          </a:xfrm>
          <a:prstGeom prst="rect">
            <a:avLst/>
          </a:prstGeom>
          <a:noFill/>
        </p:spPr>
        <p:txBody>
          <a:bodyPr wrap="square" lIns="90000" tIns="46800" rIns="0" bIns="46800" rtlCol="0">
            <a:spAutoFit/>
          </a:bodyPr>
          <a:lstStyle/>
          <a:p>
            <a:r>
              <a:rPr lang="ja-JP" altLang="en-US" sz="900" dirty="0">
                <a:latin typeface="Meiryo UI" panose="020B0604030504040204" pitchFamily="34" charset="-128"/>
                <a:ea typeface="Meiryo UI" panose="020B0604030504040204" pitchFamily="34" charset="-128"/>
              </a:rPr>
              <a:t>カラー展開：ブラック</a:t>
            </a:r>
          </a:p>
          <a:p>
            <a:r>
              <a:rPr lang="ja-JP" altLang="en-US" sz="900" dirty="0">
                <a:latin typeface="Meiryo UI" panose="020B0604030504040204" pitchFamily="34" charset="-128"/>
                <a:ea typeface="Meiryo UI" panose="020B0604030504040204" pitchFamily="34" charset="-128"/>
              </a:rPr>
              <a:t>素材：ポリエステル</a:t>
            </a:r>
          </a:p>
          <a:p>
            <a:r>
              <a:rPr lang="ja-JP" altLang="en-US" sz="900" dirty="0">
                <a:latin typeface="Meiryo UI" panose="020B0604030504040204" pitchFamily="34" charset="-128"/>
                <a:ea typeface="Meiryo UI" panose="020B0604030504040204" pitchFamily="34" charset="-128"/>
              </a:rPr>
              <a:t>サイズ：約</a:t>
            </a:r>
            <a:r>
              <a:rPr lang="en-US" altLang="ja-JP" sz="900" dirty="0">
                <a:latin typeface="Meiryo UI" panose="020B0604030504040204" pitchFamily="34" charset="-128"/>
                <a:ea typeface="Meiryo UI" panose="020B0604030504040204" pitchFamily="34" charset="-128"/>
              </a:rPr>
              <a:t>260×200×100mm(</a:t>
            </a:r>
            <a:r>
              <a:rPr lang="ja-JP" altLang="en-US" sz="900" dirty="0">
                <a:latin typeface="Meiryo UI" panose="020B0604030504040204" pitchFamily="34" charset="-128"/>
                <a:ea typeface="Meiryo UI" panose="020B0604030504040204" pitchFamily="34" charset="-128"/>
              </a:rPr>
              <a:t>圧縮前</a:t>
            </a:r>
            <a:r>
              <a:rPr lang="en-US" altLang="ja-JP" sz="900" dirty="0">
                <a:latin typeface="Meiryo UI" panose="020B0604030504040204" pitchFamily="34" charset="-128"/>
                <a:ea typeface="Meiryo UI" panose="020B0604030504040204" pitchFamily="34" charset="-128"/>
              </a:rPr>
              <a:t>) </a:t>
            </a:r>
          </a:p>
        </p:txBody>
      </p:sp>
      <p:sp>
        <p:nvSpPr>
          <p:cNvPr id="9" name="円/楕円 8">
            <a:extLst>
              <a:ext uri="{FF2B5EF4-FFF2-40B4-BE49-F238E27FC236}">
                <a16:creationId xmlns:a16="http://schemas.microsoft.com/office/drawing/2014/main" id="{5071E141-4680-1C45-8E9F-3E48DC46BD1C}"/>
              </a:ext>
            </a:extLst>
          </p:cNvPr>
          <p:cNvSpPr/>
          <p:nvPr/>
        </p:nvSpPr>
        <p:spPr>
          <a:xfrm>
            <a:off x="5035845" y="1268518"/>
            <a:ext cx="739603" cy="739603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accent4"/>
              </a:solidFill>
            </a:endParaRPr>
          </a:p>
        </p:txBody>
      </p:sp>
      <p:sp>
        <p:nvSpPr>
          <p:cNvPr id="43" name="テキスト ボックス 42">
            <a:extLst>
              <a:ext uri="{FF2B5EF4-FFF2-40B4-BE49-F238E27FC236}">
                <a16:creationId xmlns:a16="http://schemas.microsoft.com/office/drawing/2014/main" id="{C679F590-1798-F145-B307-DE0B7159F3E6}"/>
              </a:ext>
            </a:extLst>
          </p:cNvPr>
          <p:cNvSpPr txBox="1"/>
          <p:nvPr/>
        </p:nvSpPr>
        <p:spPr>
          <a:xfrm>
            <a:off x="5035210" y="1496155"/>
            <a:ext cx="739603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500">
                <a:solidFill>
                  <a:schemeClr val="accent1">
                    <a:lumMod val="50000"/>
                  </a:schemeClr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特徴</a:t>
            </a:r>
          </a:p>
        </p:txBody>
      </p:sp>
      <p:cxnSp>
        <p:nvCxnSpPr>
          <p:cNvPr id="47" name="直線コネクタ 46">
            <a:extLst>
              <a:ext uri="{FF2B5EF4-FFF2-40B4-BE49-F238E27FC236}">
                <a16:creationId xmlns:a16="http://schemas.microsoft.com/office/drawing/2014/main" id="{06F736AD-50A3-9946-BE09-78B049790D86}"/>
              </a:ext>
            </a:extLst>
          </p:cNvPr>
          <p:cNvCxnSpPr>
            <a:cxnSpLocks/>
            <a:stCxn id="48" idx="3"/>
          </p:cNvCxnSpPr>
          <p:nvPr/>
        </p:nvCxnSpPr>
        <p:spPr>
          <a:xfrm>
            <a:off x="933347" y="5145172"/>
            <a:ext cx="3560089" cy="12701"/>
          </a:xfrm>
          <a:prstGeom prst="line">
            <a:avLst/>
          </a:prstGeom>
          <a:ln w="9525">
            <a:solidFill>
              <a:schemeClr val="bg2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テキスト ボックス 47">
            <a:extLst>
              <a:ext uri="{FF2B5EF4-FFF2-40B4-BE49-F238E27FC236}">
                <a16:creationId xmlns:a16="http://schemas.microsoft.com/office/drawing/2014/main" id="{E2DC50B7-FC9D-9741-AB3D-886576F41BF6}"/>
              </a:ext>
            </a:extLst>
          </p:cNvPr>
          <p:cNvSpPr txBox="1"/>
          <p:nvPr/>
        </p:nvSpPr>
        <p:spPr>
          <a:xfrm>
            <a:off x="485901" y="5029756"/>
            <a:ext cx="447446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900">
                <a:latin typeface="Meiryo UI" panose="020B0604030504040204" pitchFamily="34" charset="-128"/>
                <a:ea typeface="Meiryo UI" panose="020B0604030504040204" pitchFamily="34" charset="-128"/>
              </a:rPr>
              <a:t>仕様</a:t>
            </a:r>
          </a:p>
        </p:txBody>
      </p:sp>
      <p:sp>
        <p:nvSpPr>
          <p:cNvPr id="49" name="テキスト ボックス 48">
            <a:extLst>
              <a:ext uri="{FF2B5EF4-FFF2-40B4-BE49-F238E27FC236}">
                <a16:creationId xmlns:a16="http://schemas.microsoft.com/office/drawing/2014/main" id="{A01A4F1A-EF54-BF4E-99FC-739CD6DF617E}"/>
              </a:ext>
            </a:extLst>
          </p:cNvPr>
          <p:cNvSpPr txBox="1"/>
          <p:nvPr/>
        </p:nvSpPr>
        <p:spPr>
          <a:xfrm>
            <a:off x="296332" y="658339"/>
            <a:ext cx="85557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200" dirty="0">
                <a:solidFill>
                  <a:schemeClr val="bg1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【</a:t>
            </a:r>
            <a:r>
              <a:rPr kumimoji="1" lang="ja-JP" altLang="en-US" sz="1200">
                <a:solidFill>
                  <a:schemeClr val="bg1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提案書</a:t>
            </a:r>
            <a:r>
              <a:rPr kumimoji="1" lang="en-US" altLang="ja-JP" sz="1200" dirty="0">
                <a:solidFill>
                  <a:schemeClr val="bg1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】</a:t>
            </a:r>
            <a:endParaRPr kumimoji="1" lang="ja-JP" altLang="en-US" sz="1200">
              <a:solidFill>
                <a:schemeClr val="bg1"/>
              </a:solidFill>
              <a:latin typeface="Meiryo UI" panose="020B0604030504040204" pitchFamily="34" charset="-128"/>
              <a:ea typeface="Meiryo UI" panose="020B0604030504040204" pitchFamily="34" charset="-128"/>
            </a:endParaRPr>
          </a:p>
        </p:txBody>
      </p:sp>
      <p:sp>
        <p:nvSpPr>
          <p:cNvPr id="52" name="テキスト ボックス 51">
            <a:extLst>
              <a:ext uri="{FF2B5EF4-FFF2-40B4-BE49-F238E27FC236}">
                <a16:creationId xmlns:a16="http://schemas.microsoft.com/office/drawing/2014/main" id="{666EFAC9-FA87-8F4E-97A7-2098EF99A221}"/>
              </a:ext>
            </a:extLst>
          </p:cNvPr>
          <p:cNvSpPr txBox="1"/>
          <p:nvPr/>
        </p:nvSpPr>
        <p:spPr>
          <a:xfrm>
            <a:off x="5932095" y="1422052"/>
            <a:ext cx="2917065" cy="1917193"/>
          </a:xfrm>
          <a:prstGeom prst="rect">
            <a:avLst/>
          </a:prstGeom>
          <a:noFill/>
        </p:spPr>
        <p:txBody>
          <a:bodyPr wrap="square" lIns="0" tIns="46800" rIns="0" spcCol="360000" rtlCol="0">
            <a:spAutoFit/>
          </a:bodyPr>
          <a:lstStyle/>
          <a:p>
            <a:pPr>
              <a:lnSpc>
                <a:spcPts val="2400"/>
              </a:lnSpc>
            </a:pPr>
            <a:r>
              <a:rPr lang="en-US" altLang="ja-JP" sz="1600" dirty="0"/>
              <a:t>S</a:t>
            </a:r>
            <a:r>
              <a:rPr lang="ja-JP" altLang="en-US" sz="1600" dirty="0"/>
              <a:t>サイズの、旅行などには非常に重宝する圧縮ポーチです。ふたつのファスナーで簡単に中の空気を抜くことができるため誰でも簡単！オリジナル名入れ可能でノベルティ用にも最適です。 </a:t>
            </a:r>
            <a:endParaRPr lang="en-US" altLang="ja-JP" sz="1600" spc="-100" dirty="0">
              <a:latin typeface="Meiryo UI" panose="020B0604030504040204" pitchFamily="34" charset="-128"/>
              <a:ea typeface="Meiryo UI" panose="020B0604030504040204" pitchFamily="34" charset="-128"/>
            </a:endParaRPr>
          </a:p>
        </p:txBody>
      </p:sp>
      <p:sp>
        <p:nvSpPr>
          <p:cNvPr id="51" name="円/楕円 50">
            <a:extLst>
              <a:ext uri="{FF2B5EF4-FFF2-40B4-BE49-F238E27FC236}">
                <a16:creationId xmlns:a16="http://schemas.microsoft.com/office/drawing/2014/main" id="{29EEA60A-1EDB-A44B-893A-3A7C8D5D51EA}"/>
              </a:ext>
            </a:extLst>
          </p:cNvPr>
          <p:cNvSpPr/>
          <p:nvPr/>
        </p:nvSpPr>
        <p:spPr>
          <a:xfrm>
            <a:off x="5035845" y="5344479"/>
            <a:ext cx="739603" cy="739603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3" name="テキスト ボックス 52">
            <a:extLst>
              <a:ext uri="{FF2B5EF4-FFF2-40B4-BE49-F238E27FC236}">
                <a16:creationId xmlns:a16="http://schemas.microsoft.com/office/drawing/2014/main" id="{55C042B5-BEB6-154E-9A0F-527D7515FFDC}"/>
              </a:ext>
            </a:extLst>
          </p:cNvPr>
          <p:cNvSpPr txBox="1"/>
          <p:nvPr/>
        </p:nvSpPr>
        <p:spPr>
          <a:xfrm>
            <a:off x="5035210" y="5569140"/>
            <a:ext cx="73960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400">
                <a:solidFill>
                  <a:schemeClr val="accent1">
                    <a:lumMod val="50000"/>
                  </a:schemeClr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お見積</a:t>
            </a:r>
          </a:p>
        </p:txBody>
      </p:sp>
      <p:cxnSp>
        <p:nvCxnSpPr>
          <p:cNvPr id="55" name="直線コネクタ 54">
            <a:extLst>
              <a:ext uri="{FF2B5EF4-FFF2-40B4-BE49-F238E27FC236}">
                <a16:creationId xmlns:a16="http://schemas.microsoft.com/office/drawing/2014/main" id="{E3841400-EED2-C34D-BCDD-C3006CC8563F}"/>
              </a:ext>
            </a:extLst>
          </p:cNvPr>
          <p:cNvCxnSpPr>
            <a:cxnSpLocks/>
          </p:cNvCxnSpPr>
          <p:nvPr/>
        </p:nvCxnSpPr>
        <p:spPr>
          <a:xfrm>
            <a:off x="5880100" y="3785632"/>
            <a:ext cx="2969061" cy="0"/>
          </a:xfrm>
          <a:prstGeom prst="line">
            <a:avLst/>
          </a:prstGeom>
          <a:ln w="19050">
            <a:solidFill>
              <a:schemeClr val="bg2">
                <a:lumMod val="50000"/>
              </a:scheme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8" name="グループ化 57">
            <a:extLst>
              <a:ext uri="{FF2B5EF4-FFF2-40B4-BE49-F238E27FC236}">
                <a16:creationId xmlns:a16="http://schemas.microsoft.com/office/drawing/2014/main" id="{C8880407-59E8-D744-B368-C4DF6A8E994D}"/>
              </a:ext>
            </a:extLst>
          </p:cNvPr>
          <p:cNvGrpSpPr/>
          <p:nvPr/>
        </p:nvGrpSpPr>
        <p:grpSpPr>
          <a:xfrm>
            <a:off x="5042402" y="3830871"/>
            <a:ext cx="739603" cy="739603"/>
            <a:chOff x="5042402" y="3087009"/>
            <a:chExt cx="739603" cy="739603"/>
          </a:xfrm>
        </p:grpSpPr>
        <p:sp>
          <p:nvSpPr>
            <p:cNvPr id="59" name="円/楕円 58">
              <a:extLst>
                <a:ext uri="{FF2B5EF4-FFF2-40B4-BE49-F238E27FC236}">
                  <a16:creationId xmlns:a16="http://schemas.microsoft.com/office/drawing/2014/main" id="{C67052A6-1156-D442-9D47-A2227E7B96FF}"/>
                </a:ext>
              </a:extLst>
            </p:cNvPr>
            <p:cNvSpPr/>
            <p:nvPr/>
          </p:nvSpPr>
          <p:spPr>
            <a:xfrm>
              <a:off x="5042402" y="3087009"/>
              <a:ext cx="739603" cy="739603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accent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60" name="テキスト ボックス 59">
              <a:extLst>
                <a:ext uri="{FF2B5EF4-FFF2-40B4-BE49-F238E27FC236}">
                  <a16:creationId xmlns:a16="http://schemas.microsoft.com/office/drawing/2014/main" id="{C46DE592-F853-384F-90D2-3DA64C10996F}"/>
                </a:ext>
              </a:extLst>
            </p:cNvPr>
            <p:cNvSpPr txBox="1"/>
            <p:nvPr/>
          </p:nvSpPr>
          <p:spPr>
            <a:xfrm>
              <a:off x="5135150" y="3321734"/>
              <a:ext cx="56971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400">
                  <a:solidFill>
                    <a:schemeClr val="accent1">
                      <a:lumMod val="50000"/>
                    </a:schemeClr>
                  </a:solidFill>
                  <a:latin typeface="Meiryo UI" panose="020B0604030504040204" pitchFamily="34" charset="-128"/>
                  <a:ea typeface="Meiryo UI" panose="020B0604030504040204" pitchFamily="34" charset="-128"/>
                </a:rPr>
                <a:t>納期</a:t>
              </a:r>
            </a:p>
          </p:txBody>
        </p:sp>
      </p:grpSp>
      <p:cxnSp>
        <p:nvCxnSpPr>
          <p:cNvPr id="61" name="直線コネクタ 60">
            <a:extLst>
              <a:ext uri="{FF2B5EF4-FFF2-40B4-BE49-F238E27FC236}">
                <a16:creationId xmlns:a16="http://schemas.microsoft.com/office/drawing/2014/main" id="{44FD12B9-01EA-6045-91B8-6A6C4B42426B}"/>
              </a:ext>
            </a:extLst>
          </p:cNvPr>
          <p:cNvCxnSpPr>
            <a:cxnSpLocks/>
          </p:cNvCxnSpPr>
          <p:nvPr/>
        </p:nvCxnSpPr>
        <p:spPr>
          <a:xfrm>
            <a:off x="5880100" y="4987421"/>
            <a:ext cx="2969061" cy="0"/>
          </a:xfrm>
          <a:prstGeom prst="line">
            <a:avLst/>
          </a:prstGeom>
          <a:ln w="19050">
            <a:solidFill>
              <a:schemeClr val="bg2">
                <a:lumMod val="50000"/>
              </a:scheme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テキスト ボックス 61">
            <a:extLst>
              <a:ext uri="{FF2B5EF4-FFF2-40B4-BE49-F238E27FC236}">
                <a16:creationId xmlns:a16="http://schemas.microsoft.com/office/drawing/2014/main" id="{43EEDBA3-5917-5749-A207-0D444DDE7256}"/>
              </a:ext>
            </a:extLst>
          </p:cNvPr>
          <p:cNvSpPr txBox="1"/>
          <p:nvPr/>
        </p:nvSpPr>
        <p:spPr>
          <a:xfrm>
            <a:off x="6071111" y="4206067"/>
            <a:ext cx="2778049" cy="345672"/>
          </a:xfrm>
          <a:prstGeom prst="rect">
            <a:avLst/>
          </a:prstGeom>
          <a:noFill/>
        </p:spPr>
        <p:txBody>
          <a:bodyPr wrap="square" lIns="0" tIns="46800" rIns="0" spcCol="360000" rtlCol="0">
            <a:spAutoFit/>
          </a:bodyPr>
          <a:lstStyle/>
          <a:p>
            <a:pPr>
              <a:lnSpc>
                <a:spcPts val="2200"/>
              </a:lnSpc>
            </a:pPr>
            <a:r>
              <a:rPr lang="ja-JP" altLang="en-US" sz="1600">
                <a:solidFill>
                  <a:schemeClr val="bg2">
                    <a:lumMod val="75000"/>
                  </a:schemeClr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納期スペース</a:t>
            </a:r>
            <a:endParaRPr lang="en-US" altLang="ja-JP" sz="1600" dirty="0">
              <a:solidFill>
                <a:schemeClr val="bg2">
                  <a:lumMod val="75000"/>
                </a:schemeClr>
              </a:solidFill>
              <a:latin typeface="Meiryo UI" panose="020B0604030504040204" pitchFamily="34" charset="-128"/>
              <a:ea typeface="Meiryo UI" panose="020B0604030504040204" pitchFamily="34" charset="-128"/>
            </a:endParaRPr>
          </a:p>
        </p:txBody>
      </p:sp>
      <p:sp>
        <p:nvSpPr>
          <p:cNvPr id="63" name="テキスト ボックス 62">
            <a:extLst>
              <a:ext uri="{FF2B5EF4-FFF2-40B4-BE49-F238E27FC236}">
                <a16:creationId xmlns:a16="http://schemas.microsoft.com/office/drawing/2014/main" id="{7C84D0BA-2D0E-1A41-A9F4-073730B0C0B4}"/>
              </a:ext>
            </a:extLst>
          </p:cNvPr>
          <p:cNvSpPr txBox="1"/>
          <p:nvPr/>
        </p:nvSpPr>
        <p:spPr>
          <a:xfrm>
            <a:off x="6071111" y="5565834"/>
            <a:ext cx="2778049" cy="345672"/>
          </a:xfrm>
          <a:prstGeom prst="rect">
            <a:avLst/>
          </a:prstGeom>
          <a:noFill/>
        </p:spPr>
        <p:txBody>
          <a:bodyPr wrap="square" lIns="0" tIns="46800" rIns="0" spcCol="360000" rtlCol="0">
            <a:spAutoFit/>
          </a:bodyPr>
          <a:lstStyle/>
          <a:p>
            <a:pPr>
              <a:lnSpc>
                <a:spcPts val="2200"/>
              </a:lnSpc>
            </a:pPr>
            <a:r>
              <a:rPr lang="ja-JP" altLang="en-US" sz="1600">
                <a:solidFill>
                  <a:schemeClr val="bg2">
                    <a:lumMod val="75000"/>
                  </a:schemeClr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お見積りスペース</a:t>
            </a:r>
            <a:endParaRPr lang="en-US" altLang="ja-JP" sz="1600" dirty="0">
              <a:solidFill>
                <a:schemeClr val="bg2">
                  <a:lumMod val="75000"/>
                </a:schemeClr>
              </a:solidFill>
              <a:latin typeface="Meiryo UI" panose="020B0604030504040204" pitchFamily="34" charset="-128"/>
              <a:ea typeface="Meiryo UI" panose="020B0604030504040204" pitchFamily="34" charset="-128"/>
            </a:endParaRPr>
          </a:p>
        </p:txBody>
      </p:sp>
      <p:pic>
        <p:nvPicPr>
          <p:cNvPr id="4" name="図 3">
            <a:extLst>
              <a:ext uri="{FF2B5EF4-FFF2-40B4-BE49-F238E27FC236}">
                <a16:creationId xmlns:a16="http://schemas.microsoft.com/office/drawing/2014/main" id="{A78EB2A4-3AD4-B214-F508-3C416E2B8BA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24120" y="1437247"/>
            <a:ext cx="3435350" cy="3435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17986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1">
            <a:lumMod val="50000"/>
          </a:schemeClr>
        </a:solidFill>
      </a:spPr>
      <a:bodyPr rtlCol="0" anchor="ctr"/>
      <a:lstStyle>
        <a:defPPr algn="ctr">
          <a:defRPr kumimoji="1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735</TotalTime>
  <Words>76</Words>
  <Application>Microsoft Office PowerPoint</Application>
  <PresentationFormat>画面に合わせる (4:3)</PresentationFormat>
  <Paragraphs>13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Meiryo UI</vt:lpstr>
      <vt:lpstr>游ゴシック</vt:lpstr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Microsoft Office User</dc:creator>
  <cp:lastModifiedBy>KILAMEK119</cp:lastModifiedBy>
  <cp:revision>262</cp:revision>
  <cp:lastPrinted>2021-07-20T08:57:41Z</cp:lastPrinted>
  <dcterms:created xsi:type="dcterms:W3CDTF">2021-06-21T09:41:39Z</dcterms:created>
  <dcterms:modified xsi:type="dcterms:W3CDTF">2025-07-15T07:46:37Z</dcterms:modified>
</cp:coreProperties>
</file>