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959"/>
    <p:restoredTop sz="94656"/>
  </p:normalViewPr>
  <p:slideViewPr>
    <p:cSldViewPr snapToGrid="0" snapToObjects="1">
      <p:cViewPr varScale="1">
        <p:scale>
          <a:sx n="80" d="100"/>
          <a:sy n="80" d="100"/>
        </p:scale>
        <p:origin x="168" y="90"/>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A08D55-502A-E34A-8EAC-0CBDB58BC935}" type="datetimeFigureOut">
              <a:rPr kumimoji="1" lang="ja-JP" altLang="en-US" smtClean="0"/>
              <a:t>2024/12/11</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33F492-097D-4343-8401-B9480D7F56FB}" type="slidenum">
              <a:rPr kumimoji="1" lang="ja-JP" altLang="en-US" smtClean="0"/>
              <a:t>‹#›</a:t>
            </a:fld>
            <a:endParaRPr kumimoji="1" lang="ja-JP" altLang="en-US"/>
          </a:p>
        </p:txBody>
      </p:sp>
    </p:spTree>
    <p:extLst>
      <p:ext uri="{BB962C8B-B14F-4D97-AF65-F5344CB8AC3E}">
        <p14:creationId xmlns:p14="http://schemas.microsoft.com/office/powerpoint/2010/main" val="29474491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833F492-097D-4343-8401-B9480D7F56FB}" type="slidenum">
              <a:rPr kumimoji="1" lang="ja-JP" altLang="en-US" smtClean="0"/>
              <a:t>1</a:t>
            </a:fld>
            <a:endParaRPr kumimoji="1" lang="ja-JP" altLang="en-US"/>
          </a:p>
        </p:txBody>
      </p:sp>
    </p:spTree>
    <p:extLst>
      <p:ext uri="{BB962C8B-B14F-4D97-AF65-F5344CB8AC3E}">
        <p14:creationId xmlns:p14="http://schemas.microsoft.com/office/powerpoint/2010/main" val="18459490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
        <p:nvSpPr>
          <p:cNvPr id="8" name="正方形/長方形 7">
            <a:extLst>
              <a:ext uri="{FF2B5EF4-FFF2-40B4-BE49-F238E27FC236}">
                <a16:creationId xmlns:a16="http://schemas.microsoft.com/office/drawing/2014/main" id="{A2C56DA5-588D-A643-B482-FBFC5DBFE846}"/>
              </a:ext>
            </a:extLst>
          </p:cNvPr>
          <p:cNvSpPr/>
          <p:nvPr userDrawn="1"/>
        </p:nvSpPr>
        <p:spPr>
          <a:xfrm>
            <a:off x="279402" y="1295400"/>
            <a:ext cx="4471502" cy="5081926"/>
          </a:xfrm>
          <a:prstGeom prst="rect">
            <a:avLst/>
          </a:prstGeom>
          <a:solidFill>
            <a:schemeClr val="bg1"/>
          </a:solidFill>
          <a:ln w="12700">
            <a:noFill/>
          </a:ln>
          <a:effectLst>
            <a:outerShdw blurRad="1270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ja-JP" altLang="en-US"/>
          </a:p>
        </p:txBody>
      </p:sp>
      <p:sp>
        <p:nvSpPr>
          <p:cNvPr id="9" name="正方形/長方形 8">
            <a:extLst>
              <a:ext uri="{FF2B5EF4-FFF2-40B4-BE49-F238E27FC236}">
                <a16:creationId xmlns:a16="http://schemas.microsoft.com/office/drawing/2014/main" id="{9F4EDA87-4F59-5249-BEA9-C2F2D68A70C0}"/>
              </a:ext>
            </a:extLst>
          </p:cNvPr>
          <p:cNvSpPr/>
          <p:nvPr userDrawn="1"/>
        </p:nvSpPr>
        <p:spPr>
          <a:xfrm>
            <a:off x="281519" y="485059"/>
            <a:ext cx="8583081" cy="603436"/>
          </a:xfrm>
          <a:prstGeom prst="rect">
            <a:avLst/>
          </a:prstGeom>
          <a:gradFill>
            <a:gsLst>
              <a:gs pos="0">
                <a:schemeClr val="accent1">
                  <a:lumMod val="50000"/>
                </a:schemeClr>
              </a:gs>
              <a:gs pos="100000">
                <a:schemeClr val="accent1">
                  <a:lumMod val="8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03461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47742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2208118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63443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579294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2024/12/11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4220878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97AD025-FFB8-A244-965F-2B7F7F43E628}" type="datetimeFigureOut">
              <a:rPr kumimoji="1" lang="ja-JP" altLang="en-US" smtClean="0"/>
              <a:t>2024/12/11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950498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97AD025-FFB8-A244-965F-2B7F7F43E628}" type="datetimeFigureOut">
              <a:rPr kumimoji="1" lang="ja-JP" altLang="en-US" smtClean="0"/>
              <a:t>2024/12/11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829467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7AD025-FFB8-A244-965F-2B7F7F43E628}" type="datetimeFigureOut">
              <a:rPr kumimoji="1" lang="ja-JP" altLang="en-US" smtClean="0"/>
              <a:t>2024/12/11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050956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2024/12/11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608608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2024/12/11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3204833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7AD025-FFB8-A244-965F-2B7F7F43E628}" type="datetimeFigureOut">
              <a:rPr kumimoji="1" lang="ja-JP" altLang="en-US" smtClean="0"/>
              <a:t>2024/12/11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27621456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図 71">
            <a:extLst>
              <a:ext uri="{FF2B5EF4-FFF2-40B4-BE49-F238E27FC236}">
                <a16:creationId xmlns:a16="http://schemas.microsoft.com/office/drawing/2014/main" id="{AB6F10ED-C870-C69A-5856-6A3032CDAD72}"/>
              </a:ext>
            </a:extLst>
          </p:cNvPr>
          <p:cNvPicPr>
            <a:picLocks noChangeAspect="1"/>
          </p:cNvPicPr>
          <p:nvPr/>
        </p:nvPicPr>
        <p:blipFill>
          <a:blip r:embed="rId3"/>
          <a:stretch>
            <a:fillRect/>
          </a:stretch>
        </p:blipFill>
        <p:spPr>
          <a:xfrm>
            <a:off x="5074259" y="4646846"/>
            <a:ext cx="719390" cy="792549"/>
          </a:xfrm>
          <a:prstGeom prst="rect">
            <a:avLst/>
          </a:prstGeom>
        </p:spPr>
      </p:pic>
      <p:pic>
        <p:nvPicPr>
          <p:cNvPr id="71" name="図 70">
            <a:extLst>
              <a:ext uri="{FF2B5EF4-FFF2-40B4-BE49-F238E27FC236}">
                <a16:creationId xmlns:a16="http://schemas.microsoft.com/office/drawing/2014/main" id="{4D22B16B-65FB-3558-A041-6DBBD059CB6F}"/>
              </a:ext>
            </a:extLst>
          </p:cNvPr>
          <p:cNvPicPr>
            <a:picLocks noChangeAspect="1"/>
          </p:cNvPicPr>
          <p:nvPr/>
        </p:nvPicPr>
        <p:blipFill>
          <a:blip r:embed="rId4"/>
          <a:stretch>
            <a:fillRect/>
          </a:stretch>
        </p:blipFill>
        <p:spPr>
          <a:xfrm>
            <a:off x="5082933" y="3118957"/>
            <a:ext cx="707197" cy="816935"/>
          </a:xfrm>
          <a:prstGeom prst="rect">
            <a:avLst/>
          </a:prstGeom>
        </p:spPr>
      </p:pic>
      <p:sp>
        <p:nvSpPr>
          <p:cNvPr id="3" name="テキスト ボックス 2">
            <a:extLst>
              <a:ext uri="{FF2B5EF4-FFF2-40B4-BE49-F238E27FC236}">
                <a16:creationId xmlns:a16="http://schemas.microsoft.com/office/drawing/2014/main" id="{4CA50E79-0AEB-4A45-90DE-1EBFEF4913AE}"/>
              </a:ext>
            </a:extLst>
          </p:cNvPr>
          <p:cNvSpPr txBox="1"/>
          <p:nvPr/>
        </p:nvSpPr>
        <p:spPr>
          <a:xfrm>
            <a:off x="1098699" y="596421"/>
            <a:ext cx="7750462" cy="400110"/>
          </a:xfrm>
          <a:prstGeom prst="rect">
            <a:avLst/>
          </a:prstGeom>
          <a:noFill/>
        </p:spPr>
        <p:txBody>
          <a:bodyPr wrap="square" rtlCol="0">
            <a:spAutoFit/>
          </a:bodyPr>
          <a:lstStyle/>
          <a:p>
            <a:pPr algn="ctr"/>
            <a:r>
              <a:rPr lang="ja-JP" altLang="en-US" sz="2000" dirty="0">
                <a:solidFill>
                  <a:schemeClr val="bg1"/>
                </a:solidFill>
                <a:latin typeface="Meiryo UI" panose="020B0604030504040204" pitchFamily="34" charset="-128"/>
                <a:ea typeface="Meiryo UI" panose="020B0604030504040204" pitchFamily="34" charset="-128"/>
              </a:rPr>
              <a:t>コットン</a:t>
            </a:r>
            <a:r>
              <a:rPr lang="en-US" altLang="ja-JP" sz="2000" dirty="0">
                <a:solidFill>
                  <a:schemeClr val="bg1"/>
                </a:solidFill>
                <a:latin typeface="Meiryo UI" panose="020B0604030504040204" pitchFamily="34" charset="-128"/>
                <a:ea typeface="Meiryo UI" panose="020B0604030504040204" pitchFamily="34" charset="-128"/>
              </a:rPr>
              <a:t>W</a:t>
            </a:r>
            <a:r>
              <a:rPr lang="ja-JP" altLang="en-US" sz="2000" dirty="0">
                <a:solidFill>
                  <a:schemeClr val="bg1"/>
                </a:solidFill>
                <a:latin typeface="Meiryo UI" panose="020B0604030504040204" pitchFamily="34" charset="-128"/>
                <a:ea typeface="Meiryo UI" panose="020B0604030504040204" pitchFamily="34" charset="-128"/>
              </a:rPr>
              <a:t>フェイス マフラータオル 昇華転写対応 ホワイト </a:t>
            </a:r>
          </a:p>
        </p:txBody>
      </p:sp>
      <p:sp>
        <p:nvSpPr>
          <p:cNvPr id="54" name="テキスト ボックス 53">
            <a:extLst>
              <a:ext uri="{FF2B5EF4-FFF2-40B4-BE49-F238E27FC236}">
                <a16:creationId xmlns:a16="http://schemas.microsoft.com/office/drawing/2014/main" id="{DB95C43C-93E8-974D-BE0B-E4B52F6953E9}"/>
              </a:ext>
            </a:extLst>
          </p:cNvPr>
          <p:cNvSpPr txBox="1"/>
          <p:nvPr/>
        </p:nvSpPr>
        <p:spPr>
          <a:xfrm>
            <a:off x="485900" y="5252121"/>
            <a:ext cx="4140913" cy="371513"/>
          </a:xfrm>
          <a:prstGeom prst="rect">
            <a:avLst/>
          </a:prstGeom>
          <a:noFill/>
        </p:spPr>
        <p:txBody>
          <a:bodyPr wrap="square" lIns="90000" tIns="46800" rIns="0" bIns="46800" rtlCol="0">
            <a:spAutoFit/>
          </a:bodyPr>
          <a:lstStyle/>
          <a:p>
            <a:r>
              <a:rPr lang="ja-JP" altLang="en-US" sz="900" dirty="0">
                <a:latin typeface="Meiryo UI" panose="020B0604030504040204" pitchFamily="34" charset="-128"/>
                <a:ea typeface="Meiryo UI" panose="020B0604030504040204" pitchFamily="34" charset="-128"/>
              </a:rPr>
              <a:t>素材：コットン、ポリエステル</a:t>
            </a:r>
          </a:p>
          <a:p>
            <a:r>
              <a:rPr lang="ja-JP" altLang="en-US" sz="900" dirty="0">
                <a:latin typeface="Meiryo UI" panose="020B0604030504040204" pitchFamily="34" charset="-128"/>
                <a:ea typeface="Meiryo UI" panose="020B0604030504040204" pitchFamily="34" charset="-128"/>
              </a:rPr>
              <a:t>サイズ：</a:t>
            </a:r>
            <a:r>
              <a:rPr lang="en-US" altLang="ja-JP" sz="900" dirty="0">
                <a:latin typeface="Meiryo UI" panose="020B0604030504040204" pitchFamily="34" charset="-128"/>
                <a:ea typeface="Meiryo UI" panose="020B0604030504040204" pitchFamily="34" charset="-128"/>
              </a:rPr>
              <a:t>1100×210(mm) </a:t>
            </a:r>
          </a:p>
        </p:txBody>
      </p:sp>
      <p:sp>
        <p:nvSpPr>
          <p:cNvPr id="9" name="円/楕円 8">
            <a:extLst>
              <a:ext uri="{FF2B5EF4-FFF2-40B4-BE49-F238E27FC236}">
                <a16:creationId xmlns:a16="http://schemas.microsoft.com/office/drawing/2014/main" id="{5071E141-4680-1C45-8E9F-3E48DC46BD1C}"/>
              </a:ext>
            </a:extLst>
          </p:cNvPr>
          <p:cNvSpPr/>
          <p:nvPr/>
        </p:nvSpPr>
        <p:spPr>
          <a:xfrm>
            <a:off x="5035845" y="1268518"/>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4"/>
              </a:solidFill>
            </a:endParaRPr>
          </a:p>
        </p:txBody>
      </p:sp>
      <p:sp>
        <p:nvSpPr>
          <p:cNvPr id="43" name="テキスト ボックス 42">
            <a:extLst>
              <a:ext uri="{FF2B5EF4-FFF2-40B4-BE49-F238E27FC236}">
                <a16:creationId xmlns:a16="http://schemas.microsoft.com/office/drawing/2014/main" id="{C679F590-1798-F145-B307-DE0B7159F3E6}"/>
              </a:ext>
            </a:extLst>
          </p:cNvPr>
          <p:cNvSpPr txBox="1"/>
          <p:nvPr/>
        </p:nvSpPr>
        <p:spPr>
          <a:xfrm>
            <a:off x="5035210" y="1496155"/>
            <a:ext cx="739603" cy="323165"/>
          </a:xfrm>
          <a:prstGeom prst="rect">
            <a:avLst/>
          </a:prstGeom>
          <a:noFill/>
        </p:spPr>
        <p:txBody>
          <a:bodyPr wrap="square" rtlCol="0">
            <a:spAutoFit/>
          </a:bodyPr>
          <a:lstStyle/>
          <a:p>
            <a:pPr algn="ctr"/>
            <a:r>
              <a:rPr kumimoji="1" lang="ja-JP" altLang="en-US" sz="1500">
                <a:solidFill>
                  <a:schemeClr val="accent1">
                    <a:lumMod val="50000"/>
                  </a:schemeClr>
                </a:solidFill>
                <a:latin typeface="Meiryo UI" panose="020B0604030504040204" pitchFamily="34" charset="-128"/>
                <a:ea typeface="Meiryo UI" panose="020B0604030504040204" pitchFamily="34" charset="-128"/>
              </a:rPr>
              <a:t>特徴</a:t>
            </a:r>
          </a:p>
        </p:txBody>
      </p:sp>
      <p:cxnSp>
        <p:nvCxnSpPr>
          <p:cNvPr id="47" name="直線コネクタ 46">
            <a:extLst>
              <a:ext uri="{FF2B5EF4-FFF2-40B4-BE49-F238E27FC236}">
                <a16:creationId xmlns:a16="http://schemas.microsoft.com/office/drawing/2014/main" id="{06F736AD-50A3-9946-BE09-78B049790D86}"/>
              </a:ext>
            </a:extLst>
          </p:cNvPr>
          <p:cNvCxnSpPr>
            <a:cxnSpLocks/>
            <a:stCxn id="48" idx="3"/>
          </p:cNvCxnSpPr>
          <p:nvPr/>
        </p:nvCxnSpPr>
        <p:spPr>
          <a:xfrm>
            <a:off x="933347" y="5145172"/>
            <a:ext cx="3560089" cy="12701"/>
          </a:xfrm>
          <a:prstGeom prst="line">
            <a:avLst/>
          </a:prstGeom>
          <a:ln w="9525">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8" name="テキスト ボックス 47">
            <a:extLst>
              <a:ext uri="{FF2B5EF4-FFF2-40B4-BE49-F238E27FC236}">
                <a16:creationId xmlns:a16="http://schemas.microsoft.com/office/drawing/2014/main" id="{E2DC50B7-FC9D-9741-AB3D-886576F41BF6}"/>
              </a:ext>
            </a:extLst>
          </p:cNvPr>
          <p:cNvSpPr txBox="1"/>
          <p:nvPr/>
        </p:nvSpPr>
        <p:spPr>
          <a:xfrm>
            <a:off x="485901" y="5029756"/>
            <a:ext cx="447446" cy="230832"/>
          </a:xfrm>
          <a:prstGeom prst="rect">
            <a:avLst/>
          </a:prstGeom>
          <a:noFill/>
        </p:spPr>
        <p:txBody>
          <a:bodyPr wrap="square" rtlCol="0">
            <a:spAutoFit/>
          </a:bodyPr>
          <a:lstStyle/>
          <a:p>
            <a:r>
              <a:rPr lang="ja-JP" altLang="en-US" sz="900">
                <a:latin typeface="Meiryo UI" panose="020B0604030504040204" pitchFamily="34" charset="-128"/>
                <a:ea typeface="Meiryo UI" panose="020B0604030504040204" pitchFamily="34" charset="-128"/>
              </a:rPr>
              <a:t>仕様</a:t>
            </a:r>
          </a:p>
        </p:txBody>
      </p:sp>
      <p:sp>
        <p:nvSpPr>
          <p:cNvPr id="49" name="テキスト ボックス 48">
            <a:extLst>
              <a:ext uri="{FF2B5EF4-FFF2-40B4-BE49-F238E27FC236}">
                <a16:creationId xmlns:a16="http://schemas.microsoft.com/office/drawing/2014/main" id="{A01A4F1A-EF54-BF4E-99FC-739CD6DF617E}"/>
              </a:ext>
            </a:extLst>
          </p:cNvPr>
          <p:cNvSpPr txBox="1"/>
          <p:nvPr/>
        </p:nvSpPr>
        <p:spPr>
          <a:xfrm>
            <a:off x="296332" y="658339"/>
            <a:ext cx="855576" cy="276999"/>
          </a:xfrm>
          <a:prstGeom prst="rect">
            <a:avLst/>
          </a:prstGeom>
          <a:noFill/>
        </p:spPr>
        <p:txBody>
          <a:bodyPr wrap="square" rtlCol="0">
            <a:spAutoFit/>
          </a:bodyPr>
          <a:lstStyle/>
          <a:p>
            <a:pPr algn="ctr"/>
            <a:r>
              <a:rPr kumimoji="1" lang="en-US" altLang="ja-JP" sz="1200" dirty="0">
                <a:solidFill>
                  <a:schemeClr val="bg1"/>
                </a:solidFill>
                <a:latin typeface="Meiryo UI" panose="020B0604030504040204" pitchFamily="34" charset="-128"/>
                <a:ea typeface="Meiryo UI" panose="020B0604030504040204" pitchFamily="34" charset="-128"/>
              </a:rPr>
              <a:t>【</a:t>
            </a:r>
            <a:r>
              <a:rPr kumimoji="1" lang="ja-JP" altLang="en-US" sz="1200">
                <a:solidFill>
                  <a:schemeClr val="bg1"/>
                </a:solidFill>
                <a:latin typeface="Meiryo UI" panose="020B0604030504040204" pitchFamily="34" charset="-128"/>
                <a:ea typeface="Meiryo UI" panose="020B0604030504040204" pitchFamily="34" charset="-128"/>
              </a:rPr>
              <a:t>提案書</a:t>
            </a:r>
            <a:r>
              <a:rPr kumimoji="1" lang="en-US" altLang="ja-JP" sz="1200" dirty="0">
                <a:solidFill>
                  <a:schemeClr val="bg1"/>
                </a:solidFill>
                <a:latin typeface="Meiryo UI" panose="020B0604030504040204" pitchFamily="34" charset="-128"/>
                <a:ea typeface="Meiryo UI" panose="020B0604030504040204" pitchFamily="34" charset="-128"/>
              </a:rPr>
              <a:t>】</a:t>
            </a:r>
            <a:endParaRPr kumimoji="1" lang="ja-JP" altLang="en-US" sz="1200">
              <a:solidFill>
                <a:schemeClr val="bg1"/>
              </a:solidFill>
              <a:latin typeface="Meiryo UI" panose="020B0604030504040204" pitchFamily="34" charset="-128"/>
              <a:ea typeface="Meiryo UI" panose="020B0604030504040204" pitchFamily="34" charset="-128"/>
            </a:endParaRPr>
          </a:p>
        </p:txBody>
      </p:sp>
      <p:sp>
        <p:nvSpPr>
          <p:cNvPr id="52" name="テキスト ボックス 51">
            <a:extLst>
              <a:ext uri="{FF2B5EF4-FFF2-40B4-BE49-F238E27FC236}">
                <a16:creationId xmlns:a16="http://schemas.microsoft.com/office/drawing/2014/main" id="{666EFAC9-FA87-8F4E-97A7-2098EF99A221}"/>
              </a:ext>
            </a:extLst>
          </p:cNvPr>
          <p:cNvSpPr txBox="1"/>
          <p:nvPr/>
        </p:nvSpPr>
        <p:spPr>
          <a:xfrm>
            <a:off x="5932095" y="1422052"/>
            <a:ext cx="2917065" cy="2224969"/>
          </a:xfrm>
          <a:prstGeom prst="rect">
            <a:avLst/>
          </a:prstGeom>
          <a:noFill/>
        </p:spPr>
        <p:txBody>
          <a:bodyPr wrap="square" lIns="0" tIns="46800" rIns="0" spcCol="360000" rtlCol="0">
            <a:spAutoFit/>
          </a:bodyPr>
          <a:lstStyle/>
          <a:p>
            <a:pPr>
              <a:lnSpc>
                <a:spcPts val="2400"/>
              </a:lnSpc>
            </a:pPr>
            <a:r>
              <a:rPr lang="ja-JP" altLang="en-US" sz="1600" dirty="0"/>
              <a:t>フルカラーデザインも綺麗に表現できる昇華転写プリント対応のフェイスタオルです。表面は毛足が短く、裏面はコットンパイルで厚みがあるため吸水性が高く、使い勝手も良いタオルです。</a:t>
            </a:r>
            <a:endParaRPr lang="en-US" altLang="ja-JP" sz="1600" spc="-100" dirty="0">
              <a:latin typeface="Meiryo UI" panose="020B0604030504040204" pitchFamily="34" charset="-128"/>
              <a:ea typeface="Meiryo UI" panose="020B0604030504040204" pitchFamily="34" charset="-128"/>
            </a:endParaRPr>
          </a:p>
        </p:txBody>
      </p:sp>
      <p:sp>
        <p:nvSpPr>
          <p:cNvPr id="51" name="円/楕円 50">
            <a:extLst>
              <a:ext uri="{FF2B5EF4-FFF2-40B4-BE49-F238E27FC236}">
                <a16:creationId xmlns:a16="http://schemas.microsoft.com/office/drawing/2014/main" id="{29EEA60A-1EDB-A44B-893A-3A7C8D5D51EA}"/>
              </a:ext>
            </a:extLst>
          </p:cNvPr>
          <p:cNvSpPr/>
          <p:nvPr/>
        </p:nvSpPr>
        <p:spPr>
          <a:xfrm>
            <a:off x="5035845" y="5344479"/>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テキスト ボックス 52">
            <a:extLst>
              <a:ext uri="{FF2B5EF4-FFF2-40B4-BE49-F238E27FC236}">
                <a16:creationId xmlns:a16="http://schemas.microsoft.com/office/drawing/2014/main" id="{55C042B5-BEB6-154E-9A0F-527D7515FFDC}"/>
              </a:ext>
            </a:extLst>
          </p:cNvPr>
          <p:cNvSpPr txBox="1"/>
          <p:nvPr/>
        </p:nvSpPr>
        <p:spPr>
          <a:xfrm>
            <a:off x="5035210" y="5569140"/>
            <a:ext cx="739603" cy="307777"/>
          </a:xfrm>
          <a:prstGeom prst="rect">
            <a:avLst/>
          </a:prstGeom>
          <a:noFill/>
        </p:spPr>
        <p:txBody>
          <a:bodyPr wrap="square" rtlCol="0">
            <a:spAutoFit/>
          </a:bodyPr>
          <a:lstStyle/>
          <a:p>
            <a:pPr algn="ctr"/>
            <a:r>
              <a:rPr kumimoji="1" lang="ja-JP" altLang="en-US" sz="1400">
                <a:solidFill>
                  <a:schemeClr val="accent1">
                    <a:lumMod val="50000"/>
                  </a:schemeClr>
                </a:solidFill>
                <a:latin typeface="Meiryo UI" panose="020B0604030504040204" pitchFamily="34" charset="-128"/>
                <a:ea typeface="Meiryo UI" panose="020B0604030504040204" pitchFamily="34" charset="-128"/>
              </a:rPr>
              <a:t>お見積</a:t>
            </a:r>
          </a:p>
        </p:txBody>
      </p:sp>
      <p:cxnSp>
        <p:nvCxnSpPr>
          <p:cNvPr id="55" name="直線コネクタ 54">
            <a:extLst>
              <a:ext uri="{FF2B5EF4-FFF2-40B4-BE49-F238E27FC236}">
                <a16:creationId xmlns:a16="http://schemas.microsoft.com/office/drawing/2014/main" id="{E3841400-EED2-C34D-BCDD-C3006CC8563F}"/>
              </a:ext>
            </a:extLst>
          </p:cNvPr>
          <p:cNvCxnSpPr>
            <a:cxnSpLocks/>
          </p:cNvCxnSpPr>
          <p:nvPr/>
        </p:nvCxnSpPr>
        <p:spPr>
          <a:xfrm>
            <a:off x="5880100" y="3785632"/>
            <a:ext cx="2969061" cy="0"/>
          </a:xfrm>
          <a:prstGeom prst="line">
            <a:avLst/>
          </a:prstGeom>
          <a:ln w="19050">
            <a:solidFill>
              <a:schemeClr val="bg2">
                <a:lumMod val="50000"/>
              </a:schemeClr>
            </a:solidFill>
            <a:prstDash val="solid"/>
          </a:ln>
        </p:spPr>
        <p:style>
          <a:lnRef idx="1">
            <a:schemeClr val="accent1"/>
          </a:lnRef>
          <a:fillRef idx="0">
            <a:schemeClr val="accent1"/>
          </a:fillRef>
          <a:effectRef idx="0">
            <a:schemeClr val="accent1"/>
          </a:effectRef>
          <a:fontRef idx="minor">
            <a:schemeClr val="tx1"/>
          </a:fontRef>
        </p:style>
      </p:cxnSp>
      <p:grpSp>
        <p:nvGrpSpPr>
          <p:cNvPr id="58" name="グループ化 57">
            <a:extLst>
              <a:ext uri="{FF2B5EF4-FFF2-40B4-BE49-F238E27FC236}">
                <a16:creationId xmlns:a16="http://schemas.microsoft.com/office/drawing/2014/main" id="{C8880407-59E8-D744-B368-C4DF6A8E994D}"/>
              </a:ext>
            </a:extLst>
          </p:cNvPr>
          <p:cNvGrpSpPr/>
          <p:nvPr/>
        </p:nvGrpSpPr>
        <p:grpSpPr>
          <a:xfrm>
            <a:off x="5042402" y="3830871"/>
            <a:ext cx="739603" cy="739603"/>
            <a:chOff x="5042402" y="3087009"/>
            <a:chExt cx="739603" cy="739603"/>
          </a:xfrm>
        </p:grpSpPr>
        <p:sp>
          <p:nvSpPr>
            <p:cNvPr id="59" name="円/楕円 58">
              <a:extLst>
                <a:ext uri="{FF2B5EF4-FFF2-40B4-BE49-F238E27FC236}">
                  <a16:creationId xmlns:a16="http://schemas.microsoft.com/office/drawing/2014/main" id="{C67052A6-1156-D442-9D47-A2227E7B96FF}"/>
                </a:ext>
              </a:extLst>
            </p:cNvPr>
            <p:cNvSpPr/>
            <p:nvPr/>
          </p:nvSpPr>
          <p:spPr>
            <a:xfrm>
              <a:off x="5042402" y="3087009"/>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46DE592-F853-384F-90D2-3DA64C10996F}"/>
                </a:ext>
              </a:extLst>
            </p:cNvPr>
            <p:cNvSpPr txBox="1"/>
            <p:nvPr/>
          </p:nvSpPr>
          <p:spPr>
            <a:xfrm>
              <a:off x="5135150" y="3321734"/>
              <a:ext cx="569710" cy="307777"/>
            </a:xfrm>
            <a:prstGeom prst="rect">
              <a:avLst/>
            </a:prstGeom>
            <a:noFill/>
          </p:spPr>
          <p:txBody>
            <a:bodyPr wrap="square" rtlCol="0">
              <a:spAutoFit/>
            </a:bodyPr>
            <a:lstStyle/>
            <a:p>
              <a:pPr algn="ctr"/>
              <a:r>
                <a:rPr kumimoji="1" lang="ja-JP" altLang="en-US" sz="1400">
                  <a:solidFill>
                    <a:schemeClr val="accent1">
                      <a:lumMod val="50000"/>
                    </a:schemeClr>
                  </a:solidFill>
                  <a:latin typeface="Meiryo UI" panose="020B0604030504040204" pitchFamily="34" charset="-128"/>
                  <a:ea typeface="Meiryo UI" panose="020B0604030504040204" pitchFamily="34" charset="-128"/>
                </a:rPr>
                <a:t>納期</a:t>
              </a:r>
            </a:p>
          </p:txBody>
        </p:sp>
      </p:grpSp>
      <p:cxnSp>
        <p:nvCxnSpPr>
          <p:cNvPr id="61" name="直線コネクタ 60">
            <a:extLst>
              <a:ext uri="{FF2B5EF4-FFF2-40B4-BE49-F238E27FC236}">
                <a16:creationId xmlns:a16="http://schemas.microsoft.com/office/drawing/2014/main" id="{44FD12B9-01EA-6045-91B8-6A6C4B42426B}"/>
              </a:ext>
            </a:extLst>
          </p:cNvPr>
          <p:cNvCxnSpPr>
            <a:cxnSpLocks/>
          </p:cNvCxnSpPr>
          <p:nvPr/>
        </p:nvCxnSpPr>
        <p:spPr>
          <a:xfrm>
            <a:off x="5880100" y="4987421"/>
            <a:ext cx="2969061" cy="0"/>
          </a:xfrm>
          <a:prstGeom prst="line">
            <a:avLst/>
          </a:prstGeom>
          <a:ln w="19050">
            <a:solidFill>
              <a:schemeClr val="bg2">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62" name="テキスト ボックス 61">
            <a:extLst>
              <a:ext uri="{FF2B5EF4-FFF2-40B4-BE49-F238E27FC236}">
                <a16:creationId xmlns:a16="http://schemas.microsoft.com/office/drawing/2014/main" id="{43EEDBA3-5917-5749-A207-0D444DDE7256}"/>
              </a:ext>
            </a:extLst>
          </p:cNvPr>
          <p:cNvSpPr txBox="1"/>
          <p:nvPr/>
        </p:nvSpPr>
        <p:spPr>
          <a:xfrm>
            <a:off x="6071111" y="4206067"/>
            <a:ext cx="2778049" cy="345672"/>
          </a:xfrm>
          <a:prstGeom prst="rect">
            <a:avLst/>
          </a:prstGeom>
          <a:noFill/>
        </p:spPr>
        <p:txBody>
          <a:bodyPr wrap="square" lIns="0" tIns="46800" rIns="0" spcCol="360000" rtlCol="0">
            <a:spAutoFit/>
          </a:bodyPr>
          <a:lstStyle/>
          <a:p>
            <a:pPr>
              <a:lnSpc>
                <a:spcPts val="2200"/>
              </a:lnSpc>
            </a:pPr>
            <a:r>
              <a:rPr lang="ja-JP" altLang="en-US" sz="1600">
                <a:solidFill>
                  <a:schemeClr val="bg2">
                    <a:lumMod val="75000"/>
                  </a:schemeClr>
                </a:solidFill>
                <a:latin typeface="Meiryo UI" panose="020B0604030504040204" pitchFamily="34" charset="-128"/>
                <a:ea typeface="Meiryo UI" panose="020B0604030504040204" pitchFamily="34" charset="-128"/>
              </a:rPr>
              <a:t>納期スペース</a:t>
            </a:r>
            <a:endParaRPr lang="en-US" altLang="ja-JP" sz="1600" dirty="0">
              <a:solidFill>
                <a:schemeClr val="bg2">
                  <a:lumMod val="75000"/>
                </a:schemeClr>
              </a:solidFill>
              <a:latin typeface="Meiryo UI" panose="020B0604030504040204" pitchFamily="34" charset="-128"/>
              <a:ea typeface="Meiryo UI" panose="020B0604030504040204" pitchFamily="34" charset="-128"/>
            </a:endParaRPr>
          </a:p>
        </p:txBody>
      </p:sp>
      <p:sp>
        <p:nvSpPr>
          <p:cNvPr id="63" name="テキスト ボックス 62">
            <a:extLst>
              <a:ext uri="{FF2B5EF4-FFF2-40B4-BE49-F238E27FC236}">
                <a16:creationId xmlns:a16="http://schemas.microsoft.com/office/drawing/2014/main" id="{7C84D0BA-2D0E-1A41-A9F4-073730B0C0B4}"/>
              </a:ext>
            </a:extLst>
          </p:cNvPr>
          <p:cNvSpPr txBox="1"/>
          <p:nvPr/>
        </p:nvSpPr>
        <p:spPr>
          <a:xfrm>
            <a:off x="6071111" y="5565834"/>
            <a:ext cx="2778049" cy="345672"/>
          </a:xfrm>
          <a:prstGeom prst="rect">
            <a:avLst/>
          </a:prstGeom>
          <a:noFill/>
        </p:spPr>
        <p:txBody>
          <a:bodyPr wrap="square" lIns="0" tIns="46800" rIns="0" spcCol="360000" rtlCol="0">
            <a:spAutoFit/>
          </a:bodyPr>
          <a:lstStyle/>
          <a:p>
            <a:pPr>
              <a:lnSpc>
                <a:spcPts val="2200"/>
              </a:lnSpc>
            </a:pPr>
            <a:r>
              <a:rPr lang="ja-JP" altLang="en-US" sz="1600">
                <a:solidFill>
                  <a:schemeClr val="bg2">
                    <a:lumMod val="75000"/>
                  </a:schemeClr>
                </a:solidFill>
                <a:latin typeface="Meiryo UI" panose="020B0604030504040204" pitchFamily="34" charset="-128"/>
                <a:ea typeface="Meiryo UI" panose="020B0604030504040204" pitchFamily="34" charset="-128"/>
              </a:rPr>
              <a:t>お見積りスペース</a:t>
            </a:r>
            <a:endParaRPr lang="en-US" altLang="ja-JP" sz="1600" dirty="0">
              <a:solidFill>
                <a:schemeClr val="bg2">
                  <a:lumMod val="75000"/>
                </a:schemeClr>
              </a:solidFill>
              <a:latin typeface="Meiryo UI" panose="020B0604030504040204" pitchFamily="34" charset="-128"/>
              <a:ea typeface="Meiryo UI" panose="020B0604030504040204" pitchFamily="34" charset="-128"/>
            </a:endParaRPr>
          </a:p>
        </p:txBody>
      </p:sp>
      <p:pic>
        <p:nvPicPr>
          <p:cNvPr id="16" name="図 15">
            <a:extLst>
              <a:ext uri="{FF2B5EF4-FFF2-40B4-BE49-F238E27FC236}">
                <a16:creationId xmlns:a16="http://schemas.microsoft.com/office/drawing/2014/main" id="{2F11BF2D-970D-74DB-4574-592A3D93A1B3}"/>
              </a:ext>
            </a:extLst>
          </p:cNvPr>
          <p:cNvPicPr>
            <a:picLocks noChangeAspect="1"/>
          </p:cNvPicPr>
          <p:nvPr/>
        </p:nvPicPr>
        <p:blipFill>
          <a:blip r:embed="rId5"/>
          <a:stretch>
            <a:fillRect/>
          </a:stretch>
        </p:blipFill>
        <p:spPr>
          <a:xfrm>
            <a:off x="740008" y="1495924"/>
            <a:ext cx="3476124" cy="3476124"/>
          </a:xfrm>
          <a:prstGeom prst="rect">
            <a:avLst/>
          </a:prstGeom>
        </p:spPr>
      </p:pic>
    </p:spTree>
    <p:extLst>
      <p:ext uri="{BB962C8B-B14F-4D97-AF65-F5344CB8AC3E}">
        <p14:creationId xmlns:p14="http://schemas.microsoft.com/office/powerpoint/2010/main" val="316179865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50000"/>
          </a:schemeClr>
        </a:solid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877</TotalTime>
  <Words>70</Words>
  <Application>Microsoft Office PowerPoint</Application>
  <PresentationFormat>画面に合わせる (4:3)</PresentationFormat>
  <Paragraphs>12</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Microsoft Office User</dc:creator>
  <cp:lastModifiedBy>株式会社KILAMEK 株式会社</cp:lastModifiedBy>
  <cp:revision>257</cp:revision>
  <cp:lastPrinted>2021-07-20T08:57:41Z</cp:lastPrinted>
  <dcterms:created xsi:type="dcterms:W3CDTF">2021-06-21T09:41:39Z</dcterms:created>
  <dcterms:modified xsi:type="dcterms:W3CDTF">2024-12-11T02:51:55Z</dcterms:modified>
</cp:coreProperties>
</file>