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6959"/>
    <p:restoredTop sz="94656"/>
  </p:normalViewPr>
  <p:slideViewPr>
    <p:cSldViewPr snapToGrid="0" snapToObjects="1">
      <p:cViewPr varScale="1">
        <p:scale>
          <a:sx n="87" d="100"/>
          <a:sy n="87" d="100"/>
        </p:scale>
        <p:origin x="456" y="90"/>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A08D55-502A-E34A-8EAC-0CBDB58BC935}" type="datetimeFigureOut">
              <a:rPr kumimoji="1" lang="ja-JP" altLang="en-US" smtClean="0"/>
              <a:t>2024/9/3</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33F492-097D-4343-8401-B9480D7F56FB}" type="slidenum">
              <a:rPr kumimoji="1" lang="ja-JP" altLang="en-US" smtClean="0"/>
              <a:t>‹#›</a:t>
            </a:fld>
            <a:endParaRPr kumimoji="1" lang="ja-JP" altLang="en-US"/>
          </a:p>
        </p:txBody>
      </p:sp>
    </p:spTree>
    <p:extLst>
      <p:ext uri="{BB962C8B-B14F-4D97-AF65-F5344CB8AC3E}">
        <p14:creationId xmlns:p14="http://schemas.microsoft.com/office/powerpoint/2010/main" val="294744913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833F492-097D-4343-8401-B9480D7F56FB}" type="slidenum">
              <a:rPr kumimoji="1" lang="ja-JP" altLang="en-US" smtClean="0"/>
              <a:t>1</a:t>
            </a:fld>
            <a:endParaRPr kumimoji="1" lang="ja-JP" altLang="en-US"/>
          </a:p>
        </p:txBody>
      </p:sp>
    </p:spTree>
    <p:extLst>
      <p:ext uri="{BB962C8B-B14F-4D97-AF65-F5344CB8AC3E}">
        <p14:creationId xmlns:p14="http://schemas.microsoft.com/office/powerpoint/2010/main" val="18459490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2024/9/3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
        <p:nvSpPr>
          <p:cNvPr id="8" name="正方形/長方形 7">
            <a:extLst>
              <a:ext uri="{FF2B5EF4-FFF2-40B4-BE49-F238E27FC236}">
                <a16:creationId xmlns:a16="http://schemas.microsoft.com/office/drawing/2014/main" id="{A2C56DA5-588D-A643-B482-FBFC5DBFE846}"/>
              </a:ext>
            </a:extLst>
          </p:cNvPr>
          <p:cNvSpPr/>
          <p:nvPr userDrawn="1"/>
        </p:nvSpPr>
        <p:spPr>
          <a:xfrm>
            <a:off x="279402" y="1295400"/>
            <a:ext cx="4471502" cy="5081926"/>
          </a:xfrm>
          <a:prstGeom prst="rect">
            <a:avLst/>
          </a:prstGeom>
          <a:solidFill>
            <a:schemeClr val="bg1"/>
          </a:solidFill>
          <a:ln w="12700">
            <a:noFill/>
          </a:ln>
          <a:effectLst>
            <a:outerShdw blurRad="127000" dist="508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ja-JP" altLang="en-US"/>
          </a:p>
        </p:txBody>
      </p:sp>
      <p:sp>
        <p:nvSpPr>
          <p:cNvPr id="9" name="正方形/長方形 8">
            <a:extLst>
              <a:ext uri="{FF2B5EF4-FFF2-40B4-BE49-F238E27FC236}">
                <a16:creationId xmlns:a16="http://schemas.microsoft.com/office/drawing/2014/main" id="{9F4EDA87-4F59-5249-BEA9-C2F2D68A70C0}"/>
              </a:ext>
            </a:extLst>
          </p:cNvPr>
          <p:cNvSpPr/>
          <p:nvPr userDrawn="1"/>
        </p:nvSpPr>
        <p:spPr>
          <a:xfrm>
            <a:off x="281519" y="485059"/>
            <a:ext cx="8583081" cy="603436"/>
          </a:xfrm>
          <a:prstGeom prst="rect">
            <a:avLst/>
          </a:prstGeom>
          <a:gradFill>
            <a:gsLst>
              <a:gs pos="0">
                <a:schemeClr val="accent1">
                  <a:lumMod val="50000"/>
                </a:schemeClr>
              </a:gs>
              <a:gs pos="100000">
                <a:schemeClr val="accent1">
                  <a:lumMod val="85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03461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2024/9/3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477429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2024/9/3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2208118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2024/9/3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63443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2024/9/3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1579294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97AD025-FFB8-A244-965F-2B7F7F43E628}" type="datetimeFigureOut">
              <a:rPr kumimoji="1" lang="ja-JP" altLang="en-US" smtClean="0"/>
              <a:t>2024/9/3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4220878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97AD025-FFB8-A244-965F-2B7F7F43E628}" type="datetimeFigureOut">
              <a:rPr kumimoji="1" lang="ja-JP" altLang="en-US" smtClean="0"/>
              <a:t>2024/9/3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1950498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97AD025-FFB8-A244-965F-2B7F7F43E628}" type="datetimeFigureOut">
              <a:rPr kumimoji="1" lang="ja-JP" altLang="en-US" smtClean="0"/>
              <a:t>2024/9/3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8294674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7AD025-FFB8-A244-965F-2B7F7F43E628}" type="datetimeFigureOut">
              <a:rPr kumimoji="1" lang="ja-JP" altLang="en-US" smtClean="0"/>
              <a:t>2024/9/3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1050956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97AD025-FFB8-A244-965F-2B7F7F43E628}" type="datetimeFigureOut">
              <a:rPr kumimoji="1" lang="ja-JP" altLang="en-US" smtClean="0"/>
              <a:t>2024/9/3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608608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97AD025-FFB8-A244-965F-2B7F7F43E628}" type="datetimeFigureOut">
              <a:rPr kumimoji="1" lang="ja-JP" altLang="en-US" smtClean="0"/>
              <a:t>2024/9/3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32048339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7AD025-FFB8-A244-965F-2B7F7F43E628}" type="datetimeFigureOut">
              <a:rPr kumimoji="1" lang="ja-JP" altLang="en-US" smtClean="0"/>
              <a:t>2024/9/3</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27621456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2" name="図 71">
            <a:extLst>
              <a:ext uri="{FF2B5EF4-FFF2-40B4-BE49-F238E27FC236}">
                <a16:creationId xmlns:a16="http://schemas.microsoft.com/office/drawing/2014/main" id="{AB6F10ED-C870-C69A-5856-6A3032CDAD72}"/>
              </a:ext>
            </a:extLst>
          </p:cNvPr>
          <p:cNvPicPr>
            <a:picLocks noChangeAspect="1"/>
          </p:cNvPicPr>
          <p:nvPr/>
        </p:nvPicPr>
        <p:blipFill>
          <a:blip r:embed="rId3"/>
          <a:stretch>
            <a:fillRect/>
          </a:stretch>
        </p:blipFill>
        <p:spPr>
          <a:xfrm>
            <a:off x="5074259" y="4646846"/>
            <a:ext cx="719390" cy="792549"/>
          </a:xfrm>
          <a:prstGeom prst="rect">
            <a:avLst/>
          </a:prstGeom>
        </p:spPr>
      </p:pic>
      <p:pic>
        <p:nvPicPr>
          <p:cNvPr id="71" name="図 70">
            <a:extLst>
              <a:ext uri="{FF2B5EF4-FFF2-40B4-BE49-F238E27FC236}">
                <a16:creationId xmlns:a16="http://schemas.microsoft.com/office/drawing/2014/main" id="{4D22B16B-65FB-3558-A041-6DBBD059CB6F}"/>
              </a:ext>
            </a:extLst>
          </p:cNvPr>
          <p:cNvPicPr>
            <a:picLocks noChangeAspect="1"/>
          </p:cNvPicPr>
          <p:nvPr/>
        </p:nvPicPr>
        <p:blipFill>
          <a:blip r:embed="rId4"/>
          <a:stretch>
            <a:fillRect/>
          </a:stretch>
        </p:blipFill>
        <p:spPr>
          <a:xfrm>
            <a:off x="5082933" y="3118957"/>
            <a:ext cx="707197" cy="816935"/>
          </a:xfrm>
          <a:prstGeom prst="rect">
            <a:avLst/>
          </a:prstGeom>
        </p:spPr>
      </p:pic>
      <p:sp>
        <p:nvSpPr>
          <p:cNvPr id="3" name="テキスト ボックス 2">
            <a:extLst>
              <a:ext uri="{FF2B5EF4-FFF2-40B4-BE49-F238E27FC236}">
                <a16:creationId xmlns:a16="http://schemas.microsoft.com/office/drawing/2014/main" id="{4CA50E79-0AEB-4A45-90DE-1EBFEF4913AE}"/>
              </a:ext>
            </a:extLst>
          </p:cNvPr>
          <p:cNvSpPr txBox="1"/>
          <p:nvPr/>
        </p:nvSpPr>
        <p:spPr>
          <a:xfrm>
            <a:off x="1098699" y="596421"/>
            <a:ext cx="7750462" cy="400110"/>
          </a:xfrm>
          <a:prstGeom prst="rect">
            <a:avLst/>
          </a:prstGeom>
          <a:noFill/>
        </p:spPr>
        <p:txBody>
          <a:bodyPr wrap="square" rtlCol="0">
            <a:spAutoFit/>
          </a:bodyPr>
          <a:lstStyle/>
          <a:p>
            <a:pPr algn="ctr"/>
            <a:r>
              <a:rPr lang="ja-JP" altLang="en-US" sz="2000" dirty="0">
                <a:solidFill>
                  <a:schemeClr val="bg1"/>
                </a:solidFill>
                <a:latin typeface="Meiryo UI" panose="020B0604030504040204" pitchFamily="34" charset="-128"/>
                <a:ea typeface="Meiryo UI" panose="020B0604030504040204" pitchFamily="34" charset="-128"/>
              </a:rPr>
              <a:t>クレンジングタオル</a:t>
            </a:r>
            <a:r>
              <a:rPr lang="en-US" altLang="ja-JP" sz="2000" dirty="0">
                <a:solidFill>
                  <a:schemeClr val="bg1"/>
                </a:solidFill>
                <a:latin typeface="Meiryo UI" panose="020B0604030504040204" pitchFamily="34" charset="-128"/>
                <a:ea typeface="Meiryo UI" panose="020B0604030504040204" pitchFamily="34" charset="-128"/>
              </a:rPr>
              <a:t>30</a:t>
            </a:r>
            <a:r>
              <a:rPr lang="ja-JP" altLang="en-US" sz="2000" dirty="0">
                <a:solidFill>
                  <a:schemeClr val="bg1"/>
                </a:solidFill>
                <a:latin typeface="Meiryo UI" panose="020B0604030504040204" pitchFamily="34" charset="-128"/>
                <a:ea typeface="Meiryo UI" panose="020B0604030504040204" pitchFamily="34" charset="-128"/>
              </a:rPr>
              <a:t>枚</a:t>
            </a:r>
          </a:p>
        </p:txBody>
      </p:sp>
      <p:sp>
        <p:nvSpPr>
          <p:cNvPr id="54" name="テキスト ボックス 53">
            <a:extLst>
              <a:ext uri="{FF2B5EF4-FFF2-40B4-BE49-F238E27FC236}">
                <a16:creationId xmlns:a16="http://schemas.microsoft.com/office/drawing/2014/main" id="{DB95C43C-93E8-974D-BE0B-E4B52F6953E9}"/>
              </a:ext>
            </a:extLst>
          </p:cNvPr>
          <p:cNvSpPr txBox="1"/>
          <p:nvPr/>
        </p:nvSpPr>
        <p:spPr>
          <a:xfrm>
            <a:off x="485900" y="5252121"/>
            <a:ext cx="4140913" cy="510012"/>
          </a:xfrm>
          <a:prstGeom prst="rect">
            <a:avLst/>
          </a:prstGeom>
          <a:noFill/>
        </p:spPr>
        <p:txBody>
          <a:bodyPr wrap="square" lIns="90000" tIns="46800" rIns="0" bIns="46800" rtlCol="0">
            <a:spAutoFit/>
          </a:bodyPr>
          <a:lstStyle/>
          <a:p>
            <a:r>
              <a:rPr lang="ja-JP" altLang="en-US" sz="900" dirty="0">
                <a:latin typeface="Meiryo UI" panose="020B0604030504040204" pitchFamily="34" charset="-128"/>
                <a:ea typeface="Meiryo UI" panose="020B0604030504040204" pitchFamily="34" charset="-128"/>
              </a:rPr>
              <a:t>素材：ビスコース</a:t>
            </a:r>
            <a:r>
              <a:rPr lang="en-US" altLang="ja-JP" sz="900" dirty="0">
                <a:latin typeface="Meiryo UI" panose="020B0604030504040204" pitchFamily="34" charset="-128"/>
                <a:ea typeface="Meiryo UI" panose="020B0604030504040204" pitchFamily="34" charset="-128"/>
              </a:rPr>
              <a:t>(</a:t>
            </a:r>
            <a:r>
              <a:rPr lang="ja-JP" altLang="en-US" sz="900" dirty="0">
                <a:latin typeface="Meiryo UI" panose="020B0604030504040204" pitchFamily="34" charset="-128"/>
                <a:ea typeface="Meiryo UI" panose="020B0604030504040204" pitchFamily="34" charset="-128"/>
              </a:rPr>
              <a:t>レーヨン</a:t>
            </a:r>
            <a:r>
              <a:rPr lang="en-US" altLang="ja-JP" sz="900" dirty="0">
                <a:latin typeface="Meiryo UI" panose="020B0604030504040204" pitchFamily="34" charset="-128"/>
                <a:ea typeface="Meiryo UI" panose="020B0604030504040204" pitchFamily="34" charset="-128"/>
              </a:rPr>
              <a:t>)</a:t>
            </a:r>
          </a:p>
          <a:p>
            <a:r>
              <a:rPr lang="ja-JP" altLang="en-US" sz="900" dirty="0">
                <a:latin typeface="Meiryo UI" panose="020B0604030504040204" pitchFamily="34" charset="-128"/>
                <a:ea typeface="Meiryo UI" panose="020B0604030504040204" pitchFamily="34" charset="-128"/>
              </a:rPr>
              <a:t>サイズ：約</a:t>
            </a:r>
            <a:r>
              <a:rPr lang="en-US" altLang="ja-JP" sz="900" dirty="0">
                <a:latin typeface="Meiryo UI" panose="020B0604030504040204" pitchFamily="34" charset="-128"/>
                <a:ea typeface="Meiryo UI" panose="020B0604030504040204" pitchFamily="34" charset="-128"/>
              </a:rPr>
              <a:t>15×20cm(</a:t>
            </a:r>
            <a:r>
              <a:rPr lang="ja-JP" altLang="en-US" sz="900" dirty="0">
                <a:latin typeface="Meiryo UI" panose="020B0604030504040204" pitchFamily="34" charset="-128"/>
                <a:ea typeface="Meiryo UI" panose="020B0604030504040204" pitchFamily="34" charset="-128"/>
              </a:rPr>
              <a:t>原紙サイズ</a:t>
            </a:r>
            <a:r>
              <a:rPr lang="en-US" altLang="ja-JP" sz="900" dirty="0">
                <a:latin typeface="Meiryo UI" panose="020B0604030504040204" pitchFamily="34" charset="-128"/>
                <a:ea typeface="Meiryo UI" panose="020B0604030504040204" pitchFamily="34" charset="-128"/>
              </a:rPr>
              <a:t>)</a:t>
            </a:r>
          </a:p>
          <a:p>
            <a:r>
              <a:rPr lang="ja-JP" altLang="en-US" sz="900" dirty="0">
                <a:latin typeface="Meiryo UI" panose="020B0604030504040204" pitchFamily="34" charset="-128"/>
                <a:ea typeface="Meiryo UI" panose="020B0604030504040204" pitchFamily="34" charset="-128"/>
              </a:rPr>
              <a:t>包装：なし </a:t>
            </a:r>
            <a:endParaRPr lang="en-US" altLang="ja-JP" sz="900" dirty="0">
              <a:latin typeface="Meiryo UI" panose="020B0604030504040204" pitchFamily="34" charset="-128"/>
              <a:ea typeface="Meiryo UI" panose="020B0604030504040204" pitchFamily="34" charset="-128"/>
            </a:endParaRPr>
          </a:p>
        </p:txBody>
      </p:sp>
      <p:sp>
        <p:nvSpPr>
          <p:cNvPr id="9" name="円/楕円 8">
            <a:extLst>
              <a:ext uri="{FF2B5EF4-FFF2-40B4-BE49-F238E27FC236}">
                <a16:creationId xmlns:a16="http://schemas.microsoft.com/office/drawing/2014/main" id="{5071E141-4680-1C45-8E9F-3E48DC46BD1C}"/>
              </a:ext>
            </a:extLst>
          </p:cNvPr>
          <p:cNvSpPr/>
          <p:nvPr/>
        </p:nvSpPr>
        <p:spPr>
          <a:xfrm>
            <a:off x="5035845" y="1268518"/>
            <a:ext cx="739603" cy="739603"/>
          </a:xfrm>
          <a:prstGeom prst="ellipse">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4"/>
              </a:solidFill>
            </a:endParaRPr>
          </a:p>
        </p:txBody>
      </p:sp>
      <p:sp>
        <p:nvSpPr>
          <p:cNvPr id="43" name="テキスト ボックス 42">
            <a:extLst>
              <a:ext uri="{FF2B5EF4-FFF2-40B4-BE49-F238E27FC236}">
                <a16:creationId xmlns:a16="http://schemas.microsoft.com/office/drawing/2014/main" id="{C679F590-1798-F145-B307-DE0B7159F3E6}"/>
              </a:ext>
            </a:extLst>
          </p:cNvPr>
          <p:cNvSpPr txBox="1"/>
          <p:nvPr/>
        </p:nvSpPr>
        <p:spPr>
          <a:xfrm>
            <a:off x="5035210" y="1496155"/>
            <a:ext cx="739603" cy="323165"/>
          </a:xfrm>
          <a:prstGeom prst="rect">
            <a:avLst/>
          </a:prstGeom>
          <a:noFill/>
        </p:spPr>
        <p:txBody>
          <a:bodyPr wrap="square" rtlCol="0">
            <a:spAutoFit/>
          </a:bodyPr>
          <a:lstStyle/>
          <a:p>
            <a:pPr algn="ctr"/>
            <a:r>
              <a:rPr kumimoji="1" lang="ja-JP" altLang="en-US" sz="1500">
                <a:solidFill>
                  <a:schemeClr val="accent1">
                    <a:lumMod val="50000"/>
                  </a:schemeClr>
                </a:solidFill>
                <a:latin typeface="Meiryo UI" panose="020B0604030504040204" pitchFamily="34" charset="-128"/>
                <a:ea typeface="Meiryo UI" panose="020B0604030504040204" pitchFamily="34" charset="-128"/>
              </a:rPr>
              <a:t>特徴</a:t>
            </a:r>
          </a:p>
        </p:txBody>
      </p:sp>
      <p:cxnSp>
        <p:nvCxnSpPr>
          <p:cNvPr id="47" name="直線コネクタ 46">
            <a:extLst>
              <a:ext uri="{FF2B5EF4-FFF2-40B4-BE49-F238E27FC236}">
                <a16:creationId xmlns:a16="http://schemas.microsoft.com/office/drawing/2014/main" id="{06F736AD-50A3-9946-BE09-78B049790D86}"/>
              </a:ext>
            </a:extLst>
          </p:cNvPr>
          <p:cNvCxnSpPr>
            <a:cxnSpLocks/>
            <a:stCxn id="48" idx="3"/>
          </p:cNvCxnSpPr>
          <p:nvPr/>
        </p:nvCxnSpPr>
        <p:spPr>
          <a:xfrm>
            <a:off x="933347" y="5145172"/>
            <a:ext cx="3560089" cy="12701"/>
          </a:xfrm>
          <a:prstGeom prst="line">
            <a:avLst/>
          </a:prstGeom>
          <a:ln w="9525">
            <a:solidFill>
              <a:schemeClr val="bg2">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48" name="テキスト ボックス 47">
            <a:extLst>
              <a:ext uri="{FF2B5EF4-FFF2-40B4-BE49-F238E27FC236}">
                <a16:creationId xmlns:a16="http://schemas.microsoft.com/office/drawing/2014/main" id="{E2DC50B7-FC9D-9741-AB3D-886576F41BF6}"/>
              </a:ext>
            </a:extLst>
          </p:cNvPr>
          <p:cNvSpPr txBox="1"/>
          <p:nvPr/>
        </p:nvSpPr>
        <p:spPr>
          <a:xfrm>
            <a:off x="485901" y="5029756"/>
            <a:ext cx="447446" cy="230832"/>
          </a:xfrm>
          <a:prstGeom prst="rect">
            <a:avLst/>
          </a:prstGeom>
          <a:noFill/>
        </p:spPr>
        <p:txBody>
          <a:bodyPr wrap="square" rtlCol="0">
            <a:spAutoFit/>
          </a:bodyPr>
          <a:lstStyle/>
          <a:p>
            <a:r>
              <a:rPr lang="ja-JP" altLang="en-US" sz="900">
                <a:latin typeface="Meiryo UI" panose="020B0604030504040204" pitchFamily="34" charset="-128"/>
                <a:ea typeface="Meiryo UI" panose="020B0604030504040204" pitchFamily="34" charset="-128"/>
              </a:rPr>
              <a:t>仕様</a:t>
            </a:r>
          </a:p>
        </p:txBody>
      </p:sp>
      <p:sp>
        <p:nvSpPr>
          <p:cNvPr id="49" name="テキスト ボックス 48">
            <a:extLst>
              <a:ext uri="{FF2B5EF4-FFF2-40B4-BE49-F238E27FC236}">
                <a16:creationId xmlns:a16="http://schemas.microsoft.com/office/drawing/2014/main" id="{A01A4F1A-EF54-BF4E-99FC-739CD6DF617E}"/>
              </a:ext>
            </a:extLst>
          </p:cNvPr>
          <p:cNvSpPr txBox="1"/>
          <p:nvPr/>
        </p:nvSpPr>
        <p:spPr>
          <a:xfrm>
            <a:off x="296332" y="658339"/>
            <a:ext cx="855576" cy="276999"/>
          </a:xfrm>
          <a:prstGeom prst="rect">
            <a:avLst/>
          </a:prstGeom>
          <a:noFill/>
        </p:spPr>
        <p:txBody>
          <a:bodyPr wrap="square" rtlCol="0">
            <a:spAutoFit/>
          </a:bodyPr>
          <a:lstStyle/>
          <a:p>
            <a:pPr algn="ctr"/>
            <a:r>
              <a:rPr kumimoji="1" lang="en-US" altLang="ja-JP" sz="1200" dirty="0">
                <a:solidFill>
                  <a:schemeClr val="bg1"/>
                </a:solidFill>
                <a:latin typeface="Meiryo UI" panose="020B0604030504040204" pitchFamily="34" charset="-128"/>
                <a:ea typeface="Meiryo UI" panose="020B0604030504040204" pitchFamily="34" charset="-128"/>
              </a:rPr>
              <a:t>【</a:t>
            </a:r>
            <a:r>
              <a:rPr kumimoji="1" lang="ja-JP" altLang="en-US" sz="1200">
                <a:solidFill>
                  <a:schemeClr val="bg1"/>
                </a:solidFill>
                <a:latin typeface="Meiryo UI" panose="020B0604030504040204" pitchFamily="34" charset="-128"/>
                <a:ea typeface="Meiryo UI" panose="020B0604030504040204" pitchFamily="34" charset="-128"/>
              </a:rPr>
              <a:t>提案書</a:t>
            </a:r>
            <a:r>
              <a:rPr kumimoji="1" lang="en-US" altLang="ja-JP" sz="1200" dirty="0">
                <a:solidFill>
                  <a:schemeClr val="bg1"/>
                </a:solidFill>
                <a:latin typeface="Meiryo UI" panose="020B0604030504040204" pitchFamily="34" charset="-128"/>
                <a:ea typeface="Meiryo UI" panose="020B0604030504040204" pitchFamily="34" charset="-128"/>
              </a:rPr>
              <a:t>】</a:t>
            </a:r>
            <a:endParaRPr kumimoji="1" lang="ja-JP" altLang="en-US" sz="1200">
              <a:solidFill>
                <a:schemeClr val="bg1"/>
              </a:solidFill>
              <a:latin typeface="Meiryo UI" panose="020B0604030504040204" pitchFamily="34" charset="-128"/>
              <a:ea typeface="Meiryo UI" panose="020B0604030504040204" pitchFamily="34" charset="-128"/>
            </a:endParaRPr>
          </a:p>
        </p:txBody>
      </p:sp>
      <p:sp>
        <p:nvSpPr>
          <p:cNvPr id="52" name="テキスト ボックス 51">
            <a:extLst>
              <a:ext uri="{FF2B5EF4-FFF2-40B4-BE49-F238E27FC236}">
                <a16:creationId xmlns:a16="http://schemas.microsoft.com/office/drawing/2014/main" id="{666EFAC9-FA87-8F4E-97A7-2098EF99A221}"/>
              </a:ext>
            </a:extLst>
          </p:cNvPr>
          <p:cNvSpPr txBox="1"/>
          <p:nvPr/>
        </p:nvSpPr>
        <p:spPr>
          <a:xfrm>
            <a:off x="5932095" y="1422052"/>
            <a:ext cx="2917065" cy="2224969"/>
          </a:xfrm>
          <a:prstGeom prst="rect">
            <a:avLst/>
          </a:prstGeom>
          <a:noFill/>
        </p:spPr>
        <p:txBody>
          <a:bodyPr wrap="square" lIns="0" tIns="46800" rIns="0" spcCol="360000" rtlCol="0">
            <a:spAutoFit/>
          </a:bodyPr>
          <a:lstStyle/>
          <a:p>
            <a:pPr>
              <a:lnSpc>
                <a:spcPts val="2400"/>
              </a:lnSpc>
            </a:pPr>
            <a:r>
              <a:rPr lang="ja-JP" altLang="en-US" sz="1600" dirty="0"/>
              <a:t>ビスコースと呼ばれるレーヨン素材のクレンジングタオル</a:t>
            </a:r>
            <a:r>
              <a:rPr lang="en-US" altLang="ja-JP" sz="1600" dirty="0"/>
              <a:t>30</a:t>
            </a:r>
            <a:r>
              <a:rPr lang="ja-JP" altLang="en-US" sz="1600" dirty="0"/>
              <a:t>枚です。しっかりとした厚手生地で破れにくく吸水性も高いため使い勝手は抜群です。特に女性向きの特典用などにおすすめです。 </a:t>
            </a:r>
            <a:endParaRPr lang="en-US" altLang="ja-JP" sz="1600" spc="-100" dirty="0">
              <a:latin typeface="Meiryo UI" panose="020B0604030504040204" pitchFamily="34" charset="-128"/>
              <a:ea typeface="Meiryo UI" panose="020B0604030504040204" pitchFamily="34" charset="-128"/>
            </a:endParaRPr>
          </a:p>
        </p:txBody>
      </p:sp>
      <p:sp>
        <p:nvSpPr>
          <p:cNvPr id="51" name="円/楕円 50">
            <a:extLst>
              <a:ext uri="{FF2B5EF4-FFF2-40B4-BE49-F238E27FC236}">
                <a16:creationId xmlns:a16="http://schemas.microsoft.com/office/drawing/2014/main" id="{29EEA60A-1EDB-A44B-893A-3A7C8D5D51EA}"/>
              </a:ext>
            </a:extLst>
          </p:cNvPr>
          <p:cNvSpPr/>
          <p:nvPr/>
        </p:nvSpPr>
        <p:spPr>
          <a:xfrm>
            <a:off x="5035845" y="5344479"/>
            <a:ext cx="739603" cy="739603"/>
          </a:xfrm>
          <a:prstGeom prst="ellipse">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テキスト ボックス 52">
            <a:extLst>
              <a:ext uri="{FF2B5EF4-FFF2-40B4-BE49-F238E27FC236}">
                <a16:creationId xmlns:a16="http://schemas.microsoft.com/office/drawing/2014/main" id="{55C042B5-BEB6-154E-9A0F-527D7515FFDC}"/>
              </a:ext>
            </a:extLst>
          </p:cNvPr>
          <p:cNvSpPr txBox="1"/>
          <p:nvPr/>
        </p:nvSpPr>
        <p:spPr>
          <a:xfrm>
            <a:off x="5035210" y="5569140"/>
            <a:ext cx="739603" cy="307777"/>
          </a:xfrm>
          <a:prstGeom prst="rect">
            <a:avLst/>
          </a:prstGeom>
          <a:noFill/>
        </p:spPr>
        <p:txBody>
          <a:bodyPr wrap="square" rtlCol="0">
            <a:spAutoFit/>
          </a:bodyPr>
          <a:lstStyle/>
          <a:p>
            <a:pPr algn="ctr"/>
            <a:r>
              <a:rPr kumimoji="1" lang="ja-JP" altLang="en-US" sz="1400">
                <a:solidFill>
                  <a:schemeClr val="accent1">
                    <a:lumMod val="50000"/>
                  </a:schemeClr>
                </a:solidFill>
                <a:latin typeface="Meiryo UI" panose="020B0604030504040204" pitchFamily="34" charset="-128"/>
                <a:ea typeface="Meiryo UI" panose="020B0604030504040204" pitchFamily="34" charset="-128"/>
              </a:rPr>
              <a:t>お見積</a:t>
            </a:r>
          </a:p>
        </p:txBody>
      </p:sp>
      <p:cxnSp>
        <p:nvCxnSpPr>
          <p:cNvPr id="55" name="直線コネクタ 54">
            <a:extLst>
              <a:ext uri="{FF2B5EF4-FFF2-40B4-BE49-F238E27FC236}">
                <a16:creationId xmlns:a16="http://schemas.microsoft.com/office/drawing/2014/main" id="{E3841400-EED2-C34D-BCDD-C3006CC8563F}"/>
              </a:ext>
            </a:extLst>
          </p:cNvPr>
          <p:cNvCxnSpPr>
            <a:cxnSpLocks/>
          </p:cNvCxnSpPr>
          <p:nvPr/>
        </p:nvCxnSpPr>
        <p:spPr>
          <a:xfrm>
            <a:off x="5880100" y="3785632"/>
            <a:ext cx="2969061" cy="0"/>
          </a:xfrm>
          <a:prstGeom prst="line">
            <a:avLst/>
          </a:prstGeom>
          <a:ln w="19050">
            <a:solidFill>
              <a:schemeClr val="bg2">
                <a:lumMod val="50000"/>
              </a:schemeClr>
            </a:solidFill>
            <a:prstDash val="solid"/>
          </a:ln>
        </p:spPr>
        <p:style>
          <a:lnRef idx="1">
            <a:schemeClr val="accent1"/>
          </a:lnRef>
          <a:fillRef idx="0">
            <a:schemeClr val="accent1"/>
          </a:fillRef>
          <a:effectRef idx="0">
            <a:schemeClr val="accent1"/>
          </a:effectRef>
          <a:fontRef idx="minor">
            <a:schemeClr val="tx1"/>
          </a:fontRef>
        </p:style>
      </p:cxnSp>
      <p:grpSp>
        <p:nvGrpSpPr>
          <p:cNvPr id="58" name="グループ化 57">
            <a:extLst>
              <a:ext uri="{FF2B5EF4-FFF2-40B4-BE49-F238E27FC236}">
                <a16:creationId xmlns:a16="http://schemas.microsoft.com/office/drawing/2014/main" id="{C8880407-59E8-D744-B368-C4DF6A8E994D}"/>
              </a:ext>
            </a:extLst>
          </p:cNvPr>
          <p:cNvGrpSpPr/>
          <p:nvPr/>
        </p:nvGrpSpPr>
        <p:grpSpPr>
          <a:xfrm>
            <a:off x="5042402" y="3830871"/>
            <a:ext cx="739603" cy="739603"/>
            <a:chOff x="5042402" y="3087009"/>
            <a:chExt cx="739603" cy="739603"/>
          </a:xfrm>
        </p:grpSpPr>
        <p:sp>
          <p:nvSpPr>
            <p:cNvPr id="59" name="円/楕円 58">
              <a:extLst>
                <a:ext uri="{FF2B5EF4-FFF2-40B4-BE49-F238E27FC236}">
                  <a16:creationId xmlns:a16="http://schemas.microsoft.com/office/drawing/2014/main" id="{C67052A6-1156-D442-9D47-A2227E7B96FF}"/>
                </a:ext>
              </a:extLst>
            </p:cNvPr>
            <p:cNvSpPr/>
            <p:nvPr/>
          </p:nvSpPr>
          <p:spPr>
            <a:xfrm>
              <a:off x="5042402" y="3087009"/>
              <a:ext cx="739603" cy="739603"/>
            </a:xfrm>
            <a:prstGeom prst="ellipse">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C46DE592-F853-384F-90D2-3DA64C10996F}"/>
                </a:ext>
              </a:extLst>
            </p:cNvPr>
            <p:cNvSpPr txBox="1"/>
            <p:nvPr/>
          </p:nvSpPr>
          <p:spPr>
            <a:xfrm>
              <a:off x="5135150" y="3321734"/>
              <a:ext cx="569710" cy="307777"/>
            </a:xfrm>
            <a:prstGeom prst="rect">
              <a:avLst/>
            </a:prstGeom>
            <a:noFill/>
          </p:spPr>
          <p:txBody>
            <a:bodyPr wrap="square" rtlCol="0">
              <a:spAutoFit/>
            </a:bodyPr>
            <a:lstStyle/>
            <a:p>
              <a:pPr algn="ctr"/>
              <a:r>
                <a:rPr kumimoji="1" lang="ja-JP" altLang="en-US" sz="1400">
                  <a:solidFill>
                    <a:schemeClr val="accent1">
                      <a:lumMod val="50000"/>
                    </a:schemeClr>
                  </a:solidFill>
                  <a:latin typeface="Meiryo UI" panose="020B0604030504040204" pitchFamily="34" charset="-128"/>
                  <a:ea typeface="Meiryo UI" panose="020B0604030504040204" pitchFamily="34" charset="-128"/>
                </a:rPr>
                <a:t>納期</a:t>
              </a:r>
            </a:p>
          </p:txBody>
        </p:sp>
      </p:grpSp>
      <p:cxnSp>
        <p:nvCxnSpPr>
          <p:cNvPr id="61" name="直線コネクタ 60">
            <a:extLst>
              <a:ext uri="{FF2B5EF4-FFF2-40B4-BE49-F238E27FC236}">
                <a16:creationId xmlns:a16="http://schemas.microsoft.com/office/drawing/2014/main" id="{44FD12B9-01EA-6045-91B8-6A6C4B42426B}"/>
              </a:ext>
            </a:extLst>
          </p:cNvPr>
          <p:cNvCxnSpPr>
            <a:cxnSpLocks/>
          </p:cNvCxnSpPr>
          <p:nvPr/>
        </p:nvCxnSpPr>
        <p:spPr>
          <a:xfrm>
            <a:off x="5880100" y="4987421"/>
            <a:ext cx="2969061" cy="0"/>
          </a:xfrm>
          <a:prstGeom prst="line">
            <a:avLst/>
          </a:prstGeom>
          <a:ln w="19050">
            <a:solidFill>
              <a:schemeClr val="bg2">
                <a:lumMod val="50000"/>
              </a:schemeClr>
            </a:solidFill>
            <a:prstDash val="solid"/>
          </a:ln>
        </p:spPr>
        <p:style>
          <a:lnRef idx="1">
            <a:schemeClr val="accent1"/>
          </a:lnRef>
          <a:fillRef idx="0">
            <a:schemeClr val="accent1"/>
          </a:fillRef>
          <a:effectRef idx="0">
            <a:schemeClr val="accent1"/>
          </a:effectRef>
          <a:fontRef idx="minor">
            <a:schemeClr val="tx1"/>
          </a:fontRef>
        </p:style>
      </p:cxnSp>
      <p:sp>
        <p:nvSpPr>
          <p:cNvPr id="62" name="テキスト ボックス 61">
            <a:extLst>
              <a:ext uri="{FF2B5EF4-FFF2-40B4-BE49-F238E27FC236}">
                <a16:creationId xmlns:a16="http://schemas.microsoft.com/office/drawing/2014/main" id="{43EEDBA3-5917-5749-A207-0D444DDE7256}"/>
              </a:ext>
            </a:extLst>
          </p:cNvPr>
          <p:cNvSpPr txBox="1"/>
          <p:nvPr/>
        </p:nvSpPr>
        <p:spPr>
          <a:xfrm>
            <a:off x="6071111" y="4206067"/>
            <a:ext cx="2778049" cy="345672"/>
          </a:xfrm>
          <a:prstGeom prst="rect">
            <a:avLst/>
          </a:prstGeom>
          <a:noFill/>
        </p:spPr>
        <p:txBody>
          <a:bodyPr wrap="square" lIns="0" tIns="46800" rIns="0" spcCol="360000" rtlCol="0">
            <a:spAutoFit/>
          </a:bodyPr>
          <a:lstStyle/>
          <a:p>
            <a:pPr>
              <a:lnSpc>
                <a:spcPts val="2200"/>
              </a:lnSpc>
            </a:pPr>
            <a:r>
              <a:rPr lang="ja-JP" altLang="en-US" sz="1600">
                <a:solidFill>
                  <a:schemeClr val="bg2">
                    <a:lumMod val="75000"/>
                  </a:schemeClr>
                </a:solidFill>
                <a:latin typeface="Meiryo UI" panose="020B0604030504040204" pitchFamily="34" charset="-128"/>
                <a:ea typeface="Meiryo UI" panose="020B0604030504040204" pitchFamily="34" charset="-128"/>
              </a:rPr>
              <a:t>納期スペース</a:t>
            </a:r>
            <a:endParaRPr lang="en-US" altLang="ja-JP" sz="1600" dirty="0">
              <a:solidFill>
                <a:schemeClr val="bg2">
                  <a:lumMod val="75000"/>
                </a:schemeClr>
              </a:solidFill>
              <a:latin typeface="Meiryo UI" panose="020B0604030504040204" pitchFamily="34" charset="-128"/>
              <a:ea typeface="Meiryo UI" panose="020B0604030504040204" pitchFamily="34" charset="-128"/>
            </a:endParaRPr>
          </a:p>
        </p:txBody>
      </p:sp>
      <p:sp>
        <p:nvSpPr>
          <p:cNvPr id="63" name="テキスト ボックス 62">
            <a:extLst>
              <a:ext uri="{FF2B5EF4-FFF2-40B4-BE49-F238E27FC236}">
                <a16:creationId xmlns:a16="http://schemas.microsoft.com/office/drawing/2014/main" id="{7C84D0BA-2D0E-1A41-A9F4-073730B0C0B4}"/>
              </a:ext>
            </a:extLst>
          </p:cNvPr>
          <p:cNvSpPr txBox="1"/>
          <p:nvPr/>
        </p:nvSpPr>
        <p:spPr>
          <a:xfrm>
            <a:off x="6071111" y="5565834"/>
            <a:ext cx="2778049" cy="345672"/>
          </a:xfrm>
          <a:prstGeom prst="rect">
            <a:avLst/>
          </a:prstGeom>
          <a:noFill/>
        </p:spPr>
        <p:txBody>
          <a:bodyPr wrap="square" lIns="0" tIns="46800" rIns="0" spcCol="360000" rtlCol="0">
            <a:spAutoFit/>
          </a:bodyPr>
          <a:lstStyle/>
          <a:p>
            <a:pPr>
              <a:lnSpc>
                <a:spcPts val="2200"/>
              </a:lnSpc>
            </a:pPr>
            <a:r>
              <a:rPr lang="ja-JP" altLang="en-US" sz="1600">
                <a:solidFill>
                  <a:schemeClr val="bg2">
                    <a:lumMod val="75000"/>
                  </a:schemeClr>
                </a:solidFill>
                <a:latin typeface="Meiryo UI" panose="020B0604030504040204" pitchFamily="34" charset="-128"/>
                <a:ea typeface="Meiryo UI" panose="020B0604030504040204" pitchFamily="34" charset="-128"/>
              </a:rPr>
              <a:t>お見積りスペース</a:t>
            </a:r>
            <a:endParaRPr lang="en-US" altLang="ja-JP" sz="1600" dirty="0">
              <a:solidFill>
                <a:schemeClr val="bg2">
                  <a:lumMod val="75000"/>
                </a:schemeClr>
              </a:solidFill>
              <a:latin typeface="Meiryo UI" panose="020B0604030504040204" pitchFamily="34" charset="-128"/>
              <a:ea typeface="Meiryo UI" panose="020B0604030504040204" pitchFamily="34" charset="-128"/>
            </a:endParaRPr>
          </a:p>
        </p:txBody>
      </p:sp>
      <p:pic>
        <p:nvPicPr>
          <p:cNvPr id="35" name="図 34">
            <a:extLst>
              <a:ext uri="{FF2B5EF4-FFF2-40B4-BE49-F238E27FC236}">
                <a16:creationId xmlns:a16="http://schemas.microsoft.com/office/drawing/2014/main" id="{8ACBD41A-4CF7-E800-CDAC-71562A63BAC0}"/>
              </a:ext>
            </a:extLst>
          </p:cNvPr>
          <p:cNvPicPr>
            <a:picLocks noChangeAspect="1"/>
          </p:cNvPicPr>
          <p:nvPr/>
        </p:nvPicPr>
        <p:blipFill>
          <a:blip r:embed="rId5"/>
          <a:stretch>
            <a:fillRect/>
          </a:stretch>
        </p:blipFill>
        <p:spPr>
          <a:xfrm>
            <a:off x="692325" y="1340881"/>
            <a:ext cx="3728062" cy="3728062"/>
          </a:xfrm>
          <a:prstGeom prst="rect">
            <a:avLst/>
          </a:prstGeom>
        </p:spPr>
      </p:pic>
    </p:spTree>
    <p:extLst>
      <p:ext uri="{BB962C8B-B14F-4D97-AF65-F5344CB8AC3E}">
        <p14:creationId xmlns:p14="http://schemas.microsoft.com/office/powerpoint/2010/main" val="316179865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lumMod val="50000"/>
          </a:schemeClr>
        </a:solidFill>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1077</TotalTime>
  <Words>70</Words>
  <Application>Microsoft Office PowerPoint</Application>
  <PresentationFormat>画面に合わせる (4:3)</PresentationFormat>
  <Paragraphs>13</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游ゴシック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Microsoft Office User</dc:creator>
  <cp:lastModifiedBy>株式会社KILAMEK 株式会社</cp:lastModifiedBy>
  <cp:revision>264</cp:revision>
  <cp:lastPrinted>2021-07-20T08:57:41Z</cp:lastPrinted>
  <dcterms:created xsi:type="dcterms:W3CDTF">2021-06-21T09:41:39Z</dcterms:created>
  <dcterms:modified xsi:type="dcterms:W3CDTF">2024-09-03T08:36:31Z</dcterms:modified>
</cp:coreProperties>
</file>