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959"/>
    <p:restoredTop sz="94674"/>
  </p:normalViewPr>
  <p:slideViewPr>
    <p:cSldViewPr snapToGrid="0" snapToObjects="1">
      <p:cViewPr varScale="1">
        <p:scale>
          <a:sx n="84" d="100"/>
          <a:sy n="84" d="100"/>
        </p:scale>
        <p:origin x="708" y="9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A08D55-502A-E34A-8EAC-0CBDB58BC935}" type="datetimeFigureOut">
              <a:rPr kumimoji="1" lang="ja-JP" altLang="en-US" smtClean="0"/>
              <a:t>2024/8/8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3F492-097D-4343-8401-B9480D7F56FB}" type="slidenum">
              <a:rPr kumimoji="1" lang="ja-JP" altLang="en-US" smtClean="0"/>
              <a:t>‹#›</a:t>
            </a:fld>
            <a:endParaRPr kumimoji="1" lang="ja-JP" altLang="en-US"/>
          </a:p>
        </p:txBody>
      </p:sp>
    </p:spTree>
    <p:extLst>
      <p:ext uri="{BB962C8B-B14F-4D97-AF65-F5344CB8AC3E}">
        <p14:creationId xmlns:p14="http://schemas.microsoft.com/office/powerpoint/2010/main" val="29474491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833F492-097D-4343-8401-B9480D7F56FB}" type="slidenum">
              <a:rPr kumimoji="1" lang="ja-JP" altLang="en-US" smtClean="0"/>
              <a:t>1</a:t>
            </a:fld>
            <a:endParaRPr kumimoji="1" lang="ja-JP" altLang="en-US"/>
          </a:p>
        </p:txBody>
      </p:sp>
    </p:spTree>
    <p:extLst>
      <p:ext uri="{BB962C8B-B14F-4D97-AF65-F5344CB8AC3E}">
        <p14:creationId xmlns:p14="http://schemas.microsoft.com/office/powerpoint/2010/main" val="1845949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
        <p:nvSpPr>
          <p:cNvPr id="8" name="正方形/長方形 7">
            <a:extLst>
              <a:ext uri="{FF2B5EF4-FFF2-40B4-BE49-F238E27FC236}">
                <a16:creationId xmlns:a16="http://schemas.microsoft.com/office/drawing/2014/main" id="{A2C56DA5-588D-A643-B482-FBFC5DBFE846}"/>
              </a:ext>
            </a:extLst>
          </p:cNvPr>
          <p:cNvSpPr/>
          <p:nvPr userDrawn="1"/>
        </p:nvSpPr>
        <p:spPr>
          <a:xfrm>
            <a:off x="279402" y="1295400"/>
            <a:ext cx="4471502" cy="5081926"/>
          </a:xfrm>
          <a:prstGeom prst="rect">
            <a:avLst/>
          </a:prstGeom>
          <a:solidFill>
            <a:schemeClr val="bg1"/>
          </a:solidFill>
          <a:ln w="12700">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9" name="正方形/長方形 8">
            <a:extLst>
              <a:ext uri="{FF2B5EF4-FFF2-40B4-BE49-F238E27FC236}">
                <a16:creationId xmlns:a16="http://schemas.microsoft.com/office/drawing/2014/main" id="{9F4EDA87-4F59-5249-BEA9-C2F2D68A70C0}"/>
              </a:ext>
            </a:extLst>
          </p:cNvPr>
          <p:cNvSpPr/>
          <p:nvPr userDrawn="1"/>
        </p:nvSpPr>
        <p:spPr>
          <a:xfrm>
            <a:off x="281519" y="485059"/>
            <a:ext cx="8583081" cy="603436"/>
          </a:xfrm>
          <a:prstGeom prst="rect">
            <a:avLst/>
          </a:prstGeom>
          <a:gradFill>
            <a:gsLst>
              <a:gs pos="0">
                <a:schemeClr val="accent1">
                  <a:lumMod val="50000"/>
                </a:schemeClr>
              </a:gs>
              <a:gs pos="100000">
                <a:schemeClr val="accent1">
                  <a:lumMod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03461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63443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157929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422087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195049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829467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1050956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608608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3204833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47742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2024/8/8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2208118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AD025-FFB8-A244-965F-2B7F7F43E628}" type="datetimeFigureOut">
              <a:rPr kumimoji="1" lang="ja-JP" altLang="en-US" smtClean="0"/>
              <a:t>2024/8/8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2762145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927CB9EF-4E63-C348-91C2-B4EE6CED9AEC}"/>
              </a:ext>
            </a:extLst>
          </p:cNvPr>
          <p:cNvPicPr>
            <a:picLocks noChangeAspect="1"/>
          </p:cNvPicPr>
          <p:nvPr/>
        </p:nvPicPr>
        <p:blipFill>
          <a:blip r:embed="rId3"/>
          <a:stretch>
            <a:fillRect/>
          </a:stretch>
        </p:blipFill>
        <p:spPr>
          <a:xfrm>
            <a:off x="5100223" y="4667627"/>
            <a:ext cx="722044" cy="795472"/>
          </a:xfrm>
          <a:prstGeom prst="rect">
            <a:avLst/>
          </a:prstGeom>
        </p:spPr>
      </p:pic>
      <p:pic>
        <p:nvPicPr>
          <p:cNvPr id="8" name="図 7">
            <a:extLst>
              <a:ext uri="{FF2B5EF4-FFF2-40B4-BE49-F238E27FC236}">
                <a16:creationId xmlns:a16="http://schemas.microsoft.com/office/drawing/2014/main" id="{14C963AD-CFA1-094F-903A-A75F17FBB6F3}"/>
              </a:ext>
            </a:extLst>
          </p:cNvPr>
          <p:cNvPicPr>
            <a:picLocks noChangeAspect="1"/>
          </p:cNvPicPr>
          <p:nvPr/>
        </p:nvPicPr>
        <p:blipFill>
          <a:blip r:embed="rId4"/>
          <a:stretch>
            <a:fillRect/>
          </a:stretch>
        </p:blipFill>
        <p:spPr>
          <a:xfrm>
            <a:off x="5096907" y="3119079"/>
            <a:ext cx="704222" cy="815944"/>
          </a:xfrm>
          <a:prstGeom prst="rect">
            <a:avLst/>
          </a:prstGeom>
        </p:spPr>
      </p:pic>
      <p:sp>
        <p:nvSpPr>
          <p:cNvPr id="3" name="テキスト ボックス 2">
            <a:extLst>
              <a:ext uri="{FF2B5EF4-FFF2-40B4-BE49-F238E27FC236}">
                <a16:creationId xmlns:a16="http://schemas.microsoft.com/office/drawing/2014/main" id="{4CA50E79-0AEB-4A45-90DE-1EBFEF4913AE}"/>
              </a:ext>
            </a:extLst>
          </p:cNvPr>
          <p:cNvSpPr txBox="1"/>
          <p:nvPr/>
        </p:nvSpPr>
        <p:spPr>
          <a:xfrm>
            <a:off x="1098699" y="596421"/>
            <a:ext cx="7750462" cy="400110"/>
          </a:xfrm>
          <a:prstGeom prst="rect">
            <a:avLst/>
          </a:prstGeom>
          <a:noFill/>
        </p:spPr>
        <p:txBody>
          <a:bodyPr wrap="square" rtlCol="0">
            <a:spAutoFit/>
          </a:bodyPr>
          <a:lstStyle/>
          <a:p>
            <a:pPr algn="ctr"/>
            <a:r>
              <a:rPr lang="en" altLang="ja-JP" sz="2000" dirty="0">
                <a:solidFill>
                  <a:schemeClr val="bg1"/>
                </a:solidFill>
                <a:latin typeface="Meiryo UI" panose="020B0604030504040204" pitchFamily="34" charset="-128"/>
                <a:ea typeface="Meiryo UI" panose="020B0604030504040204" pitchFamily="34" charset="-128"/>
              </a:rPr>
              <a:t>2WAY </a:t>
            </a:r>
            <a:r>
              <a:rPr lang="ja-JP" altLang="en-US" sz="2000">
                <a:solidFill>
                  <a:schemeClr val="bg1"/>
                </a:solidFill>
                <a:latin typeface="Meiryo UI" panose="020B0604030504040204" pitchFamily="34" charset="-128"/>
                <a:ea typeface="Meiryo UI" panose="020B0604030504040204" pitchFamily="34" charset="-128"/>
              </a:rPr>
              <a:t>アウトドアライト</a:t>
            </a:r>
          </a:p>
        </p:txBody>
      </p:sp>
      <p:sp>
        <p:nvSpPr>
          <p:cNvPr id="54" name="テキスト ボックス 53">
            <a:extLst>
              <a:ext uri="{FF2B5EF4-FFF2-40B4-BE49-F238E27FC236}">
                <a16:creationId xmlns:a16="http://schemas.microsoft.com/office/drawing/2014/main" id="{DB95C43C-93E8-974D-BE0B-E4B52F6953E9}"/>
              </a:ext>
            </a:extLst>
          </p:cNvPr>
          <p:cNvSpPr txBox="1"/>
          <p:nvPr/>
        </p:nvSpPr>
        <p:spPr>
          <a:xfrm>
            <a:off x="485900" y="5252121"/>
            <a:ext cx="4140913" cy="925511"/>
          </a:xfrm>
          <a:prstGeom prst="rect">
            <a:avLst/>
          </a:prstGeom>
          <a:noFill/>
        </p:spPr>
        <p:txBody>
          <a:bodyPr wrap="square" lIns="90000" tIns="46800" rIns="0" bIns="46800" rtlCol="0">
            <a:spAutoFit/>
          </a:bodyPr>
          <a:lstStyle/>
          <a:p>
            <a:r>
              <a:rPr lang="ja-JP" altLang="en-US" sz="900">
                <a:latin typeface="Meiryo UI" panose="020B0604030504040204" pitchFamily="34" charset="-128"/>
                <a:ea typeface="Meiryo UI" panose="020B0604030504040204" pitchFamily="34" charset="-128"/>
              </a:rPr>
              <a:t>素</a:t>
            </a:r>
            <a:r>
              <a:rPr lang="en-US" altLang="ja-JP" sz="900" dirty="0">
                <a:latin typeface="Meiryo UI" panose="020B0604030504040204" pitchFamily="34" charset="-128"/>
                <a:ea typeface="Meiryo UI" panose="020B0604030504040204" pitchFamily="34" charset="-128"/>
              </a:rPr>
              <a:t>   </a:t>
            </a:r>
            <a:r>
              <a:rPr lang="ja-JP" altLang="en-US" sz="900">
                <a:latin typeface="Meiryo UI" panose="020B0604030504040204" pitchFamily="34" charset="-128"/>
                <a:ea typeface="Meiryo UI" panose="020B0604030504040204" pitchFamily="34" charset="-128"/>
              </a:rPr>
              <a:t>材：</a:t>
            </a:r>
            <a:r>
              <a:rPr lang="en" altLang="ja-JP" sz="900" dirty="0">
                <a:latin typeface="Meiryo UI" panose="020B0604030504040204" pitchFamily="34" charset="-128"/>
                <a:ea typeface="Meiryo UI" panose="020B0604030504040204" pitchFamily="34" charset="-128"/>
              </a:rPr>
              <a:t>HIPS</a:t>
            </a:r>
            <a:r>
              <a:rPr lang="ja-JP" altLang="en" sz="90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ポリスチレン・エラストマー</a:t>
            </a:r>
            <a:endParaRPr lang="en-US" altLang="ja-JP" sz="900" dirty="0">
              <a:latin typeface="Meiryo UI" panose="020B0604030504040204" pitchFamily="34" charset="-128"/>
              <a:ea typeface="Meiryo UI" panose="020B0604030504040204" pitchFamily="34" charset="-128"/>
            </a:endParaRPr>
          </a:p>
          <a:p>
            <a:r>
              <a:rPr lang="ja-JP" altLang="en-US" sz="900" spc="200">
                <a:latin typeface="Meiryo UI" panose="020B0604030504040204" pitchFamily="34" charset="-128"/>
                <a:ea typeface="Meiryo UI" panose="020B0604030504040204" pitchFamily="34" charset="-128"/>
              </a:rPr>
              <a:t>サイズ</a:t>
            </a:r>
            <a:r>
              <a:rPr lang="ja-JP" altLang="en-US" sz="900">
                <a:latin typeface="Meiryo UI" panose="020B0604030504040204" pitchFamily="34" charset="-128"/>
                <a:ea typeface="Meiryo UI" panose="020B0604030504040204" pitchFamily="34" charset="-128"/>
              </a:rPr>
              <a:t>：ランタン使用時</a:t>
            </a: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約</a:t>
            </a:r>
            <a:r>
              <a:rPr lang="en-US" altLang="ja-JP" sz="900" dirty="0">
                <a:latin typeface="Meiryo UI" panose="020B0604030504040204" pitchFamily="34" charset="-128"/>
                <a:ea typeface="Meiryo UI" panose="020B0604030504040204" pitchFamily="34" charset="-128"/>
              </a:rPr>
              <a:t>8.5×8.5×19.8cm(</a:t>
            </a:r>
            <a:r>
              <a:rPr lang="ja-JP" altLang="en-US" sz="900">
                <a:latin typeface="Meiryo UI" panose="020B0604030504040204" pitchFamily="34" charset="-128"/>
                <a:ea typeface="Meiryo UI" panose="020B0604030504040204" pitchFamily="34" charset="-128"/>
              </a:rPr>
              <a:t>ハンドル含まず</a:t>
            </a: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a:t>
            </a:r>
            <a:endParaRPr lang="en-US" altLang="ja-JP" sz="900" dirty="0">
              <a:latin typeface="Meiryo UI" panose="020B0604030504040204" pitchFamily="34" charset="-128"/>
              <a:ea typeface="Meiryo UI" panose="020B0604030504040204" pitchFamily="34" charset="-128"/>
            </a:endParaRPr>
          </a:p>
          <a:p>
            <a:r>
              <a:rPr lang="ja-JP" altLang="en-US" sz="900">
                <a:latin typeface="Meiryo UI" panose="020B0604030504040204" pitchFamily="34" charset="-128"/>
                <a:ea typeface="Meiryo UI" panose="020B0604030504040204" pitchFamily="34" charset="-128"/>
              </a:rPr>
              <a:t>　　　　　　懐中電灯使用時</a:t>
            </a: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約</a:t>
            </a:r>
            <a:r>
              <a:rPr lang="en-US" altLang="ja-JP" sz="900" dirty="0">
                <a:latin typeface="Meiryo UI" panose="020B0604030504040204" pitchFamily="34" charset="-128"/>
                <a:ea typeface="Meiryo UI" panose="020B0604030504040204" pitchFamily="34" charset="-128"/>
              </a:rPr>
              <a:t>8.5×14.1×9cm(</a:t>
            </a:r>
            <a:r>
              <a:rPr lang="ja-JP" altLang="en-US" sz="900">
                <a:latin typeface="Meiryo UI" panose="020B0604030504040204" pitchFamily="34" charset="-128"/>
                <a:ea typeface="Meiryo UI" panose="020B0604030504040204" pitchFamily="34" charset="-128"/>
              </a:rPr>
              <a:t>ハンドル含まず</a:t>
            </a:r>
            <a:r>
              <a:rPr lang="en-US" altLang="ja-JP" sz="900" dirty="0">
                <a:latin typeface="Meiryo UI" panose="020B0604030504040204" pitchFamily="34" charset="-128"/>
                <a:ea typeface="Meiryo UI" panose="020B0604030504040204" pitchFamily="34" charset="-128"/>
              </a:rPr>
              <a:t>) </a:t>
            </a:r>
          </a:p>
          <a:p>
            <a:r>
              <a:rPr lang="ja-JP" altLang="en-US" sz="900">
                <a:latin typeface="Meiryo UI" panose="020B0604030504040204" pitchFamily="34" charset="-128"/>
                <a:ea typeface="Meiryo UI" panose="020B0604030504040204" pitchFamily="34" charset="-128"/>
              </a:rPr>
              <a:t>　　　　　（包装形態：化粧箱入り）</a:t>
            </a:r>
            <a:r>
              <a:rPr lang="en-US" altLang="ja-JP" sz="900" dirty="0">
                <a:latin typeface="Meiryo UI" panose="020B0604030504040204" pitchFamily="34" charset="-128"/>
                <a:ea typeface="Meiryo UI" panose="020B0604030504040204" pitchFamily="34" charset="-128"/>
              </a:rPr>
              <a:t> </a:t>
            </a:r>
          </a:p>
          <a:p>
            <a:r>
              <a:rPr lang="ja-JP" altLang="en-US" sz="900">
                <a:latin typeface="Meiryo UI" panose="020B0604030504040204" pitchFamily="34" charset="-128"/>
                <a:ea typeface="Meiryo UI" panose="020B0604030504040204" pitchFamily="34" charset="-128"/>
              </a:rPr>
              <a:t>重　</a:t>
            </a:r>
            <a:r>
              <a:rPr lang="en-US" altLang="ja-JP" sz="900" dirty="0">
                <a:latin typeface="Meiryo UI" panose="020B0604030504040204" pitchFamily="34" charset="-128"/>
                <a:ea typeface="Meiryo UI" panose="020B0604030504040204" pitchFamily="34" charset="-128"/>
              </a:rPr>
              <a:t> </a:t>
            </a:r>
            <a:r>
              <a:rPr lang="ja-JP" altLang="en-US" sz="900">
                <a:latin typeface="Meiryo UI" panose="020B0604030504040204" pitchFamily="34" charset="-128"/>
                <a:ea typeface="Meiryo UI" panose="020B0604030504040204" pitchFamily="34" charset="-128"/>
              </a:rPr>
              <a:t>量：</a:t>
            </a:r>
            <a:r>
              <a:rPr lang="en" altLang="ja-JP" sz="900" dirty="0">
                <a:latin typeface="Meiryo UI" panose="020B0604030504040204" pitchFamily="34" charset="-128"/>
                <a:ea typeface="Meiryo UI" panose="020B0604030504040204" pitchFamily="34" charset="-128"/>
              </a:rPr>
              <a:t>236g </a:t>
            </a:r>
            <a:endParaRPr lang="en-US" altLang="ja-JP" sz="900" dirty="0">
              <a:latin typeface="Meiryo UI" panose="020B0604030504040204" pitchFamily="34" charset="-128"/>
              <a:ea typeface="Meiryo UI" panose="020B0604030504040204" pitchFamily="34" charset="-128"/>
            </a:endParaRPr>
          </a:p>
          <a:p>
            <a:r>
              <a:rPr lang="ja-JP" altLang="en-US" sz="900">
                <a:latin typeface="Meiryo UI" panose="020B0604030504040204" pitchFamily="34" charset="-128"/>
                <a:ea typeface="Meiryo UI" panose="020B0604030504040204" pitchFamily="34" charset="-128"/>
              </a:rPr>
              <a:t>備</a:t>
            </a:r>
            <a:r>
              <a:rPr lang="en-US" altLang="ja-JP" sz="900" dirty="0">
                <a:latin typeface="Meiryo UI" panose="020B0604030504040204" pitchFamily="34" charset="-128"/>
                <a:ea typeface="Meiryo UI" panose="020B0604030504040204" pitchFamily="34" charset="-128"/>
              </a:rPr>
              <a:t>   </a:t>
            </a:r>
            <a:r>
              <a:rPr lang="ja-JP" altLang="en-US" sz="900">
                <a:latin typeface="Meiryo UI" panose="020B0604030504040204" pitchFamily="34" charset="-128"/>
                <a:ea typeface="Meiryo UI" panose="020B0604030504040204" pitchFamily="34" charset="-128"/>
              </a:rPr>
              <a:t>考：単</a:t>
            </a:r>
            <a:r>
              <a:rPr lang="en-US" altLang="ja-JP" sz="900" dirty="0">
                <a:latin typeface="Meiryo UI" panose="020B0604030504040204" pitchFamily="34" charset="-128"/>
                <a:ea typeface="Meiryo UI" panose="020B0604030504040204" pitchFamily="34" charset="-128"/>
              </a:rPr>
              <a:t>3</a:t>
            </a:r>
            <a:r>
              <a:rPr lang="ja-JP" altLang="en-US" sz="900">
                <a:latin typeface="Meiryo UI" panose="020B0604030504040204" pitchFamily="34" charset="-128"/>
                <a:ea typeface="Meiryo UI" panose="020B0604030504040204" pitchFamily="34" charset="-128"/>
              </a:rPr>
              <a:t>形乾電池</a:t>
            </a:r>
            <a:r>
              <a:rPr lang="en-US" altLang="ja-JP" sz="900" dirty="0">
                <a:latin typeface="Meiryo UI" panose="020B0604030504040204" pitchFamily="34" charset="-128"/>
                <a:ea typeface="Meiryo UI" panose="020B0604030504040204" pitchFamily="34" charset="-128"/>
              </a:rPr>
              <a:t>3</a:t>
            </a:r>
            <a:r>
              <a:rPr lang="ja-JP" altLang="en-US" sz="900">
                <a:latin typeface="Meiryo UI" panose="020B0604030504040204" pitchFamily="34" charset="-128"/>
                <a:ea typeface="Meiryo UI" panose="020B0604030504040204" pitchFamily="34" charset="-128"/>
              </a:rPr>
              <a:t>本使用</a:t>
            </a: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別売</a:t>
            </a:r>
            <a:r>
              <a:rPr lang="en-US" altLang="ja-JP" sz="900" dirty="0">
                <a:latin typeface="Meiryo UI" panose="020B0604030504040204" pitchFamily="34" charset="-128"/>
                <a:ea typeface="Meiryo UI" panose="020B0604030504040204" pitchFamily="34" charset="-128"/>
              </a:rPr>
              <a:t>) </a:t>
            </a:r>
          </a:p>
        </p:txBody>
      </p:sp>
      <p:sp>
        <p:nvSpPr>
          <p:cNvPr id="9" name="円/楕円 8">
            <a:extLst>
              <a:ext uri="{FF2B5EF4-FFF2-40B4-BE49-F238E27FC236}">
                <a16:creationId xmlns:a16="http://schemas.microsoft.com/office/drawing/2014/main" id="{5071E141-4680-1C45-8E9F-3E48DC46BD1C}"/>
              </a:ext>
            </a:extLst>
          </p:cNvPr>
          <p:cNvSpPr/>
          <p:nvPr/>
        </p:nvSpPr>
        <p:spPr>
          <a:xfrm>
            <a:off x="5035845" y="1268518"/>
            <a:ext cx="739603" cy="739603"/>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4"/>
              </a:solidFill>
            </a:endParaRPr>
          </a:p>
        </p:txBody>
      </p:sp>
      <p:sp>
        <p:nvSpPr>
          <p:cNvPr id="43" name="テキスト ボックス 42">
            <a:extLst>
              <a:ext uri="{FF2B5EF4-FFF2-40B4-BE49-F238E27FC236}">
                <a16:creationId xmlns:a16="http://schemas.microsoft.com/office/drawing/2014/main" id="{C679F590-1798-F145-B307-DE0B7159F3E6}"/>
              </a:ext>
            </a:extLst>
          </p:cNvPr>
          <p:cNvSpPr txBox="1"/>
          <p:nvPr/>
        </p:nvSpPr>
        <p:spPr>
          <a:xfrm>
            <a:off x="5035210" y="1496155"/>
            <a:ext cx="739603" cy="323165"/>
          </a:xfrm>
          <a:prstGeom prst="rect">
            <a:avLst/>
          </a:prstGeom>
          <a:noFill/>
        </p:spPr>
        <p:txBody>
          <a:bodyPr wrap="square" rtlCol="0">
            <a:spAutoFit/>
          </a:bodyPr>
          <a:lstStyle/>
          <a:p>
            <a:pPr algn="ctr"/>
            <a:r>
              <a:rPr kumimoji="1" lang="ja-JP" altLang="en-US" sz="1500">
                <a:solidFill>
                  <a:schemeClr val="accent1">
                    <a:lumMod val="50000"/>
                  </a:schemeClr>
                </a:solidFill>
                <a:latin typeface="Meiryo UI" panose="020B0604030504040204" pitchFamily="34" charset="-128"/>
                <a:ea typeface="Meiryo UI" panose="020B0604030504040204" pitchFamily="34" charset="-128"/>
              </a:rPr>
              <a:t>特徴</a:t>
            </a:r>
          </a:p>
        </p:txBody>
      </p:sp>
      <p:cxnSp>
        <p:nvCxnSpPr>
          <p:cNvPr id="47" name="直線コネクタ 46">
            <a:extLst>
              <a:ext uri="{FF2B5EF4-FFF2-40B4-BE49-F238E27FC236}">
                <a16:creationId xmlns:a16="http://schemas.microsoft.com/office/drawing/2014/main" id="{06F736AD-50A3-9946-BE09-78B049790D86}"/>
              </a:ext>
            </a:extLst>
          </p:cNvPr>
          <p:cNvCxnSpPr>
            <a:cxnSpLocks/>
            <a:stCxn id="48" idx="3"/>
          </p:cNvCxnSpPr>
          <p:nvPr/>
        </p:nvCxnSpPr>
        <p:spPr>
          <a:xfrm>
            <a:off x="933347" y="5145172"/>
            <a:ext cx="3560089" cy="12701"/>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E2DC50B7-FC9D-9741-AB3D-886576F41BF6}"/>
              </a:ext>
            </a:extLst>
          </p:cNvPr>
          <p:cNvSpPr txBox="1"/>
          <p:nvPr/>
        </p:nvSpPr>
        <p:spPr>
          <a:xfrm>
            <a:off x="485901" y="5029756"/>
            <a:ext cx="447446" cy="230832"/>
          </a:xfrm>
          <a:prstGeom prst="rect">
            <a:avLst/>
          </a:prstGeom>
          <a:noFill/>
        </p:spPr>
        <p:txBody>
          <a:bodyPr wrap="square" rtlCol="0">
            <a:spAutoFit/>
          </a:bodyPr>
          <a:lstStyle/>
          <a:p>
            <a:r>
              <a:rPr lang="ja-JP" altLang="en-US" sz="900">
                <a:latin typeface="Meiryo UI" panose="020B0604030504040204" pitchFamily="34" charset="-128"/>
                <a:ea typeface="Meiryo UI" panose="020B0604030504040204" pitchFamily="34" charset="-128"/>
              </a:rPr>
              <a:t>仕様</a:t>
            </a:r>
          </a:p>
        </p:txBody>
      </p:sp>
      <p:sp>
        <p:nvSpPr>
          <p:cNvPr id="49" name="テキスト ボックス 48">
            <a:extLst>
              <a:ext uri="{FF2B5EF4-FFF2-40B4-BE49-F238E27FC236}">
                <a16:creationId xmlns:a16="http://schemas.microsoft.com/office/drawing/2014/main" id="{A01A4F1A-EF54-BF4E-99FC-739CD6DF617E}"/>
              </a:ext>
            </a:extLst>
          </p:cNvPr>
          <p:cNvSpPr txBox="1"/>
          <p:nvPr/>
        </p:nvSpPr>
        <p:spPr>
          <a:xfrm>
            <a:off x="296332" y="658339"/>
            <a:ext cx="855576" cy="276999"/>
          </a:xfrm>
          <a:prstGeom prst="rect">
            <a:avLst/>
          </a:prstGeom>
          <a:noFill/>
        </p:spPr>
        <p:txBody>
          <a:bodyPr wrap="square" rtlCol="0">
            <a:spAutoFit/>
          </a:bodyPr>
          <a:lstStyle/>
          <a:p>
            <a:pPr algn="ctr"/>
            <a:r>
              <a:rPr kumimoji="1" lang="en-US" altLang="ja-JP" sz="1200" dirty="0">
                <a:solidFill>
                  <a:schemeClr val="bg1"/>
                </a:solidFill>
                <a:latin typeface="Meiryo UI" panose="020B0604030504040204" pitchFamily="34" charset="-128"/>
                <a:ea typeface="Meiryo UI" panose="020B0604030504040204" pitchFamily="34" charset="-128"/>
              </a:rPr>
              <a:t>【</a:t>
            </a:r>
            <a:r>
              <a:rPr kumimoji="1" lang="ja-JP" altLang="en-US" sz="1200">
                <a:solidFill>
                  <a:schemeClr val="bg1"/>
                </a:solidFill>
                <a:latin typeface="Meiryo UI" panose="020B0604030504040204" pitchFamily="34" charset="-128"/>
                <a:ea typeface="Meiryo UI" panose="020B0604030504040204" pitchFamily="34" charset="-128"/>
              </a:rPr>
              <a:t>提案書</a:t>
            </a:r>
            <a:r>
              <a:rPr kumimoji="1" lang="en-US" altLang="ja-JP" sz="1200" dirty="0">
                <a:solidFill>
                  <a:schemeClr val="bg1"/>
                </a:solidFill>
                <a:latin typeface="Meiryo UI" panose="020B0604030504040204" pitchFamily="34" charset="-128"/>
                <a:ea typeface="Meiryo UI" panose="020B0604030504040204" pitchFamily="34" charset="-128"/>
              </a:rPr>
              <a:t>】</a:t>
            </a:r>
            <a:endParaRPr kumimoji="1" lang="ja-JP" altLang="en-US" sz="1200">
              <a:solidFill>
                <a:schemeClr val="bg1"/>
              </a:solidFill>
              <a:latin typeface="Meiryo UI" panose="020B0604030504040204" pitchFamily="34" charset="-128"/>
              <a:ea typeface="Meiryo UI" panose="020B0604030504040204" pitchFamily="34" charset="-128"/>
            </a:endParaRPr>
          </a:p>
        </p:txBody>
      </p:sp>
      <p:sp>
        <p:nvSpPr>
          <p:cNvPr id="52" name="テキスト ボックス 51">
            <a:extLst>
              <a:ext uri="{FF2B5EF4-FFF2-40B4-BE49-F238E27FC236}">
                <a16:creationId xmlns:a16="http://schemas.microsoft.com/office/drawing/2014/main" id="{666EFAC9-FA87-8F4E-97A7-2098EF99A221}"/>
              </a:ext>
            </a:extLst>
          </p:cNvPr>
          <p:cNvSpPr txBox="1"/>
          <p:nvPr/>
        </p:nvSpPr>
        <p:spPr>
          <a:xfrm>
            <a:off x="5932095" y="1422052"/>
            <a:ext cx="2917065" cy="1596079"/>
          </a:xfrm>
          <a:prstGeom prst="rect">
            <a:avLst/>
          </a:prstGeom>
          <a:noFill/>
        </p:spPr>
        <p:txBody>
          <a:bodyPr wrap="square" lIns="0" tIns="46800" rIns="0" spcCol="360000" rtlCol="0">
            <a:spAutoFit/>
          </a:bodyPr>
          <a:lstStyle/>
          <a:p>
            <a:pPr algn="just">
              <a:lnSpc>
                <a:spcPts val="2400"/>
              </a:lnSpc>
            </a:pPr>
            <a:r>
              <a:rPr lang="ja-JP" altLang="en-US" sz="1600">
                <a:latin typeface="Meiryo UI" panose="020B0604030504040204" pitchFamily="34" charset="-128"/>
                <a:ea typeface="Meiryo UI" panose="020B0604030504040204" pitchFamily="34" charset="-128"/>
              </a:rPr>
              <a:t>上部の取っ手を使ってフック等にかければランタンとして使用でき、側面の取っ手を握って持ち歩けば懐中電灯としても使用できる、アウトドアシーンで大変重宝する便利アイテムです。 </a:t>
            </a:r>
            <a:endParaRPr lang="en-US" altLang="ja-JP" sz="1600" dirty="0">
              <a:latin typeface="Meiryo UI" panose="020B0604030504040204" pitchFamily="34" charset="-128"/>
              <a:ea typeface="Meiryo UI" panose="020B0604030504040204" pitchFamily="34" charset="-128"/>
            </a:endParaRPr>
          </a:p>
        </p:txBody>
      </p:sp>
      <p:sp>
        <p:nvSpPr>
          <p:cNvPr id="51" name="円/楕円 50">
            <a:extLst>
              <a:ext uri="{FF2B5EF4-FFF2-40B4-BE49-F238E27FC236}">
                <a16:creationId xmlns:a16="http://schemas.microsoft.com/office/drawing/2014/main" id="{29EEA60A-1EDB-A44B-893A-3A7C8D5D51EA}"/>
              </a:ext>
            </a:extLst>
          </p:cNvPr>
          <p:cNvSpPr/>
          <p:nvPr/>
        </p:nvSpPr>
        <p:spPr>
          <a:xfrm>
            <a:off x="5035845" y="5344479"/>
            <a:ext cx="739603" cy="739603"/>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55C042B5-BEB6-154E-9A0F-527D7515FFDC}"/>
              </a:ext>
            </a:extLst>
          </p:cNvPr>
          <p:cNvSpPr txBox="1"/>
          <p:nvPr/>
        </p:nvSpPr>
        <p:spPr>
          <a:xfrm>
            <a:off x="5035210" y="5569140"/>
            <a:ext cx="739603" cy="307777"/>
          </a:xfrm>
          <a:prstGeom prst="rect">
            <a:avLst/>
          </a:prstGeom>
          <a:noFill/>
        </p:spPr>
        <p:txBody>
          <a:bodyPr wrap="square" rtlCol="0">
            <a:spAutoFit/>
          </a:bodyPr>
          <a:lstStyle/>
          <a:p>
            <a:pPr algn="ctr"/>
            <a:r>
              <a:rPr kumimoji="1" lang="ja-JP" altLang="en-US" sz="1400">
                <a:solidFill>
                  <a:schemeClr val="accent1">
                    <a:lumMod val="50000"/>
                  </a:schemeClr>
                </a:solidFill>
                <a:latin typeface="Meiryo UI" panose="020B0604030504040204" pitchFamily="34" charset="-128"/>
                <a:ea typeface="Meiryo UI" panose="020B0604030504040204" pitchFamily="34" charset="-128"/>
              </a:rPr>
              <a:t>お見積</a:t>
            </a:r>
          </a:p>
        </p:txBody>
      </p:sp>
      <p:cxnSp>
        <p:nvCxnSpPr>
          <p:cNvPr id="55" name="直線コネクタ 54">
            <a:extLst>
              <a:ext uri="{FF2B5EF4-FFF2-40B4-BE49-F238E27FC236}">
                <a16:creationId xmlns:a16="http://schemas.microsoft.com/office/drawing/2014/main" id="{E3841400-EED2-C34D-BCDD-C3006CC8563F}"/>
              </a:ext>
            </a:extLst>
          </p:cNvPr>
          <p:cNvCxnSpPr>
            <a:cxnSpLocks/>
          </p:cNvCxnSpPr>
          <p:nvPr/>
        </p:nvCxnSpPr>
        <p:spPr>
          <a:xfrm>
            <a:off x="5880100" y="3785632"/>
            <a:ext cx="2969061" cy="0"/>
          </a:xfrm>
          <a:prstGeom prst="line">
            <a:avLst/>
          </a:prstGeom>
          <a:ln w="19050">
            <a:solidFill>
              <a:schemeClr val="bg2">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58" name="グループ化 57">
            <a:extLst>
              <a:ext uri="{FF2B5EF4-FFF2-40B4-BE49-F238E27FC236}">
                <a16:creationId xmlns:a16="http://schemas.microsoft.com/office/drawing/2014/main" id="{C8880407-59E8-D744-B368-C4DF6A8E994D}"/>
              </a:ext>
            </a:extLst>
          </p:cNvPr>
          <p:cNvGrpSpPr/>
          <p:nvPr/>
        </p:nvGrpSpPr>
        <p:grpSpPr>
          <a:xfrm>
            <a:off x="5042402" y="3830871"/>
            <a:ext cx="739603" cy="739603"/>
            <a:chOff x="5042402" y="3087009"/>
            <a:chExt cx="739603" cy="739603"/>
          </a:xfrm>
        </p:grpSpPr>
        <p:sp>
          <p:nvSpPr>
            <p:cNvPr id="59" name="円/楕円 58">
              <a:extLst>
                <a:ext uri="{FF2B5EF4-FFF2-40B4-BE49-F238E27FC236}">
                  <a16:creationId xmlns:a16="http://schemas.microsoft.com/office/drawing/2014/main" id="{C67052A6-1156-D442-9D47-A2227E7B96FF}"/>
                </a:ext>
              </a:extLst>
            </p:cNvPr>
            <p:cNvSpPr/>
            <p:nvPr/>
          </p:nvSpPr>
          <p:spPr>
            <a:xfrm>
              <a:off x="5042402" y="3087009"/>
              <a:ext cx="739603" cy="739603"/>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C46DE592-F853-384F-90D2-3DA64C10996F}"/>
                </a:ext>
              </a:extLst>
            </p:cNvPr>
            <p:cNvSpPr txBox="1"/>
            <p:nvPr/>
          </p:nvSpPr>
          <p:spPr>
            <a:xfrm>
              <a:off x="5135150" y="3321734"/>
              <a:ext cx="569710" cy="307777"/>
            </a:xfrm>
            <a:prstGeom prst="rect">
              <a:avLst/>
            </a:prstGeom>
            <a:noFill/>
          </p:spPr>
          <p:txBody>
            <a:bodyPr wrap="square" rtlCol="0">
              <a:spAutoFit/>
            </a:bodyPr>
            <a:lstStyle/>
            <a:p>
              <a:pPr algn="ctr"/>
              <a:r>
                <a:rPr kumimoji="1" lang="ja-JP" altLang="en-US" sz="1400">
                  <a:solidFill>
                    <a:schemeClr val="accent1">
                      <a:lumMod val="50000"/>
                    </a:schemeClr>
                  </a:solidFill>
                  <a:latin typeface="Meiryo UI" panose="020B0604030504040204" pitchFamily="34" charset="-128"/>
                  <a:ea typeface="Meiryo UI" panose="020B0604030504040204" pitchFamily="34" charset="-128"/>
                </a:rPr>
                <a:t>納期</a:t>
              </a:r>
            </a:p>
          </p:txBody>
        </p:sp>
      </p:grpSp>
      <p:cxnSp>
        <p:nvCxnSpPr>
          <p:cNvPr id="61" name="直線コネクタ 60">
            <a:extLst>
              <a:ext uri="{FF2B5EF4-FFF2-40B4-BE49-F238E27FC236}">
                <a16:creationId xmlns:a16="http://schemas.microsoft.com/office/drawing/2014/main" id="{44FD12B9-01EA-6045-91B8-6A6C4B42426B}"/>
              </a:ext>
            </a:extLst>
          </p:cNvPr>
          <p:cNvCxnSpPr>
            <a:cxnSpLocks/>
          </p:cNvCxnSpPr>
          <p:nvPr/>
        </p:nvCxnSpPr>
        <p:spPr>
          <a:xfrm>
            <a:off x="5880100" y="4987421"/>
            <a:ext cx="2969061" cy="0"/>
          </a:xfrm>
          <a:prstGeom prst="line">
            <a:avLst/>
          </a:prstGeom>
          <a:ln w="19050">
            <a:solidFill>
              <a:schemeClr val="bg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43EEDBA3-5917-5749-A207-0D444DDE7256}"/>
              </a:ext>
            </a:extLst>
          </p:cNvPr>
          <p:cNvSpPr txBox="1"/>
          <p:nvPr/>
        </p:nvSpPr>
        <p:spPr>
          <a:xfrm>
            <a:off x="6071111" y="4206067"/>
            <a:ext cx="2778049" cy="345672"/>
          </a:xfrm>
          <a:prstGeom prst="rect">
            <a:avLst/>
          </a:prstGeom>
          <a:noFill/>
        </p:spPr>
        <p:txBody>
          <a:bodyPr wrap="square" lIns="0" tIns="46800" rIns="0" spcCol="360000" rtlCol="0">
            <a:spAutoFit/>
          </a:bodyPr>
          <a:lstStyle/>
          <a:p>
            <a:pPr>
              <a:lnSpc>
                <a:spcPts val="2200"/>
              </a:lnSpc>
            </a:pPr>
            <a:r>
              <a:rPr lang="ja-JP" altLang="en-US" sz="1600">
                <a:solidFill>
                  <a:schemeClr val="bg2">
                    <a:lumMod val="75000"/>
                  </a:schemeClr>
                </a:solidFill>
                <a:latin typeface="Meiryo UI" panose="020B0604030504040204" pitchFamily="34" charset="-128"/>
                <a:ea typeface="Meiryo UI" panose="020B0604030504040204" pitchFamily="34" charset="-128"/>
              </a:rPr>
              <a:t>納期スペース</a:t>
            </a:r>
            <a:endParaRPr lang="en-US" altLang="ja-JP" sz="1600" dirty="0">
              <a:solidFill>
                <a:schemeClr val="bg2">
                  <a:lumMod val="75000"/>
                </a:schemeClr>
              </a:solidFill>
              <a:latin typeface="Meiryo UI" panose="020B0604030504040204" pitchFamily="34" charset="-128"/>
              <a:ea typeface="Meiryo UI" panose="020B0604030504040204" pitchFamily="34" charset="-128"/>
            </a:endParaRPr>
          </a:p>
        </p:txBody>
      </p:sp>
      <p:sp>
        <p:nvSpPr>
          <p:cNvPr id="63" name="テキスト ボックス 62">
            <a:extLst>
              <a:ext uri="{FF2B5EF4-FFF2-40B4-BE49-F238E27FC236}">
                <a16:creationId xmlns:a16="http://schemas.microsoft.com/office/drawing/2014/main" id="{7C84D0BA-2D0E-1A41-A9F4-073730B0C0B4}"/>
              </a:ext>
            </a:extLst>
          </p:cNvPr>
          <p:cNvSpPr txBox="1"/>
          <p:nvPr/>
        </p:nvSpPr>
        <p:spPr>
          <a:xfrm>
            <a:off x="6071111" y="5565834"/>
            <a:ext cx="2778049" cy="345672"/>
          </a:xfrm>
          <a:prstGeom prst="rect">
            <a:avLst/>
          </a:prstGeom>
          <a:noFill/>
        </p:spPr>
        <p:txBody>
          <a:bodyPr wrap="square" lIns="0" tIns="46800" rIns="0" spcCol="360000" rtlCol="0">
            <a:spAutoFit/>
          </a:bodyPr>
          <a:lstStyle/>
          <a:p>
            <a:pPr>
              <a:lnSpc>
                <a:spcPts val="2200"/>
              </a:lnSpc>
            </a:pPr>
            <a:r>
              <a:rPr lang="ja-JP" altLang="en-US" sz="1600">
                <a:solidFill>
                  <a:schemeClr val="bg2">
                    <a:lumMod val="75000"/>
                  </a:schemeClr>
                </a:solidFill>
                <a:latin typeface="Meiryo UI" panose="020B0604030504040204" pitchFamily="34" charset="-128"/>
                <a:ea typeface="Meiryo UI" panose="020B0604030504040204" pitchFamily="34" charset="-128"/>
              </a:rPr>
              <a:t>お見積りスペース</a:t>
            </a:r>
            <a:endParaRPr lang="en-US" altLang="ja-JP" sz="1600" dirty="0">
              <a:solidFill>
                <a:schemeClr val="bg2">
                  <a:lumMod val="75000"/>
                </a:schemeClr>
              </a:solidFill>
              <a:latin typeface="Meiryo UI" panose="020B0604030504040204" pitchFamily="34" charset="-128"/>
              <a:ea typeface="Meiryo UI" panose="020B0604030504040204" pitchFamily="34" charset="-128"/>
            </a:endParaRPr>
          </a:p>
        </p:txBody>
      </p:sp>
      <p:pic>
        <p:nvPicPr>
          <p:cNvPr id="4" name="図 3">
            <a:extLst>
              <a:ext uri="{FF2B5EF4-FFF2-40B4-BE49-F238E27FC236}">
                <a16:creationId xmlns:a16="http://schemas.microsoft.com/office/drawing/2014/main" id="{B3ED3527-313A-AE43-9005-7B0D67582E87}"/>
              </a:ext>
            </a:extLst>
          </p:cNvPr>
          <p:cNvPicPr>
            <a:picLocks noChangeAspect="1"/>
          </p:cNvPicPr>
          <p:nvPr/>
        </p:nvPicPr>
        <p:blipFill>
          <a:blip r:embed="rId5"/>
          <a:stretch>
            <a:fillRect/>
          </a:stretch>
        </p:blipFill>
        <p:spPr>
          <a:xfrm>
            <a:off x="968856" y="1567422"/>
            <a:ext cx="3175000" cy="3175000"/>
          </a:xfrm>
          <a:prstGeom prst="rect">
            <a:avLst/>
          </a:prstGeom>
        </p:spPr>
      </p:pic>
    </p:spTree>
    <p:extLst>
      <p:ext uri="{BB962C8B-B14F-4D97-AF65-F5344CB8AC3E}">
        <p14:creationId xmlns:p14="http://schemas.microsoft.com/office/powerpoint/2010/main" val="316179865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50000"/>
          </a:schemeClr>
        </a:solidFill>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517</TotalTime>
  <Words>113</Words>
  <Application>Microsoft Office PowerPoint</Application>
  <PresentationFormat>画面に合わせる (4:3)</PresentationFormat>
  <Paragraphs>16</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Microsoft Office User</dc:creator>
  <cp:lastModifiedBy>株式会社KILAMEK 株式会社</cp:lastModifiedBy>
  <cp:revision>236</cp:revision>
  <cp:lastPrinted>2021-07-20T08:57:41Z</cp:lastPrinted>
  <dcterms:created xsi:type="dcterms:W3CDTF">2021-06-21T09:41:39Z</dcterms:created>
  <dcterms:modified xsi:type="dcterms:W3CDTF">2024-08-08T07:59:59Z</dcterms:modified>
</cp:coreProperties>
</file>