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6959"/>
    <p:restoredTop sz="94656"/>
  </p:normalViewPr>
  <p:slideViewPr>
    <p:cSldViewPr snapToGrid="0" snapToObjects="1">
      <p:cViewPr varScale="1">
        <p:scale>
          <a:sx n="83" d="100"/>
          <a:sy n="83" d="100"/>
        </p:scale>
        <p:origin x="162"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A08D55-502A-E34A-8EAC-0CBDB58BC935}" type="datetimeFigureOut">
              <a:rPr kumimoji="1" lang="ja-JP" altLang="en-US" smtClean="0"/>
              <a:t>2024/10/22</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kumimoji="1" lang="ja-JP" altLang="en-US"/>
              <a:t>マスター テキストの書式設定
第 </a:t>
            </a:r>
            <a:r>
              <a:rPr kumimoji="1" lang="en-US" altLang="ja-JP"/>
              <a:t>2 </a:t>
            </a:r>
            <a:r>
              <a:rPr kumimoji="1" lang="ja-JP" altLang="en-US"/>
              <a:t>レベル
第 </a:t>
            </a:r>
            <a:r>
              <a:rPr kumimoji="1" lang="en-US" altLang="ja-JP"/>
              <a:t>3 </a:t>
            </a:r>
            <a:r>
              <a:rPr kumimoji="1" lang="ja-JP" altLang="en-US"/>
              <a:t>レベル
第 </a:t>
            </a:r>
            <a:r>
              <a:rPr kumimoji="1" lang="en-US" altLang="ja-JP"/>
              <a:t>4 </a:t>
            </a:r>
            <a:r>
              <a:rPr kumimoji="1" lang="ja-JP" altLang="en-US"/>
              <a:t>レベル
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33F492-097D-4343-8401-B9480D7F56FB}" type="slidenum">
              <a:rPr kumimoji="1" lang="ja-JP" altLang="en-US" smtClean="0"/>
              <a:t>‹#›</a:t>
            </a:fld>
            <a:endParaRPr kumimoji="1" lang="ja-JP" altLang="en-US"/>
          </a:p>
        </p:txBody>
      </p:sp>
    </p:spTree>
    <p:extLst>
      <p:ext uri="{BB962C8B-B14F-4D97-AF65-F5344CB8AC3E}">
        <p14:creationId xmlns:p14="http://schemas.microsoft.com/office/powerpoint/2010/main" val="294744913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833F492-097D-4343-8401-B9480D7F56FB}" type="slidenum">
              <a:rPr kumimoji="1" lang="ja-JP" altLang="en-US" smtClean="0"/>
              <a:t>1</a:t>
            </a:fld>
            <a:endParaRPr kumimoji="1" lang="ja-JP" altLang="en-US"/>
          </a:p>
        </p:txBody>
      </p:sp>
    </p:spTree>
    <p:extLst>
      <p:ext uri="{BB962C8B-B14F-4D97-AF65-F5344CB8AC3E}">
        <p14:creationId xmlns:p14="http://schemas.microsoft.com/office/powerpoint/2010/main" val="1845949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97AD025-FFB8-A244-965F-2B7F7F43E628}" type="datetimeFigureOut">
              <a:rPr kumimoji="1" lang="ja-JP" altLang="en-US" smtClean="0"/>
              <a:t>2024/10/22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
        <p:nvSpPr>
          <p:cNvPr id="8" name="正方形/長方形 7">
            <a:extLst>
              <a:ext uri="{FF2B5EF4-FFF2-40B4-BE49-F238E27FC236}">
                <a16:creationId xmlns:a16="http://schemas.microsoft.com/office/drawing/2014/main" id="{A2C56DA5-588D-A643-B482-FBFC5DBFE846}"/>
              </a:ext>
            </a:extLst>
          </p:cNvPr>
          <p:cNvSpPr/>
          <p:nvPr userDrawn="1"/>
        </p:nvSpPr>
        <p:spPr>
          <a:xfrm>
            <a:off x="279402" y="1295400"/>
            <a:ext cx="4471502" cy="5081926"/>
          </a:xfrm>
          <a:prstGeom prst="rect">
            <a:avLst/>
          </a:prstGeom>
          <a:solidFill>
            <a:schemeClr val="bg1"/>
          </a:solidFill>
          <a:ln w="12700">
            <a:no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ja-JP" altLang="en-US"/>
          </a:p>
        </p:txBody>
      </p:sp>
      <p:sp>
        <p:nvSpPr>
          <p:cNvPr id="9" name="正方形/長方形 8">
            <a:extLst>
              <a:ext uri="{FF2B5EF4-FFF2-40B4-BE49-F238E27FC236}">
                <a16:creationId xmlns:a16="http://schemas.microsoft.com/office/drawing/2014/main" id="{9F4EDA87-4F59-5249-BEA9-C2F2D68A70C0}"/>
              </a:ext>
            </a:extLst>
          </p:cNvPr>
          <p:cNvSpPr/>
          <p:nvPr userDrawn="1"/>
        </p:nvSpPr>
        <p:spPr>
          <a:xfrm>
            <a:off x="281519" y="485059"/>
            <a:ext cx="8583081" cy="603436"/>
          </a:xfrm>
          <a:prstGeom prst="rect">
            <a:avLst/>
          </a:prstGeom>
          <a:gradFill>
            <a:gsLst>
              <a:gs pos="0">
                <a:schemeClr val="accent1">
                  <a:lumMod val="50000"/>
                </a:schemeClr>
              </a:gs>
              <a:gs pos="100000">
                <a:schemeClr val="accent1">
                  <a:lumMod val="8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03461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97AD025-FFB8-A244-965F-2B7F7F43E628}" type="datetimeFigureOut">
              <a:rPr kumimoji="1" lang="ja-JP" altLang="en-US" smtClean="0"/>
              <a:t>2024/10/22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63443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97AD025-FFB8-A244-965F-2B7F7F43E628}" type="datetimeFigureOut">
              <a:rPr kumimoji="1" lang="ja-JP" altLang="en-US" smtClean="0"/>
              <a:t>2024/10/22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1579294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97AD025-FFB8-A244-965F-2B7F7F43E628}" type="datetimeFigureOut">
              <a:rPr kumimoji="1" lang="ja-JP" altLang="en-US" smtClean="0"/>
              <a:t>2024/10/22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4220878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97AD025-FFB8-A244-965F-2B7F7F43E628}" type="datetimeFigureOut">
              <a:rPr kumimoji="1" lang="ja-JP" altLang="en-US" smtClean="0"/>
              <a:t>2024/10/22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1950498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97AD025-FFB8-A244-965F-2B7F7F43E628}" type="datetimeFigureOut">
              <a:rPr kumimoji="1" lang="ja-JP" altLang="en-US" smtClean="0"/>
              <a:t>2024/10/22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829467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7AD025-FFB8-A244-965F-2B7F7F43E628}" type="datetimeFigureOut">
              <a:rPr kumimoji="1" lang="ja-JP" altLang="en-US" smtClean="0"/>
              <a:t>2024/10/22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1050956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97AD025-FFB8-A244-965F-2B7F7F43E628}" type="datetimeFigureOut">
              <a:rPr kumimoji="1" lang="ja-JP" altLang="en-US" smtClean="0"/>
              <a:t>2024/10/22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608608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97AD025-FFB8-A244-965F-2B7F7F43E628}" type="datetimeFigureOut">
              <a:rPr kumimoji="1" lang="ja-JP" altLang="en-US" smtClean="0"/>
              <a:t>2024/10/22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3204833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97AD025-FFB8-A244-965F-2B7F7F43E628}" type="datetimeFigureOut">
              <a:rPr kumimoji="1" lang="ja-JP" altLang="en-US" smtClean="0"/>
              <a:t>2024/10/22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477429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97AD025-FFB8-A244-965F-2B7F7F43E628}" type="datetimeFigureOut">
              <a:rPr kumimoji="1" lang="ja-JP" altLang="en-US" smtClean="0"/>
              <a:t>2024/10/22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22081182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
第 </a:t>
            </a:r>
            <a:r>
              <a:rPr lang="en-US" altLang="ja-JP"/>
              <a:t>2 </a:t>
            </a:r>
            <a:r>
              <a:rPr lang="ja-JP" altLang="en-US"/>
              <a:t>レベル
第 </a:t>
            </a:r>
            <a:r>
              <a:rPr lang="en-US" altLang="ja-JP"/>
              <a:t>3 </a:t>
            </a:r>
            <a:r>
              <a:rPr lang="ja-JP" altLang="en-US"/>
              <a:t>レベル
第 </a:t>
            </a:r>
            <a:r>
              <a:rPr lang="en-US" altLang="ja-JP"/>
              <a:t>4 </a:t>
            </a:r>
            <a:r>
              <a:rPr lang="ja-JP" altLang="en-US"/>
              <a:t>レベル
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7AD025-FFB8-A244-965F-2B7F7F43E628}" type="datetimeFigureOut">
              <a:rPr kumimoji="1" lang="ja-JP" altLang="en-US" smtClean="0"/>
              <a:t>2024/10/22</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17B1B2-074F-F04D-A01C-FC4065C487A1}" type="slidenum">
              <a:rPr kumimoji="1" lang="ja-JP" altLang="en-US" smtClean="0"/>
              <a:t>‹#›</a:t>
            </a:fld>
            <a:endParaRPr kumimoji="1" lang="ja-JP" altLang="en-US"/>
          </a:p>
        </p:txBody>
      </p:sp>
    </p:spTree>
    <p:extLst>
      <p:ext uri="{BB962C8B-B14F-4D97-AF65-F5344CB8AC3E}">
        <p14:creationId xmlns:p14="http://schemas.microsoft.com/office/powerpoint/2010/main" val="27621456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図 71">
            <a:extLst>
              <a:ext uri="{FF2B5EF4-FFF2-40B4-BE49-F238E27FC236}">
                <a16:creationId xmlns:a16="http://schemas.microsoft.com/office/drawing/2014/main" id="{AB6F10ED-C870-C69A-5856-6A3032CDAD72}"/>
              </a:ext>
            </a:extLst>
          </p:cNvPr>
          <p:cNvPicPr>
            <a:picLocks noChangeAspect="1"/>
          </p:cNvPicPr>
          <p:nvPr/>
        </p:nvPicPr>
        <p:blipFill>
          <a:blip r:embed="rId3"/>
          <a:stretch>
            <a:fillRect/>
          </a:stretch>
        </p:blipFill>
        <p:spPr>
          <a:xfrm>
            <a:off x="5074259" y="4646846"/>
            <a:ext cx="719390" cy="792549"/>
          </a:xfrm>
          <a:prstGeom prst="rect">
            <a:avLst/>
          </a:prstGeom>
        </p:spPr>
      </p:pic>
      <p:pic>
        <p:nvPicPr>
          <p:cNvPr id="71" name="図 70">
            <a:extLst>
              <a:ext uri="{FF2B5EF4-FFF2-40B4-BE49-F238E27FC236}">
                <a16:creationId xmlns:a16="http://schemas.microsoft.com/office/drawing/2014/main" id="{4D22B16B-65FB-3558-A041-6DBBD059CB6F}"/>
              </a:ext>
            </a:extLst>
          </p:cNvPr>
          <p:cNvPicPr>
            <a:picLocks noChangeAspect="1"/>
          </p:cNvPicPr>
          <p:nvPr/>
        </p:nvPicPr>
        <p:blipFill>
          <a:blip r:embed="rId4"/>
          <a:stretch>
            <a:fillRect/>
          </a:stretch>
        </p:blipFill>
        <p:spPr>
          <a:xfrm>
            <a:off x="5082933" y="3118957"/>
            <a:ext cx="707197" cy="816935"/>
          </a:xfrm>
          <a:prstGeom prst="rect">
            <a:avLst/>
          </a:prstGeom>
        </p:spPr>
      </p:pic>
      <p:sp>
        <p:nvSpPr>
          <p:cNvPr id="3" name="テキスト ボックス 2">
            <a:extLst>
              <a:ext uri="{FF2B5EF4-FFF2-40B4-BE49-F238E27FC236}">
                <a16:creationId xmlns:a16="http://schemas.microsoft.com/office/drawing/2014/main" id="{4CA50E79-0AEB-4A45-90DE-1EBFEF4913AE}"/>
              </a:ext>
            </a:extLst>
          </p:cNvPr>
          <p:cNvSpPr txBox="1"/>
          <p:nvPr/>
        </p:nvSpPr>
        <p:spPr>
          <a:xfrm>
            <a:off x="1098699" y="596421"/>
            <a:ext cx="7750462" cy="400110"/>
          </a:xfrm>
          <a:prstGeom prst="rect">
            <a:avLst/>
          </a:prstGeom>
          <a:noFill/>
        </p:spPr>
        <p:txBody>
          <a:bodyPr wrap="square" rtlCol="0">
            <a:spAutoFit/>
          </a:bodyPr>
          <a:lstStyle/>
          <a:p>
            <a:pPr algn="ctr"/>
            <a:r>
              <a:rPr lang="ja-JP" altLang="en-US" sz="2000" dirty="0">
                <a:solidFill>
                  <a:schemeClr val="bg1"/>
                </a:solidFill>
                <a:latin typeface="Meiryo UI" panose="020B0604030504040204" pitchFamily="34" charset="-128"/>
                <a:ea typeface="Meiryo UI" panose="020B0604030504040204" pitchFamily="34" charset="-128"/>
              </a:rPr>
              <a:t>エリエールピーチキッチンタオル</a:t>
            </a:r>
            <a:r>
              <a:rPr lang="en-US" altLang="ja-JP" sz="2000" dirty="0">
                <a:solidFill>
                  <a:schemeClr val="bg1"/>
                </a:solidFill>
                <a:latin typeface="Meiryo UI" panose="020B0604030504040204" pitchFamily="34" charset="-128"/>
                <a:ea typeface="Meiryo UI" panose="020B0604030504040204" pitchFamily="34" charset="-128"/>
              </a:rPr>
              <a:t>2</a:t>
            </a:r>
            <a:r>
              <a:rPr lang="ja-JP" altLang="en-US" sz="2000" dirty="0">
                <a:solidFill>
                  <a:schemeClr val="bg1"/>
                </a:solidFill>
                <a:latin typeface="Meiryo UI" panose="020B0604030504040204" pitchFamily="34" charset="-128"/>
                <a:ea typeface="Meiryo UI" panose="020B0604030504040204" pitchFamily="34" charset="-128"/>
              </a:rPr>
              <a:t>ロール</a:t>
            </a:r>
            <a:r>
              <a:rPr lang="en-US" altLang="ja-JP" sz="2000" dirty="0">
                <a:solidFill>
                  <a:schemeClr val="bg1"/>
                </a:solidFill>
                <a:latin typeface="Meiryo UI" panose="020B0604030504040204" pitchFamily="34" charset="-128"/>
                <a:ea typeface="Meiryo UI" panose="020B0604030504040204" pitchFamily="34" charset="-128"/>
              </a:rPr>
              <a:t>(50</a:t>
            </a:r>
            <a:r>
              <a:rPr lang="ja-JP" altLang="en-US" sz="2000" dirty="0">
                <a:solidFill>
                  <a:schemeClr val="bg1"/>
                </a:solidFill>
                <a:latin typeface="Meiryo UI" panose="020B0604030504040204" pitchFamily="34" charset="-128"/>
                <a:ea typeface="Meiryo UI" panose="020B0604030504040204" pitchFamily="34" charset="-128"/>
              </a:rPr>
              <a:t>カット</a:t>
            </a:r>
            <a:r>
              <a:rPr lang="en-US" altLang="ja-JP" sz="2000" dirty="0">
                <a:solidFill>
                  <a:schemeClr val="bg1"/>
                </a:solidFill>
                <a:latin typeface="Meiryo UI" panose="020B0604030504040204" pitchFamily="34" charset="-128"/>
                <a:ea typeface="Meiryo UI" panose="020B0604030504040204" pitchFamily="34" charset="-128"/>
              </a:rPr>
              <a:t>) </a:t>
            </a:r>
            <a:endParaRPr lang="ja-JP" altLang="en-US" sz="2000" dirty="0">
              <a:solidFill>
                <a:schemeClr val="bg1"/>
              </a:solidFill>
              <a:latin typeface="Meiryo UI" panose="020B0604030504040204" pitchFamily="34" charset="-128"/>
              <a:ea typeface="Meiryo UI" panose="020B0604030504040204" pitchFamily="34" charset="-128"/>
            </a:endParaRPr>
          </a:p>
        </p:txBody>
      </p:sp>
      <p:sp>
        <p:nvSpPr>
          <p:cNvPr id="54" name="テキスト ボックス 53">
            <a:extLst>
              <a:ext uri="{FF2B5EF4-FFF2-40B4-BE49-F238E27FC236}">
                <a16:creationId xmlns:a16="http://schemas.microsoft.com/office/drawing/2014/main" id="{DB95C43C-93E8-974D-BE0B-E4B52F6953E9}"/>
              </a:ext>
            </a:extLst>
          </p:cNvPr>
          <p:cNvSpPr txBox="1"/>
          <p:nvPr/>
        </p:nvSpPr>
        <p:spPr>
          <a:xfrm>
            <a:off x="485900" y="5252121"/>
            <a:ext cx="4140913" cy="233014"/>
          </a:xfrm>
          <a:prstGeom prst="rect">
            <a:avLst/>
          </a:prstGeom>
          <a:noFill/>
        </p:spPr>
        <p:txBody>
          <a:bodyPr wrap="square" lIns="90000" tIns="46800" rIns="0" bIns="46800" rtlCol="0">
            <a:spAutoFit/>
          </a:bodyPr>
          <a:lstStyle/>
          <a:p>
            <a:r>
              <a:rPr lang="ja-JP" altLang="en-US" sz="900" dirty="0">
                <a:latin typeface="Meiryo UI" panose="020B0604030504040204" pitchFamily="34" charset="-128"/>
                <a:ea typeface="Meiryo UI" panose="020B0604030504040204" pitchFamily="34" charset="-128"/>
              </a:rPr>
              <a:t>　</a:t>
            </a:r>
            <a:endParaRPr lang="en-US" altLang="ja-JP" sz="900" dirty="0">
              <a:latin typeface="Meiryo UI" panose="020B0604030504040204" pitchFamily="34" charset="-128"/>
              <a:ea typeface="Meiryo UI" panose="020B0604030504040204" pitchFamily="34" charset="-128"/>
            </a:endParaRPr>
          </a:p>
        </p:txBody>
      </p:sp>
      <p:sp>
        <p:nvSpPr>
          <p:cNvPr id="9" name="円/楕円 8">
            <a:extLst>
              <a:ext uri="{FF2B5EF4-FFF2-40B4-BE49-F238E27FC236}">
                <a16:creationId xmlns:a16="http://schemas.microsoft.com/office/drawing/2014/main" id="{5071E141-4680-1C45-8E9F-3E48DC46BD1C}"/>
              </a:ext>
            </a:extLst>
          </p:cNvPr>
          <p:cNvSpPr/>
          <p:nvPr/>
        </p:nvSpPr>
        <p:spPr>
          <a:xfrm>
            <a:off x="5035845" y="1268518"/>
            <a:ext cx="739603" cy="739603"/>
          </a:xfrm>
          <a:prstGeom prst="ellipse">
            <a:avLst/>
          </a:prstGeom>
          <a:solidFill>
            <a:schemeClr val="bg1"/>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4"/>
              </a:solidFill>
            </a:endParaRPr>
          </a:p>
        </p:txBody>
      </p:sp>
      <p:sp>
        <p:nvSpPr>
          <p:cNvPr id="43" name="テキスト ボックス 42">
            <a:extLst>
              <a:ext uri="{FF2B5EF4-FFF2-40B4-BE49-F238E27FC236}">
                <a16:creationId xmlns:a16="http://schemas.microsoft.com/office/drawing/2014/main" id="{C679F590-1798-F145-B307-DE0B7159F3E6}"/>
              </a:ext>
            </a:extLst>
          </p:cNvPr>
          <p:cNvSpPr txBox="1"/>
          <p:nvPr/>
        </p:nvSpPr>
        <p:spPr>
          <a:xfrm>
            <a:off x="5035210" y="1496155"/>
            <a:ext cx="739603" cy="323165"/>
          </a:xfrm>
          <a:prstGeom prst="rect">
            <a:avLst/>
          </a:prstGeom>
          <a:noFill/>
        </p:spPr>
        <p:txBody>
          <a:bodyPr wrap="square" rtlCol="0">
            <a:spAutoFit/>
          </a:bodyPr>
          <a:lstStyle/>
          <a:p>
            <a:pPr algn="ctr"/>
            <a:r>
              <a:rPr kumimoji="1" lang="ja-JP" altLang="en-US" sz="1500">
                <a:solidFill>
                  <a:schemeClr val="accent1">
                    <a:lumMod val="50000"/>
                  </a:schemeClr>
                </a:solidFill>
                <a:latin typeface="Meiryo UI" panose="020B0604030504040204" pitchFamily="34" charset="-128"/>
                <a:ea typeface="Meiryo UI" panose="020B0604030504040204" pitchFamily="34" charset="-128"/>
              </a:rPr>
              <a:t>特徴</a:t>
            </a:r>
          </a:p>
        </p:txBody>
      </p:sp>
      <p:cxnSp>
        <p:nvCxnSpPr>
          <p:cNvPr id="47" name="直線コネクタ 46">
            <a:extLst>
              <a:ext uri="{FF2B5EF4-FFF2-40B4-BE49-F238E27FC236}">
                <a16:creationId xmlns:a16="http://schemas.microsoft.com/office/drawing/2014/main" id="{06F736AD-50A3-9946-BE09-78B049790D86}"/>
              </a:ext>
            </a:extLst>
          </p:cNvPr>
          <p:cNvCxnSpPr>
            <a:cxnSpLocks/>
            <a:stCxn id="48" idx="3"/>
          </p:cNvCxnSpPr>
          <p:nvPr/>
        </p:nvCxnSpPr>
        <p:spPr>
          <a:xfrm>
            <a:off x="933347" y="5145172"/>
            <a:ext cx="3560089" cy="12701"/>
          </a:xfrm>
          <a:prstGeom prst="line">
            <a:avLst/>
          </a:prstGeom>
          <a:ln w="9525">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E2DC50B7-FC9D-9741-AB3D-886576F41BF6}"/>
              </a:ext>
            </a:extLst>
          </p:cNvPr>
          <p:cNvSpPr txBox="1"/>
          <p:nvPr/>
        </p:nvSpPr>
        <p:spPr>
          <a:xfrm>
            <a:off x="485901" y="5029756"/>
            <a:ext cx="447446" cy="230832"/>
          </a:xfrm>
          <a:prstGeom prst="rect">
            <a:avLst/>
          </a:prstGeom>
          <a:noFill/>
        </p:spPr>
        <p:txBody>
          <a:bodyPr wrap="square" rtlCol="0">
            <a:spAutoFit/>
          </a:bodyPr>
          <a:lstStyle/>
          <a:p>
            <a:r>
              <a:rPr lang="ja-JP" altLang="en-US" sz="900">
                <a:latin typeface="Meiryo UI" panose="020B0604030504040204" pitchFamily="34" charset="-128"/>
                <a:ea typeface="Meiryo UI" panose="020B0604030504040204" pitchFamily="34" charset="-128"/>
              </a:rPr>
              <a:t>仕様</a:t>
            </a:r>
          </a:p>
        </p:txBody>
      </p:sp>
      <p:sp>
        <p:nvSpPr>
          <p:cNvPr id="49" name="テキスト ボックス 48">
            <a:extLst>
              <a:ext uri="{FF2B5EF4-FFF2-40B4-BE49-F238E27FC236}">
                <a16:creationId xmlns:a16="http://schemas.microsoft.com/office/drawing/2014/main" id="{A01A4F1A-EF54-BF4E-99FC-739CD6DF617E}"/>
              </a:ext>
            </a:extLst>
          </p:cNvPr>
          <p:cNvSpPr txBox="1"/>
          <p:nvPr/>
        </p:nvSpPr>
        <p:spPr>
          <a:xfrm>
            <a:off x="296332" y="658339"/>
            <a:ext cx="855576" cy="276999"/>
          </a:xfrm>
          <a:prstGeom prst="rect">
            <a:avLst/>
          </a:prstGeom>
          <a:noFill/>
        </p:spPr>
        <p:txBody>
          <a:bodyPr wrap="square" rtlCol="0">
            <a:spAutoFit/>
          </a:bodyPr>
          <a:lstStyle/>
          <a:p>
            <a:pPr algn="ctr"/>
            <a:r>
              <a:rPr kumimoji="1" lang="en-US" altLang="ja-JP" sz="1200" dirty="0">
                <a:solidFill>
                  <a:schemeClr val="bg1"/>
                </a:solidFill>
                <a:latin typeface="Meiryo UI" panose="020B0604030504040204" pitchFamily="34" charset="-128"/>
                <a:ea typeface="Meiryo UI" panose="020B0604030504040204" pitchFamily="34" charset="-128"/>
              </a:rPr>
              <a:t>【</a:t>
            </a:r>
            <a:r>
              <a:rPr kumimoji="1" lang="ja-JP" altLang="en-US" sz="1200">
                <a:solidFill>
                  <a:schemeClr val="bg1"/>
                </a:solidFill>
                <a:latin typeface="Meiryo UI" panose="020B0604030504040204" pitchFamily="34" charset="-128"/>
                <a:ea typeface="Meiryo UI" panose="020B0604030504040204" pitchFamily="34" charset="-128"/>
              </a:rPr>
              <a:t>提案書</a:t>
            </a:r>
            <a:r>
              <a:rPr kumimoji="1" lang="en-US" altLang="ja-JP" sz="1200" dirty="0">
                <a:solidFill>
                  <a:schemeClr val="bg1"/>
                </a:solidFill>
                <a:latin typeface="Meiryo UI" panose="020B0604030504040204" pitchFamily="34" charset="-128"/>
                <a:ea typeface="Meiryo UI" panose="020B0604030504040204" pitchFamily="34" charset="-128"/>
              </a:rPr>
              <a:t>】</a:t>
            </a:r>
            <a:endParaRPr kumimoji="1" lang="ja-JP" altLang="en-US" sz="1200">
              <a:solidFill>
                <a:schemeClr val="bg1"/>
              </a:solidFill>
              <a:latin typeface="Meiryo UI" panose="020B0604030504040204" pitchFamily="34" charset="-128"/>
              <a:ea typeface="Meiryo UI" panose="020B0604030504040204" pitchFamily="34" charset="-128"/>
            </a:endParaRPr>
          </a:p>
        </p:txBody>
      </p:sp>
      <p:sp>
        <p:nvSpPr>
          <p:cNvPr id="52" name="テキスト ボックス 51">
            <a:extLst>
              <a:ext uri="{FF2B5EF4-FFF2-40B4-BE49-F238E27FC236}">
                <a16:creationId xmlns:a16="http://schemas.microsoft.com/office/drawing/2014/main" id="{666EFAC9-FA87-8F4E-97A7-2098EF99A221}"/>
              </a:ext>
            </a:extLst>
          </p:cNvPr>
          <p:cNvSpPr txBox="1"/>
          <p:nvPr/>
        </p:nvSpPr>
        <p:spPr>
          <a:xfrm>
            <a:off x="5932095" y="1422052"/>
            <a:ext cx="2917065" cy="1917193"/>
          </a:xfrm>
          <a:prstGeom prst="rect">
            <a:avLst/>
          </a:prstGeom>
          <a:noFill/>
        </p:spPr>
        <p:txBody>
          <a:bodyPr wrap="square" lIns="0" tIns="46800" rIns="0" spcCol="360000" rtlCol="0">
            <a:spAutoFit/>
          </a:bodyPr>
          <a:lstStyle/>
          <a:p>
            <a:pPr>
              <a:lnSpc>
                <a:spcPts val="2400"/>
              </a:lnSpc>
            </a:pPr>
            <a:r>
              <a:rPr lang="ja-JP" altLang="en-US" sz="1600" dirty="0"/>
              <a:t>水も油もしっかり吸収してくれる上に耐久性にも優れたエリエールのキッチンタオル</a:t>
            </a:r>
            <a:r>
              <a:rPr lang="en-US" altLang="ja-JP" sz="1600" dirty="0"/>
              <a:t>2</a:t>
            </a:r>
            <a:r>
              <a:rPr lang="ja-JP" altLang="en-US" sz="1600" dirty="0"/>
              <a:t>ロールセット。片手でも楽々切り離せる画期的なミシン目加工も使い勝手は抜群で喜ばれます！ </a:t>
            </a:r>
            <a:endParaRPr lang="en-US" altLang="ja-JP" sz="1600" spc="-100" dirty="0">
              <a:latin typeface="Meiryo UI" panose="020B0604030504040204" pitchFamily="34" charset="-128"/>
              <a:ea typeface="Meiryo UI" panose="020B0604030504040204" pitchFamily="34" charset="-128"/>
            </a:endParaRPr>
          </a:p>
        </p:txBody>
      </p:sp>
      <p:sp>
        <p:nvSpPr>
          <p:cNvPr id="51" name="円/楕円 50">
            <a:extLst>
              <a:ext uri="{FF2B5EF4-FFF2-40B4-BE49-F238E27FC236}">
                <a16:creationId xmlns:a16="http://schemas.microsoft.com/office/drawing/2014/main" id="{29EEA60A-1EDB-A44B-893A-3A7C8D5D51EA}"/>
              </a:ext>
            </a:extLst>
          </p:cNvPr>
          <p:cNvSpPr/>
          <p:nvPr/>
        </p:nvSpPr>
        <p:spPr>
          <a:xfrm>
            <a:off x="5035845" y="5344479"/>
            <a:ext cx="739603" cy="739603"/>
          </a:xfrm>
          <a:prstGeom prst="ellipse">
            <a:avLst/>
          </a:prstGeom>
          <a:solidFill>
            <a:schemeClr val="bg1"/>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55C042B5-BEB6-154E-9A0F-527D7515FFDC}"/>
              </a:ext>
            </a:extLst>
          </p:cNvPr>
          <p:cNvSpPr txBox="1"/>
          <p:nvPr/>
        </p:nvSpPr>
        <p:spPr>
          <a:xfrm>
            <a:off x="5035210" y="5569140"/>
            <a:ext cx="739603" cy="307777"/>
          </a:xfrm>
          <a:prstGeom prst="rect">
            <a:avLst/>
          </a:prstGeom>
          <a:noFill/>
        </p:spPr>
        <p:txBody>
          <a:bodyPr wrap="square" rtlCol="0">
            <a:spAutoFit/>
          </a:bodyPr>
          <a:lstStyle/>
          <a:p>
            <a:pPr algn="ctr"/>
            <a:r>
              <a:rPr kumimoji="1" lang="ja-JP" altLang="en-US" sz="1400">
                <a:solidFill>
                  <a:schemeClr val="accent1">
                    <a:lumMod val="50000"/>
                  </a:schemeClr>
                </a:solidFill>
                <a:latin typeface="Meiryo UI" panose="020B0604030504040204" pitchFamily="34" charset="-128"/>
                <a:ea typeface="Meiryo UI" panose="020B0604030504040204" pitchFamily="34" charset="-128"/>
              </a:rPr>
              <a:t>お見積</a:t>
            </a:r>
          </a:p>
        </p:txBody>
      </p:sp>
      <p:cxnSp>
        <p:nvCxnSpPr>
          <p:cNvPr id="55" name="直線コネクタ 54">
            <a:extLst>
              <a:ext uri="{FF2B5EF4-FFF2-40B4-BE49-F238E27FC236}">
                <a16:creationId xmlns:a16="http://schemas.microsoft.com/office/drawing/2014/main" id="{E3841400-EED2-C34D-BCDD-C3006CC8563F}"/>
              </a:ext>
            </a:extLst>
          </p:cNvPr>
          <p:cNvCxnSpPr>
            <a:cxnSpLocks/>
          </p:cNvCxnSpPr>
          <p:nvPr/>
        </p:nvCxnSpPr>
        <p:spPr>
          <a:xfrm>
            <a:off x="5880100" y="3785632"/>
            <a:ext cx="2969061" cy="0"/>
          </a:xfrm>
          <a:prstGeom prst="line">
            <a:avLst/>
          </a:prstGeom>
          <a:ln w="19050">
            <a:solidFill>
              <a:schemeClr val="bg2">
                <a:lumMod val="5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58" name="グループ化 57">
            <a:extLst>
              <a:ext uri="{FF2B5EF4-FFF2-40B4-BE49-F238E27FC236}">
                <a16:creationId xmlns:a16="http://schemas.microsoft.com/office/drawing/2014/main" id="{C8880407-59E8-D744-B368-C4DF6A8E994D}"/>
              </a:ext>
            </a:extLst>
          </p:cNvPr>
          <p:cNvGrpSpPr/>
          <p:nvPr/>
        </p:nvGrpSpPr>
        <p:grpSpPr>
          <a:xfrm>
            <a:off x="5042402" y="3830871"/>
            <a:ext cx="739603" cy="739603"/>
            <a:chOff x="5042402" y="3087009"/>
            <a:chExt cx="739603" cy="739603"/>
          </a:xfrm>
        </p:grpSpPr>
        <p:sp>
          <p:nvSpPr>
            <p:cNvPr id="59" name="円/楕円 58">
              <a:extLst>
                <a:ext uri="{FF2B5EF4-FFF2-40B4-BE49-F238E27FC236}">
                  <a16:creationId xmlns:a16="http://schemas.microsoft.com/office/drawing/2014/main" id="{C67052A6-1156-D442-9D47-A2227E7B96FF}"/>
                </a:ext>
              </a:extLst>
            </p:cNvPr>
            <p:cNvSpPr/>
            <p:nvPr/>
          </p:nvSpPr>
          <p:spPr>
            <a:xfrm>
              <a:off x="5042402" y="3087009"/>
              <a:ext cx="739603" cy="739603"/>
            </a:xfrm>
            <a:prstGeom prst="ellipse">
              <a:avLst/>
            </a:prstGeom>
            <a:solidFill>
              <a:schemeClr val="bg1"/>
            </a:solid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テキスト ボックス 59">
              <a:extLst>
                <a:ext uri="{FF2B5EF4-FFF2-40B4-BE49-F238E27FC236}">
                  <a16:creationId xmlns:a16="http://schemas.microsoft.com/office/drawing/2014/main" id="{C46DE592-F853-384F-90D2-3DA64C10996F}"/>
                </a:ext>
              </a:extLst>
            </p:cNvPr>
            <p:cNvSpPr txBox="1"/>
            <p:nvPr/>
          </p:nvSpPr>
          <p:spPr>
            <a:xfrm>
              <a:off x="5135150" y="3321734"/>
              <a:ext cx="569710" cy="307777"/>
            </a:xfrm>
            <a:prstGeom prst="rect">
              <a:avLst/>
            </a:prstGeom>
            <a:noFill/>
          </p:spPr>
          <p:txBody>
            <a:bodyPr wrap="square" rtlCol="0">
              <a:spAutoFit/>
            </a:bodyPr>
            <a:lstStyle/>
            <a:p>
              <a:pPr algn="ctr"/>
              <a:r>
                <a:rPr kumimoji="1" lang="ja-JP" altLang="en-US" sz="1400">
                  <a:solidFill>
                    <a:schemeClr val="accent1">
                      <a:lumMod val="50000"/>
                    </a:schemeClr>
                  </a:solidFill>
                  <a:latin typeface="Meiryo UI" panose="020B0604030504040204" pitchFamily="34" charset="-128"/>
                  <a:ea typeface="Meiryo UI" panose="020B0604030504040204" pitchFamily="34" charset="-128"/>
                </a:rPr>
                <a:t>納期</a:t>
              </a:r>
            </a:p>
          </p:txBody>
        </p:sp>
      </p:grpSp>
      <p:cxnSp>
        <p:nvCxnSpPr>
          <p:cNvPr id="61" name="直線コネクタ 60">
            <a:extLst>
              <a:ext uri="{FF2B5EF4-FFF2-40B4-BE49-F238E27FC236}">
                <a16:creationId xmlns:a16="http://schemas.microsoft.com/office/drawing/2014/main" id="{44FD12B9-01EA-6045-91B8-6A6C4B42426B}"/>
              </a:ext>
            </a:extLst>
          </p:cNvPr>
          <p:cNvCxnSpPr>
            <a:cxnSpLocks/>
          </p:cNvCxnSpPr>
          <p:nvPr/>
        </p:nvCxnSpPr>
        <p:spPr>
          <a:xfrm>
            <a:off x="5880100" y="4987421"/>
            <a:ext cx="2969061" cy="0"/>
          </a:xfrm>
          <a:prstGeom prst="line">
            <a:avLst/>
          </a:prstGeom>
          <a:ln w="19050">
            <a:solidFill>
              <a:schemeClr val="bg2">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62" name="テキスト ボックス 61">
            <a:extLst>
              <a:ext uri="{FF2B5EF4-FFF2-40B4-BE49-F238E27FC236}">
                <a16:creationId xmlns:a16="http://schemas.microsoft.com/office/drawing/2014/main" id="{43EEDBA3-5917-5749-A207-0D444DDE7256}"/>
              </a:ext>
            </a:extLst>
          </p:cNvPr>
          <p:cNvSpPr txBox="1"/>
          <p:nvPr/>
        </p:nvSpPr>
        <p:spPr>
          <a:xfrm>
            <a:off x="6071111" y="4206067"/>
            <a:ext cx="2778049" cy="345672"/>
          </a:xfrm>
          <a:prstGeom prst="rect">
            <a:avLst/>
          </a:prstGeom>
          <a:noFill/>
        </p:spPr>
        <p:txBody>
          <a:bodyPr wrap="square" lIns="0" tIns="46800" rIns="0" spcCol="360000" rtlCol="0">
            <a:spAutoFit/>
          </a:bodyPr>
          <a:lstStyle/>
          <a:p>
            <a:pPr>
              <a:lnSpc>
                <a:spcPts val="2200"/>
              </a:lnSpc>
            </a:pPr>
            <a:r>
              <a:rPr lang="ja-JP" altLang="en-US" sz="1600">
                <a:solidFill>
                  <a:schemeClr val="bg2">
                    <a:lumMod val="75000"/>
                  </a:schemeClr>
                </a:solidFill>
                <a:latin typeface="Meiryo UI" panose="020B0604030504040204" pitchFamily="34" charset="-128"/>
                <a:ea typeface="Meiryo UI" panose="020B0604030504040204" pitchFamily="34" charset="-128"/>
              </a:rPr>
              <a:t>納期スペース</a:t>
            </a:r>
            <a:endParaRPr lang="en-US" altLang="ja-JP" sz="1600" dirty="0">
              <a:solidFill>
                <a:schemeClr val="bg2">
                  <a:lumMod val="75000"/>
                </a:schemeClr>
              </a:solidFill>
              <a:latin typeface="Meiryo UI" panose="020B0604030504040204" pitchFamily="34" charset="-128"/>
              <a:ea typeface="Meiryo UI" panose="020B0604030504040204" pitchFamily="34" charset="-128"/>
            </a:endParaRPr>
          </a:p>
        </p:txBody>
      </p:sp>
      <p:sp>
        <p:nvSpPr>
          <p:cNvPr id="63" name="テキスト ボックス 62">
            <a:extLst>
              <a:ext uri="{FF2B5EF4-FFF2-40B4-BE49-F238E27FC236}">
                <a16:creationId xmlns:a16="http://schemas.microsoft.com/office/drawing/2014/main" id="{7C84D0BA-2D0E-1A41-A9F4-073730B0C0B4}"/>
              </a:ext>
            </a:extLst>
          </p:cNvPr>
          <p:cNvSpPr txBox="1"/>
          <p:nvPr/>
        </p:nvSpPr>
        <p:spPr>
          <a:xfrm>
            <a:off x="6071111" y="5565834"/>
            <a:ext cx="2778049" cy="345672"/>
          </a:xfrm>
          <a:prstGeom prst="rect">
            <a:avLst/>
          </a:prstGeom>
          <a:noFill/>
        </p:spPr>
        <p:txBody>
          <a:bodyPr wrap="square" lIns="0" tIns="46800" rIns="0" spcCol="360000" rtlCol="0">
            <a:spAutoFit/>
          </a:bodyPr>
          <a:lstStyle/>
          <a:p>
            <a:pPr>
              <a:lnSpc>
                <a:spcPts val="2200"/>
              </a:lnSpc>
            </a:pPr>
            <a:r>
              <a:rPr lang="ja-JP" altLang="en-US" sz="1600">
                <a:solidFill>
                  <a:schemeClr val="bg2">
                    <a:lumMod val="75000"/>
                  </a:schemeClr>
                </a:solidFill>
                <a:latin typeface="Meiryo UI" panose="020B0604030504040204" pitchFamily="34" charset="-128"/>
                <a:ea typeface="Meiryo UI" panose="020B0604030504040204" pitchFamily="34" charset="-128"/>
              </a:rPr>
              <a:t>お見積りスペース</a:t>
            </a:r>
            <a:endParaRPr lang="en-US" altLang="ja-JP" sz="1600" dirty="0">
              <a:solidFill>
                <a:schemeClr val="bg2">
                  <a:lumMod val="75000"/>
                </a:schemeClr>
              </a:solidFill>
              <a:latin typeface="Meiryo UI" panose="020B0604030504040204" pitchFamily="34" charset="-128"/>
              <a:ea typeface="Meiryo UI" panose="020B0604030504040204" pitchFamily="34" charset="-128"/>
            </a:endParaRPr>
          </a:p>
        </p:txBody>
      </p:sp>
      <p:pic>
        <p:nvPicPr>
          <p:cNvPr id="6" name="図 5">
            <a:extLst>
              <a:ext uri="{FF2B5EF4-FFF2-40B4-BE49-F238E27FC236}">
                <a16:creationId xmlns:a16="http://schemas.microsoft.com/office/drawing/2014/main" id="{4CCEC2E0-7A86-A868-4D71-6BA1ABF3498B}"/>
              </a:ext>
            </a:extLst>
          </p:cNvPr>
          <p:cNvPicPr>
            <a:picLocks noChangeAspect="1"/>
          </p:cNvPicPr>
          <p:nvPr/>
        </p:nvPicPr>
        <p:blipFill>
          <a:blip r:embed="rId5"/>
          <a:stretch>
            <a:fillRect/>
          </a:stretch>
        </p:blipFill>
        <p:spPr>
          <a:xfrm>
            <a:off x="810146" y="1405509"/>
            <a:ext cx="3492420" cy="3492420"/>
          </a:xfrm>
          <a:prstGeom prst="rect">
            <a:avLst/>
          </a:prstGeom>
        </p:spPr>
      </p:pic>
    </p:spTree>
    <p:extLst>
      <p:ext uri="{BB962C8B-B14F-4D97-AF65-F5344CB8AC3E}">
        <p14:creationId xmlns:p14="http://schemas.microsoft.com/office/powerpoint/2010/main" val="316179865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50000"/>
          </a:schemeClr>
        </a:solidFill>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806</TotalTime>
  <Words>56</Words>
  <Application>Microsoft Office PowerPoint</Application>
  <PresentationFormat>画面に合わせる (4:3)</PresentationFormat>
  <Paragraphs>11</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Meiryo UI</vt:lpstr>
      <vt:lpstr>游ゴシック</vt:lpstr>
      <vt:lpstr>Arial</vt:lpstr>
      <vt:lpstr>Calibri</vt:lpstr>
      <vt:lpstr>Calibri Light</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Microsoft Office User</dc:creator>
  <cp:lastModifiedBy>株式会社KILAMEK 株式会社</cp:lastModifiedBy>
  <cp:revision>253</cp:revision>
  <cp:lastPrinted>2021-07-20T08:57:41Z</cp:lastPrinted>
  <dcterms:created xsi:type="dcterms:W3CDTF">2021-06-21T09:41:39Z</dcterms:created>
  <dcterms:modified xsi:type="dcterms:W3CDTF">2024-10-22T02:12:01Z</dcterms:modified>
</cp:coreProperties>
</file>